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3"/>
  </p:notesMasterIdLst>
  <p:handoutMasterIdLst>
    <p:handoutMasterId r:id="rId24"/>
  </p:handoutMasterIdLst>
  <p:sldIdLst>
    <p:sldId id="306" r:id="rId2"/>
    <p:sldId id="260" r:id="rId3"/>
    <p:sldId id="309" r:id="rId4"/>
    <p:sldId id="310" r:id="rId5"/>
    <p:sldId id="302" r:id="rId6"/>
    <p:sldId id="311" r:id="rId7"/>
    <p:sldId id="312" r:id="rId8"/>
    <p:sldId id="297" r:id="rId9"/>
    <p:sldId id="296" r:id="rId10"/>
    <p:sldId id="266" r:id="rId11"/>
    <p:sldId id="267" r:id="rId12"/>
    <p:sldId id="269" r:id="rId13"/>
    <p:sldId id="314" r:id="rId14"/>
    <p:sldId id="307" r:id="rId15"/>
    <p:sldId id="271" r:id="rId16"/>
    <p:sldId id="273" r:id="rId17"/>
    <p:sldId id="300" r:id="rId18"/>
    <p:sldId id="315" r:id="rId19"/>
    <p:sldId id="263" r:id="rId20"/>
    <p:sldId id="277" r:id="rId21"/>
    <p:sldId id="308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sna" initials="J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80" autoAdjust="0"/>
    <p:restoredTop sz="94622" autoAdjust="0"/>
  </p:normalViewPr>
  <p:slideViewPr>
    <p:cSldViewPr>
      <p:cViewPr varScale="1">
        <p:scale>
          <a:sx n="75" d="100"/>
          <a:sy n="75" d="100"/>
        </p:scale>
        <p:origin x="-90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AD106D-5032-4601-BD0F-37CB86320423}" type="datetimeFigureOut">
              <a:rPr lang="sr-Latn-CS" smtClean="0"/>
              <a:pPr/>
              <a:t>18.11.2016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84BA27-4481-4B82-8D69-D7C6982EC675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BE218-89A3-498C-91F4-1EBC8570C3B5}" type="datetimeFigureOut">
              <a:rPr lang="sr-Latn-CS" smtClean="0"/>
              <a:pPr/>
              <a:t>18.11.2016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5C920C-98EA-4FC6-B8B8-57A51577419A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5C920C-98EA-4FC6-B8B8-57A51577419A}" type="slidenum">
              <a:rPr lang="sr-Latn-CS" smtClean="0"/>
              <a:pPr/>
              <a:t>16</a:t>
            </a:fld>
            <a:endParaRPr lang="sr-Latn-C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5C920C-98EA-4FC6-B8B8-57A51577419A}" type="slidenum">
              <a:rPr lang="sr-Latn-CS" smtClean="0"/>
              <a:pPr/>
              <a:t>20</a:t>
            </a:fld>
            <a:endParaRPr lang="sr-Latn-C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D976F-8CA8-40CA-A8C3-A021533F6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36090-E3FE-4424-B299-182071C82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5BBB-6F7F-4B39-A4E8-6631747C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D839-EC86-403A-8B4B-96FB9A6507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47A4-5EB1-4994-B551-C1E58C7C53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4C875-12BB-480F-8784-B2AD710F1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9A08-0078-4059-A453-2BF843E784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AA051-6AA7-4EA8-820E-ABAE221702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8302A-FF0B-457A-91C2-EF1DE52228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311CC12-3308-4222-BF4F-01629D17F00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03B800-ADE4-4E50-BE0F-C60A13E8321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209800"/>
          </a:xfrm>
        </p:spPr>
        <p:txBody>
          <a:bodyPr>
            <a:noAutofit/>
          </a:bodyPr>
          <a:lstStyle/>
          <a:p>
            <a:pPr algn="l"/>
            <a:r>
              <a:rPr lang="en-US" sz="4800" dirty="0" smtClean="0"/>
              <a:t>2. </a:t>
            </a:r>
            <a:r>
              <a:rPr lang="sr-Latn-CS" sz="4800" dirty="0" smtClean="0"/>
              <a:t>SOCIJALNI RAD I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sr-Latn-CS" sz="4800" dirty="0" smtClean="0"/>
              <a:t>BOLESTI ZAVISNOSTI </a:t>
            </a:r>
            <a:br>
              <a:rPr lang="sr-Latn-CS" sz="4800" dirty="0" smtClean="0"/>
            </a:br>
            <a:r>
              <a:rPr lang="en-US" sz="4000" dirty="0" smtClean="0"/>
              <a:t>O</a:t>
            </a:r>
            <a:r>
              <a:rPr lang="sr-Latn-CS" sz="4000" dirty="0" smtClean="0"/>
              <a:t>ktobar 201</a:t>
            </a:r>
            <a:r>
              <a:rPr lang="en-US" sz="4000" dirty="0" smtClean="0"/>
              <a:t>6</a:t>
            </a:r>
            <a:r>
              <a:rPr lang="sr-Latn-CS" sz="4000" smtClean="0"/>
              <a:t>.</a:t>
            </a:r>
            <a:endParaRPr lang="en-US" sz="40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810000"/>
            <a:ext cx="7854696" cy="1752600"/>
          </a:xfrm>
        </p:spPr>
        <p:txBody>
          <a:bodyPr>
            <a:normAutofit/>
          </a:bodyPr>
          <a:lstStyle/>
          <a:p>
            <a:pPr marL="280988" indent="-280988" algn="l">
              <a:buFont typeface="Arial" pitchFamily="34" charset="0"/>
              <a:buChar char="•"/>
            </a:pPr>
            <a:r>
              <a:rPr lang="en-US" sz="3200" dirty="0" err="1" smtClean="0">
                <a:latin typeface="+mj-lt"/>
              </a:rPr>
              <a:t>Protektivni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faktori</a:t>
            </a:r>
            <a:endParaRPr lang="en-US" sz="3200" dirty="0" smtClean="0">
              <a:latin typeface="+mj-lt"/>
            </a:endParaRPr>
          </a:p>
          <a:p>
            <a:pPr marL="280988" indent="-280988" algn="l">
              <a:buFont typeface="Arial" pitchFamily="34" charset="0"/>
              <a:buChar char="•"/>
            </a:pPr>
            <a:r>
              <a:rPr lang="en-US" sz="3200" dirty="0" err="1" smtClean="0">
                <a:latin typeface="+mj-lt"/>
              </a:rPr>
              <a:t>Ekosistemski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pristup</a:t>
            </a:r>
            <a:r>
              <a:rPr lang="en-US" sz="3200" dirty="0" smtClean="0">
                <a:latin typeface="+mj-lt"/>
              </a:rPr>
              <a:t> u </a:t>
            </a:r>
            <a:r>
              <a:rPr lang="en-US" sz="3200" dirty="0" err="1" smtClean="0">
                <a:latin typeface="+mj-lt"/>
              </a:rPr>
              <a:t>razumevanju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bolesti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zavisnosti</a:t>
            </a:r>
            <a:endParaRPr lang="en-US" sz="3200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D976F-8CA8-40CA-A8C3-A021533F654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/>
          </a:bodyPr>
          <a:lstStyle/>
          <a:p>
            <a:pPr marL="279400" indent="-279400"/>
            <a:r>
              <a:rPr lang="sl-SI" sz="3200" b="1" dirty="0"/>
              <a:t>I </a:t>
            </a:r>
            <a:r>
              <a:rPr lang="sl-SI" sz="3200" dirty="0">
                <a:solidFill>
                  <a:schemeClr val="accent1"/>
                </a:solidFill>
              </a:rPr>
              <a:t>   </a:t>
            </a:r>
            <a:r>
              <a:rPr lang="sl-SI" sz="3200" b="1" dirty="0"/>
              <a:t>Procesi prilagođavanja pojedinca </a:t>
            </a:r>
            <a:endParaRPr lang="en-US" sz="3200" b="1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382000" cy="4541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sz="2800" dirty="0" smtClean="0"/>
              <a:t>Ekscesivno unosenje droge ili pijenje i prateće psihopatološko ponašanje zavisnika su aktivni i neprekidni </a:t>
            </a:r>
            <a:r>
              <a:rPr lang="sl-SI" sz="2800" b="1" dirty="0" smtClean="0"/>
              <a:t>adaptivni procesi </a:t>
            </a:r>
            <a:r>
              <a:rPr lang="sl-SI" sz="2800" dirty="0" smtClean="0"/>
              <a:t>(emocionalni i komunikacioni) u cilju istovremenog održavanja:</a:t>
            </a:r>
            <a:endParaRPr lang="en-US" sz="2800" dirty="0" smtClean="0"/>
          </a:p>
          <a:p>
            <a:pPr lvl="1"/>
            <a:r>
              <a:rPr lang="sl-SI" sz="2800" i="1" dirty="0" smtClean="0"/>
              <a:t>sistema</a:t>
            </a:r>
            <a:r>
              <a:rPr lang="sl-SI" sz="2800" dirty="0" smtClean="0"/>
              <a:t> - odnosa sa bliskim i značajnim osobama</a:t>
            </a:r>
          </a:p>
          <a:p>
            <a:pPr lvl="1"/>
            <a:r>
              <a:rPr lang="sl-SI" sz="2800" i="1" dirty="0" smtClean="0"/>
              <a:t>simptoma</a:t>
            </a:r>
            <a:r>
              <a:rPr lang="sl-SI" sz="2800" dirty="0" smtClean="0"/>
              <a:t> – pijenja / uzimanja droge</a:t>
            </a:r>
          </a:p>
          <a:p>
            <a:pPr>
              <a:buNone/>
            </a:pPr>
            <a:endParaRPr lang="sl-SI" dirty="0" smtClean="0"/>
          </a:p>
          <a:p>
            <a:pPr marL="639763" lvl="1" indent="-639763">
              <a:buNone/>
            </a:pPr>
            <a:endParaRPr lang="sl-SI" dirty="0" smtClean="0"/>
          </a:p>
          <a:p>
            <a:pPr>
              <a:buFont typeface="Wingdings" pitchFamily="2" charset="2"/>
              <a:buNone/>
            </a:pPr>
            <a:endParaRPr lang="en-US" sz="2800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marL="635000" indent="-635000"/>
            <a:r>
              <a:rPr lang="sl-SI" sz="3200" b="1" dirty="0" smtClean="0"/>
              <a:t>A) Organski </a:t>
            </a:r>
            <a:r>
              <a:rPr lang="sl-SI" sz="3200" b="1" dirty="0"/>
              <a:t>(biološki) procesi </a:t>
            </a:r>
            <a:r>
              <a:rPr lang="sl-SI" sz="3200" b="1" dirty="0" smtClean="0"/>
              <a:t>prilagodjavanja</a:t>
            </a:r>
            <a:endParaRPr lang="en-US" sz="2700" b="1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sl-SI" dirty="0" smtClean="0"/>
              <a:t>Organski, </a:t>
            </a:r>
            <a:r>
              <a:rPr lang="sl-SI" dirty="0"/>
              <a:t>adaptivni procesi u neurobiohemizmu i metabolizmu pojedinca koji unosi psihoaktivne supstance </a:t>
            </a:r>
            <a:r>
              <a:rPr lang="sl-SI" dirty="0" smtClean="0"/>
              <a:t>- na </a:t>
            </a:r>
            <a:r>
              <a:rPr lang="sl-SI" dirty="0"/>
              <a:t>nivou ćelije i na molekularnom </a:t>
            </a:r>
            <a:r>
              <a:rPr lang="sl-SI" dirty="0" smtClean="0"/>
              <a:t>nivou.</a:t>
            </a:r>
            <a:endParaRPr lang="sl-SI" dirty="0"/>
          </a:p>
          <a:p>
            <a:r>
              <a:rPr lang="sl-SI" b="1" dirty="0" smtClean="0">
                <a:solidFill>
                  <a:schemeClr val="accent1"/>
                </a:solidFill>
              </a:rPr>
              <a:t>Fenomen tolerancije: </a:t>
            </a:r>
            <a:r>
              <a:rPr lang="sl-SI" dirty="0" smtClean="0"/>
              <a:t>porast ili pad tolerancije</a:t>
            </a:r>
          </a:p>
          <a:p>
            <a:r>
              <a:rPr lang="sl-SI" b="1" dirty="0" smtClean="0">
                <a:solidFill>
                  <a:schemeClr val="accent1"/>
                </a:solidFill>
              </a:rPr>
              <a:t>Fenomen zavisnosti: </a:t>
            </a:r>
            <a:r>
              <a:rPr lang="sl-SI" dirty="0" smtClean="0"/>
              <a:t>psihološka i telesna/fiziološka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>
            <a:noAutofit/>
          </a:bodyPr>
          <a:lstStyle/>
          <a:p>
            <a:r>
              <a:rPr lang="sl-SI" sz="3200" b="1" dirty="0" smtClean="0"/>
              <a:t>B) </a:t>
            </a:r>
            <a:r>
              <a:rPr lang="sl-SI" sz="3200" b="1" dirty="0"/>
              <a:t>Psihološki procesi </a:t>
            </a:r>
            <a:r>
              <a:rPr lang="sl-SI" sz="3200" b="1" dirty="0" smtClean="0"/>
              <a:t>prilagođavanja/1</a:t>
            </a:r>
            <a:endParaRPr lang="en-US" sz="1800" b="1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sr-Latn-CS" sz="2400" dirty="0" smtClean="0"/>
              <a:t>Zavisnost od PAS </a:t>
            </a:r>
            <a:r>
              <a:rPr lang="sr-Latn-CS" sz="2400" b="1" dirty="0" smtClean="0"/>
              <a:t>zaustavlja procese </a:t>
            </a:r>
            <a:r>
              <a:rPr lang="sr-Latn-CS" sz="2400" b="1" dirty="0" err="1" smtClean="0"/>
              <a:t>psihosocijalnog</a:t>
            </a:r>
            <a:r>
              <a:rPr lang="sr-Latn-CS" sz="2400" b="1" dirty="0" smtClean="0"/>
              <a:t> sazrevanja osobe</a:t>
            </a:r>
            <a:r>
              <a:rPr lang="sr-Latn-CS" sz="2400" dirty="0" smtClean="0"/>
              <a:t>:</a:t>
            </a:r>
          </a:p>
          <a:p>
            <a:pPr marL="346075" indent="-346075">
              <a:lnSpc>
                <a:spcPct val="90000"/>
              </a:lnSpc>
            </a:pPr>
            <a:r>
              <a:rPr lang="sr-Latn-CS" sz="2400" dirty="0" smtClean="0"/>
              <a:t>uzimanje supstance postaje </a:t>
            </a:r>
            <a:r>
              <a:rPr lang="sr-Latn-CS" sz="2400" i="1" dirty="0" smtClean="0"/>
              <a:t>dominantni mehanizam nošenja sa problemima</a:t>
            </a:r>
          </a:p>
          <a:p>
            <a:pPr marL="346075" indent="-346075">
              <a:lnSpc>
                <a:spcPct val="90000"/>
              </a:lnSpc>
            </a:pPr>
            <a:r>
              <a:rPr lang="sr-Latn-CS" sz="2400" dirty="0" smtClean="0"/>
              <a:t>supstanca </a:t>
            </a:r>
            <a:r>
              <a:rPr lang="sr-Latn-CS" sz="2400" i="1" dirty="0" smtClean="0"/>
              <a:t>zamenjuje </a:t>
            </a:r>
            <a:r>
              <a:rPr lang="sr-Latn-CS" sz="2400" i="1" dirty="0" err="1" smtClean="0"/>
              <a:t>interpersonal</a:t>
            </a:r>
            <a:r>
              <a:rPr lang="en-US" sz="2400" i="1" dirty="0" smtClean="0"/>
              <a:t>n</a:t>
            </a:r>
            <a:r>
              <a:rPr lang="sr-Latn-CS" sz="2400" i="1" dirty="0" smtClean="0"/>
              <a:t>e odnose</a:t>
            </a:r>
            <a:endParaRPr lang="sr-Latn-CS" sz="2400" dirty="0" smtClean="0"/>
          </a:p>
          <a:p>
            <a:pPr>
              <a:buNone/>
            </a:pPr>
            <a:r>
              <a:rPr lang="sr-Latn-CS" sz="2400" dirty="0" smtClean="0"/>
              <a:t>Suđenje i procena realnosti su smanjeni zbog uticaja supstance i </a:t>
            </a:r>
            <a:r>
              <a:rPr lang="sr-Latn-CS" sz="2400" dirty="0" err="1" smtClean="0"/>
              <a:t>disfunkcionalnog</a:t>
            </a:r>
            <a:r>
              <a:rPr lang="sr-Latn-CS" sz="2400" dirty="0" smtClean="0"/>
              <a:t> sazrevanja:</a:t>
            </a:r>
          </a:p>
          <a:p>
            <a:pPr>
              <a:buNone/>
            </a:pPr>
            <a:r>
              <a:rPr lang="sr-Latn-CS" sz="2400" dirty="0" smtClean="0"/>
              <a:t>Ispod grandiozne </a:t>
            </a:r>
            <a:r>
              <a:rPr lang="sr-Latn-CS" sz="2400" dirty="0" err="1" smtClean="0"/>
              <a:t>samoprezentacije</a:t>
            </a:r>
            <a:r>
              <a:rPr lang="sr-Latn-CS" sz="2400" dirty="0" smtClean="0"/>
              <a:t> mnogih </a:t>
            </a:r>
            <a:r>
              <a:rPr lang="sr-Latn-CS" sz="2400" dirty="0" err="1" smtClean="0"/>
              <a:t>zavisnika</a:t>
            </a:r>
            <a:r>
              <a:rPr lang="sr-Latn-CS" sz="2400" dirty="0" smtClean="0"/>
              <a:t> se kriju: </a:t>
            </a:r>
          </a:p>
          <a:p>
            <a:r>
              <a:rPr lang="sr-Latn-CS" sz="2400" dirty="0" smtClean="0"/>
              <a:t>izrazito osećanje </a:t>
            </a:r>
            <a:r>
              <a:rPr lang="sr-Latn-CS" sz="2400" dirty="0" err="1" smtClean="0"/>
              <a:t>bezvrednostii</a:t>
            </a:r>
            <a:r>
              <a:rPr lang="sr-Latn-CS" sz="2400" dirty="0" smtClean="0"/>
              <a:t> i mržnja prema sebi</a:t>
            </a:r>
          </a:p>
          <a:p>
            <a:r>
              <a:rPr lang="sr-Latn-CS" sz="2400" dirty="0" smtClean="0"/>
              <a:t>očekivanje prezira i odbacivanja od strane drugih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>
            <a:noAutofit/>
          </a:bodyPr>
          <a:lstStyle/>
          <a:p>
            <a:r>
              <a:rPr lang="sl-SI" sz="3200" b="1" dirty="0" smtClean="0"/>
              <a:t>B) </a:t>
            </a:r>
            <a:r>
              <a:rPr lang="sl-SI" sz="3200" b="1" dirty="0"/>
              <a:t>Psihološki procesi </a:t>
            </a:r>
            <a:r>
              <a:rPr lang="sl-SI" sz="3200" b="1" dirty="0" smtClean="0"/>
              <a:t>prilagođavanja/2</a:t>
            </a:r>
            <a:endParaRPr lang="en-US" sz="1800" b="1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buNone/>
            </a:pPr>
            <a:r>
              <a:rPr lang="sl-SI" sz="2400" b="1" dirty="0" smtClean="0"/>
              <a:t>Raznovrsnost:</a:t>
            </a:r>
          </a:p>
          <a:p>
            <a:pPr>
              <a:spcBef>
                <a:spcPts val="600"/>
              </a:spcBef>
            </a:pPr>
            <a:r>
              <a:rPr lang="sl-SI" sz="2400" dirty="0" smtClean="0"/>
              <a:t>pojavnih kliničkih oblika</a:t>
            </a:r>
          </a:p>
          <a:p>
            <a:pPr>
              <a:spcBef>
                <a:spcPts val="600"/>
              </a:spcBef>
            </a:pPr>
            <a:r>
              <a:rPr lang="sl-SI" sz="2400" dirty="0" smtClean="0"/>
              <a:t>tipova ličnosti u vreme aktivnog uzimanja i trajanja bolesti </a:t>
            </a:r>
            <a:endParaRPr lang="sl-SI" sz="2400" b="1" dirty="0" smtClean="0"/>
          </a:p>
          <a:p>
            <a:pPr>
              <a:spcBef>
                <a:spcPts val="600"/>
              </a:spcBef>
              <a:buNone/>
            </a:pPr>
            <a:r>
              <a:rPr lang="sl-SI" sz="2400" b="1" dirty="0" smtClean="0"/>
              <a:t>Psihološke karakteristike </a:t>
            </a:r>
            <a:r>
              <a:rPr lang="sl-SI" sz="2400" dirty="0" smtClean="0"/>
              <a:t>koje </a:t>
            </a:r>
            <a:r>
              <a:rPr lang="sl-SI" sz="2400" dirty="0"/>
              <a:t>se češće </a:t>
            </a:r>
            <a:r>
              <a:rPr lang="sl-SI" sz="2400" dirty="0" smtClean="0"/>
              <a:t>razvijaju</a:t>
            </a:r>
            <a:r>
              <a:rPr lang="sl-SI" sz="2400" b="1" dirty="0" smtClean="0"/>
              <a:t>: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sl-SI" sz="2400" b="1" dirty="0" smtClean="0"/>
              <a:t>mehanizmi odbrane :</a:t>
            </a:r>
            <a:r>
              <a:rPr lang="sl-SI" sz="2400" dirty="0" smtClean="0"/>
              <a:t> negiranje, minimalizacija, racionalizacija, projekcija...</a:t>
            </a:r>
            <a:endParaRPr lang="en-US" sz="2400" b="1" dirty="0" smtClean="0"/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sl-SI" sz="2400" b="1" dirty="0" smtClean="0"/>
              <a:t>antisocijalni obrazci </a:t>
            </a:r>
            <a:r>
              <a:rPr lang="sl-SI" sz="2400" dirty="0" smtClean="0"/>
              <a:t>– laganje, agresija, tuče, kriminal </a:t>
            </a:r>
          </a:p>
          <a:p>
            <a:pPr marL="822960" lvl="1" indent="-457200">
              <a:spcBef>
                <a:spcPts val="600"/>
              </a:spcBef>
            </a:pPr>
            <a:r>
              <a:rPr lang="sl-SI" sz="2200" dirty="0" smtClean="0"/>
              <a:t>usled dejstva PAS ili radi sticanja sredstava za nabavku PAS)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sl-SI" sz="2400" dirty="0" smtClean="0"/>
              <a:t>stvaranje “</a:t>
            </a:r>
            <a:r>
              <a:rPr lang="sr-Latn-CS" sz="2400" b="1" dirty="0" err="1" smtClean="0"/>
              <a:t>adiktivne</a:t>
            </a:r>
            <a:r>
              <a:rPr lang="sr-Latn-CS" sz="2400" b="1" dirty="0" smtClean="0"/>
              <a:t> ličnosti” </a:t>
            </a:r>
            <a:endParaRPr lang="sl-SI" sz="2400" b="1" dirty="0" smtClean="0"/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sl-SI" sz="2400" dirty="0" smtClean="0"/>
              <a:t>karakteristični</a:t>
            </a:r>
            <a:r>
              <a:rPr lang="sl-SI" sz="2400" b="1" dirty="0" smtClean="0"/>
              <a:t> </a:t>
            </a:r>
            <a:r>
              <a:rPr lang="sl-SI" sz="2400" dirty="0" smtClean="0"/>
              <a:t>obrasci</a:t>
            </a:r>
            <a:r>
              <a:rPr lang="sl-SI" sz="2400" b="1" dirty="0" smtClean="0"/>
              <a:t> ponašanja u socijalnom okruženju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sr-Latn-CS" sz="3200" b="1" dirty="0" smtClean="0"/>
              <a:t>Ad 3. Karakteristike </a:t>
            </a:r>
            <a:r>
              <a:rPr lang="sr-Latn-CS" sz="3200" b="1" dirty="0" err="1" smtClean="0"/>
              <a:t>adiktivne</a:t>
            </a:r>
            <a:r>
              <a:rPr lang="sr-Latn-CS" sz="3200" b="1" dirty="0" smtClean="0"/>
              <a:t> ličnosti </a:t>
            </a:r>
            <a:r>
              <a:rPr lang="sr-Latn-CS" sz="2700" b="1" dirty="0" smtClean="0"/>
              <a:t>(Nastasić, EPA, 32)</a:t>
            </a:r>
            <a:endParaRPr lang="en-US" sz="27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sr-Latn-CS" dirty="0" smtClean="0"/>
              <a:t>Izbegavanje </a:t>
            </a:r>
            <a:r>
              <a:rPr lang="sr-Latn-CS" i="1" dirty="0" smtClean="0"/>
              <a:t>odgovornosti</a:t>
            </a:r>
          </a:p>
          <a:p>
            <a:r>
              <a:rPr lang="sr-Latn-CS" dirty="0" smtClean="0"/>
              <a:t>Nedostatak </a:t>
            </a:r>
            <a:r>
              <a:rPr lang="sr-Latn-CS" i="1" dirty="0" smtClean="0"/>
              <a:t>samodiscipline i </a:t>
            </a:r>
            <a:r>
              <a:rPr lang="sr-Latn-CS" dirty="0" smtClean="0"/>
              <a:t>niska </a:t>
            </a:r>
            <a:r>
              <a:rPr lang="sr-Latn-CS" i="1" dirty="0" err="1" smtClean="0"/>
              <a:t>samokontrola</a:t>
            </a:r>
            <a:endParaRPr lang="sr-Latn-CS" i="1" dirty="0" smtClean="0"/>
          </a:p>
          <a:p>
            <a:r>
              <a:rPr lang="sr-Latn-CS" i="1" dirty="0" smtClean="0"/>
              <a:t>Egocentričnost</a:t>
            </a:r>
          </a:p>
          <a:p>
            <a:r>
              <a:rPr lang="sr-Latn-CS" dirty="0" smtClean="0"/>
              <a:t>Ambivalentan / negativan stav prema </a:t>
            </a:r>
            <a:r>
              <a:rPr lang="sr-Latn-CS" i="1" dirty="0" smtClean="0"/>
              <a:t>autoritetima</a:t>
            </a:r>
          </a:p>
          <a:p>
            <a:r>
              <a:rPr lang="sr-Latn-CS" dirty="0" smtClean="0"/>
              <a:t>Neprilagođeno, asocijalno i antisocijalno </a:t>
            </a:r>
            <a:r>
              <a:rPr lang="sr-Latn-CS" i="1" dirty="0" smtClean="0"/>
              <a:t>ponašanje</a:t>
            </a:r>
          </a:p>
          <a:p>
            <a:r>
              <a:rPr lang="sr-Latn-CS" dirty="0" smtClean="0"/>
              <a:t>Nerealan i nezreo odnos prema procesima </a:t>
            </a:r>
            <a:r>
              <a:rPr lang="sr-Latn-CS" i="1" dirty="0" smtClean="0"/>
              <a:t>življenja</a:t>
            </a:r>
          </a:p>
          <a:p>
            <a:r>
              <a:rPr lang="sr-Latn-CS" i="1" dirty="0" smtClean="0"/>
              <a:t>Površan</a:t>
            </a:r>
            <a:r>
              <a:rPr lang="sr-Latn-CS" dirty="0" smtClean="0"/>
              <a:t> odnos sa ljudima i nesposobnost da se preuzmu </a:t>
            </a:r>
            <a:r>
              <a:rPr lang="sr-Latn-CS" i="1" dirty="0" smtClean="0"/>
              <a:t>socijalne</a:t>
            </a:r>
            <a:r>
              <a:rPr lang="sr-Latn-CS" dirty="0" smtClean="0"/>
              <a:t> </a:t>
            </a:r>
            <a:r>
              <a:rPr lang="sr-Latn-CS" i="1" dirty="0" smtClean="0"/>
              <a:t>uloge</a:t>
            </a:r>
            <a:r>
              <a:rPr lang="sr-Latn-CS" dirty="0" smtClean="0"/>
              <a:t> </a:t>
            </a:r>
          </a:p>
          <a:p>
            <a:pPr>
              <a:buNone/>
            </a:pPr>
            <a:r>
              <a:rPr lang="sr-Latn-CS" dirty="0" smtClean="0">
                <a:sym typeface="Wingdings"/>
              </a:rPr>
              <a:t></a:t>
            </a:r>
            <a:r>
              <a:rPr lang="sr-Latn-CS" dirty="0" smtClean="0"/>
              <a:t>Ne znaju kako da uspostave </a:t>
            </a:r>
            <a:r>
              <a:rPr lang="sr-Latn-CS" i="1" dirty="0" smtClean="0"/>
              <a:t>zdravu</a:t>
            </a:r>
            <a:r>
              <a:rPr lang="sr-Latn-CS" dirty="0" smtClean="0"/>
              <a:t> </a:t>
            </a:r>
            <a:r>
              <a:rPr lang="sr-Latn-CS" i="1" dirty="0" smtClean="0"/>
              <a:t>relaciju</a:t>
            </a:r>
            <a:r>
              <a:rPr lang="sr-Latn-CS" dirty="0" smtClean="0"/>
              <a:t> </a:t>
            </a:r>
          </a:p>
          <a:p>
            <a:pPr>
              <a:buNone/>
            </a:pPr>
            <a:r>
              <a:rPr lang="sr-Latn-CS" dirty="0" smtClean="0">
                <a:sym typeface="Wingdings"/>
              </a:rPr>
              <a:t></a:t>
            </a:r>
            <a:r>
              <a:rPr lang="sr-Latn-CS" dirty="0" smtClean="0"/>
              <a:t>Nemaju </a:t>
            </a:r>
            <a:r>
              <a:rPr lang="sr-Latn-CS" i="1" dirty="0" smtClean="0"/>
              <a:t>poverenje</a:t>
            </a:r>
            <a:r>
              <a:rPr lang="sr-Latn-CS" dirty="0" smtClean="0"/>
              <a:t> ni u koga</a:t>
            </a:r>
          </a:p>
          <a:p>
            <a:pPr>
              <a:buNone/>
            </a:pPr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Autofit/>
          </a:bodyPr>
          <a:lstStyle/>
          <a:p>
            <a:r>
              <a:rPr lang="sr-Latn-CS" sz="2800" b="1" dirty="0" smtClean="0"/>
              <a:t>Ad 4. </a:t>
            </a:r>
            <a:r>
              <a:rPr lang="sl-SI" sz="2900" b="1" dirty="0" smtClean="0"/>
              <a:t>Obrasci ponašanja u socijalnom okruženju</a:t>
            </a:r>
            <a:endParaRPr lang="en-US" sz="2900" b="1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382000" cy="4648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sl-SI" sz="2400" dirty="0" smtClean="0"/>
              <a:t>Karakteristični</a:t>
            </a:r>
            <a:r>
              <a:rPr lang="sl-SI" sz="2400" b="1" dirty="0" smtClean="0"/>
              <a:t> </a:t>
            </a:r>
            <a:r>
              <a:rPr lang="sl-SI" sz="2400" dirty="0" smtClean="0"/>
              <a:t>obrasci</a:t>
            </a:r>
            <a:r>
              <a:rPr lang="sl-SI" sz="2400" b="1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sl-SI" sz="2400" dirty="0" smtClean="0"/>
              <a:t>“</a:t>
            </a:r>
            <a:r>
              <a:rPr lang="sl-SI" sz="2400" b="1" dirty="0" smtClean="0"/>
              <a:t>Aranžiranje</a:t>
            </a:r>
            <a:r>
              <a:rPr lang="sl-SI" sz="2400" dirty="0" smtClean="0"/>
              <a:t>” - uzimanja PAS u </a:t>
            </a:r>
            <a:r>
              <a:rPr lang="sl-SI" sz="2400" dirty="0"/>
              <a:t>što većem broju socijalnih </a:t>
            </a:r>
            <a:r>
              <a:rPr lang="sl-SI" sz="2400" dirty="0" smtClean="0"/>
              <a:t>situacija  </a:t>
            </a:r>
            <a:r>
              <a:rPr lang="sl-SI" sz="2000" dirty="0" smtClean="0"/>
              <a:t>(smišljanje </a:t>
            </a:r>
            <a:r>
              <a:rPr lang="sl-SI" sz="2000" dirty="0"/>
              <a:t>i organizovanje povoda za </a:t>
            </a:r>
            <a:r>
              <a:rPr lang="sl-SI" sz="2000" dirty="0" smtClean="0"/>
              <a:t>“provod”, pijenje,  “duvanje” svuda </a:t>
            </a:r>
            <a:r>
              <a:rPr lang="sl-SI" sz="2000" dirty="0"/>
              <a:t>i u svako </a:t>
            </a:r>
            <a:r>
              <a:rPr lang="sl-SI" sz="2000" dirty="0" smtClean="0"/>
              <a:t>vreme)</a:t>
            </a:r>
            <a:endParaRPr lang="sl-SI" sz="2000" dirty="0"/>
          </a:p>
          <a:p>
            <a:pPr>
              <a:lnSpc>
                <a:spcPct val="90000"/>
              </a:lnSpc>
            </a:pPr>
            <a:r>
              <a:rPr lang="sl-SI" sz="2400" b="1" dirty="0" smtClean="0"/>
              <a:t>Disocijalizacija </a:t>
            </a:r>
            <a:r>
              <a:rPr lang="sl-SI" sz="2400" dirty="0" smtClean="0"/>
              <a:t>– </a:t>
            </a:r>
            <a:r>
              <a:rPr lang="sl-SI" sz="2400" dirty="0"/>
              <a:t>druženje sa socijalnim grupama koje podržavaju i podstiču svaki oblik </a:t>
            </a:r>
            <a:r>
              <a:rPr lang="sl-SI" sz="2400" dirty="0" smtClean="0"/>
              <a:t>“konzumacija” supstanci, uključivanje u totalitarne socijalne grupe</a:t>
            </a:r>
          </a:p>
          <a:p>
            <a:pPr>
              <a:lnSpc>
                <a:spcPct val="90000"/>
              </a:lnSpc>
            </a:pPr>
            <a:r>
              <a:rPr lang="sl-SI" sz="2400" dirty="0" smtClean="0"/>
              <a:t>Uzimanje supstanci u sve </a:t>
            </a:r>
            <a:r>
              <a:rPr lang="sl-SI" sz="2400" b="1" dirty="0" smtClean="0"/>
              <a:t>nižim socijalnim miljeima i situacijama </a:t>
            </a:r>
            <a:r>
              <a:rPr lang="en-US" sz="2000" b="1" dirty="0" smtClean="0"/>
              <a:t> </a:t>
            </a:r>
            <a:r>
              <a:rPr lang="sr-Latn-RS" sz="2000" b="1" dirty="0" smtClean="0"/>
              <a:t>(</a:t>
            </a:r>
            <a:r>
              <a:rPr lang="sl-SI" sz="2000" dirty="0" smtClean="0"/>
              <a:t>pijenje u periferijskim kafanama,  bordelima, na pijacama; duvanje</a:t>
            </a:r>
            <a:r>
              <a:rPr lang="en-US" sz="2000" dirty="0" smtClean="0"/>
              <a:t> </a:t>
            </a:r>
            <a:r>
              <a:rPr lang="sl-SI" sz="2000" dirty="0" smtClean="0"/>
              <a:t>u zapuštenim delovima grada, mračnim javnim prostorima, napuštenim zgradama; “šmrkanje”u “jazbinama”, bordelima)</a:t>
            </a:r>
          </a:p>
          <a:p>
            <a:pPr>
              <a:lnSpc>
                <a:spcPct val="90000"/>
              </a:lnSpc>
            </a:pPr>
            <a:r>
              <a:rPr lang="sl-SI" sz="2400" b="1" dirty="0" smtClean="0"/>
              <a:t>Taktike i strategije </a:t>
            </a:r>
            <a:r>
              <a:rPr lang="sl-SI" sz="2400" dirty="0" smtClean="0"/>
              <a:t>u socijalnom ponašanju </a:t>
            </a:r>
            <a:r>
              <a:rPr lang="sl-SI" sz="2000" dirty="0" smtClean="0"/>
              <a:t>(skrivanje, laganje)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1048512"/>
          </a:xfrm>
        </p:spPr>
        <p:txBody>
          <a:bodyPr>
            <a:normAutofit/>
          </a:bodyPr>
          <a:lstStyle/>
          <a:p>
            <a:r>
              <a:rPr lang="sl-SI" sz="3600" b="1" dirty="0"/>
              <a:t>II </a:t>
            </a:r>
            <a:r>
              <a:rPr lang="en-US" sz="3600" b="1" dirty="0"/>
              <a:t>P</a:t>
            </a:r>
            <a:r>
              <a:rPr lang="sl-SI" sz="3600" b="1" dirty="0"/>
              <a:t>rocesi prilagođavanja </a:t>
            </a:r>
            <a:r>
              <a:rPr lang="sl-SI" sz="3600" b="1" dirty="0" smtClean="0"/>
              <a:t>porodice</a:t>
            </a:r>
            <a:endParaRPr lang="en-US" sz="40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Alkoholičarski/zavisnički brak </a:t>
            </a:r>
            <a:endParaRPr lang="sl-SI" dirty="0"/>
          </a:p>
          <a:p>
            <a:r>
              <a:rPr lang="sl-SI" dirty="0" smtClean="0"/>
              <a:t>Alkoholičarska/zavisnička  </a:t>
            </a:r>
            <a:r>
              <a:rPr lang="sl-SI" dirty="0"/>
              <a:t>porodica</a:t>
            </a:r>
          </a:p>
          <a:p>
            <a:r>
              <a:rPr lang="sl-SI" dirty="0" smtClean="0"/>
              <a:t>Deca iz  alkoholičarskih/zavisničkih  </a:t>
            </a:r>
            <a:r>
              <a:rPr lang="sl-SI" dirty="0"/>
              <a:t>porodica</a:t>
            </a:r>
          </a:p>
          <a:p>
            <a:r>
              <a:rPr lang="sl-SI" dirty="0" smtClean="0"/>
              <a:t>Transgeneracijska transmisija </a:t>
            </a:r>
            <a:r>
              <a:rPr lang="sl-SI" dirty="0"/>
              <a:t>zavisnosti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1123950"/>
          </a:xfrm>
        </p:spPr>
        <p:txBody>
          <a:bodyPr>
            <a:normAutofit/>
          </a:bodyPr>
          <a:lstStyle/>
          <a:p>
            <a:r>
              <a:rPr lang="sr-Latn-RS" sz="3200" b="1" dirty="0" smtClean="0"/>
              <a:t>Proces prilagođavanja kroz </a:t>
            </a:r>
            <a:br>
              <a:rPr lang="sr-Latn-RS" sz="3200" b="1" dirty="0" smtClean="0"/>
            </a:br>
            <a:r>
              <a:rPr lang="sr-Latn-RS" sz="3200" b="1" dirty="0" smtClean="0"/>
              <a:t>KONTINUUM UPOTREBE PAS</a:t>
            </a:r>
            <a:endParaRPr lang="en-US" sz="3200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</a:pPr>
            <a:r>
              <a:rPr lang="sr-Latn-CS" dirty="0" smtClean="0"/>
              <a:t>Stvaranje zavisnosti kod pojedinca, s obzirom na postojanje sistemskih procesa, predstavlja </a:t>
            </a:r>
            <a:r>
              <a:rPr lang="sr-Latn-CS" b="1" dirty="0" smtClean="0"/>
              <a:t>kontinuum, </a:t>
            </a:r>
            <a:r>
              <a:rPr lang="sr-Latn-CS" dirty="0" smtClean="0"/>
              <a:t>koji ima sasvim </a:t>
            </a:r>
            <a:r>
              <a:rPr lang="sr-Latn-CS" b="1" dirty="0" smtClean="0"/>
              <a:t>predvidljive faze, simptome i ishode.</a:t>
            </a:r>
          </a:p>
          <a:p>
            <a:pPr>
              <a:spcBef>
                <a:spcPts val="600"/>
              </a:spcBef>
            </a:pPr>
            <a:r>
              <a:rPr lang="sr-Latn-CS" b="1" dirty="0" smtClean="0"/>
              <a:t>Zaustavljanje toka</a:t>
            </a:r>
            <a:r>
              <a:rPr lang="sr-Latn-CS" dirty="0" smtClean="0"/>
              <a:t> u tom kontinuiranom procesu moguće je samo uz </a:t>
            </a:r>
            <a:r>
              <a:rPr lang="sr-Latn-CS" b="1" dirty="0" smtClean="0"/>
              <a:t>zaustavljanje procesa adaptacije/ prilagođavanja</a:t>
            </a:r>
            <a:r>
              <a:rPr lang="sr-Latn-CS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sr-Latn-CS" dirty="0" smtClean="0"/>
              <a:t>Neki od ovih procesa nalaze se </a:t>
            </a:r>
            <a:r>
              <a:rPr lang="sr-Latn-CS" b="1" dirty="0" smtClean="0"/>
              <a:t>izvan zavisnika-pojedinca</a:t>
            </a:r>
            <a:r>
              <a:rPr lang="sr-Latn-CS" dirty="0" smtClean="0"/>
              <a:t>, dakle nalaze se u </a:t>
            </a:r>
            <a:r>
              <a:rPr lang="sr-Latn-CS" b="1" dirty="0" smtClean="0"/>
              <a:t>kontekstu</a:t>
            </a:r>
          </a:p>
          <a:p>
            <a:pPr>
              <a:lnSpc>
                <a:spcPct val="90000"/>
              </a:lnSpc>
              <a:buNone/>
            </a:pPr>
            <a:r>
              <a:rPr lang="sl-SI" sz="2800" i="1" dirty="0" smtClean="0"/>
              <a:t>Zavisnost je: </a:t>
            </a:r>
            <a:endParaRPr lang="sr-Latn-CS" sz="2800" dirty="0" smtClean="0"/>
          </a:p>
          <a:p>
            <a:pPr>
              <a:lnSpc>
                <a:spcPct val="90000"/>
              </a:lnSpc>
            </a:pPr>
            <a:r>
              <a:rPr lang="sl-SI" sz="2800" dirty="0" smtClean="0"/>
              <a:t>bolest </a:t>
            </a:r>
            <a:r>
              <a:rPr lang="sl-SI" sz="2800" b="1" dirty="0" smtClean="0"/>
              <a:t>pojedinca</a:t>
            </a:r>
            <a:r>
              <a:rPr lang="sl-SI" sz="2800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sl-SI" sz="2800" dirty="0" smtClean="0"/>
              <a:t>bolest </a:t>
            </a:r>
            <a:r>
              <a:rPr lang="sl-SI" sz="2800" b="1" dirty="0" smtClean="0"/>
              <a:t>porodice i društva</a:t>
            </a:r>
            <a:endParaRPr lang="sl-SI" sz="2800" dirty="0" smtClean="0"/>
          </a:p>
          <a:p>
            <a:pPr>
              <a:spcBef>
                <a:spcPts val="600"/>
              </a:spcBef>
            </a:pPr>
            <a:endParaRPr lang="sr-Latn-C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F3474E-DF0F-4C56-A8B0-26113AC1FC98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Autofit/>
          </a:bodyPr>
          <a:lstStyle/>
          <a:p>
            <a:r>
              <a:rPr lang="sr-Latn-CS" sz="3200" b="1" dirty="0" smtClean="0"/>
              <a:t>KONTINUUM UPOTREBE PAS</a:t>
            </a:r>
            <a:endParaRPr lang="en-US" sz="3200" b="1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CS" sz="2200" dirty="0" smtClean="0"/>
              <a:t>Polovi </a:t>
            </a:r>
            <a:r>
              <a:rPr lang="sr-Latn-CS" sz="2200" b="1" dirty="0" smtClean="0"/>
              <a:t>kontinuuma</a:t>
            </a:r>
            <a:r>
              <a:rPr lang="sr-Latn-CS" sz="2200" dirty="0" smtClean="0"/>
              <a:t> upotrebe PAS:</a:t>
            </a:r>
          </a:p>
          <a:p>
            <a:pPr>
              <a:spcBef>
                <a:spcPts val="200"/>
              </a:spcBef>
            </a:pPr>
            <a:r>
              <a:rPr lang="sr-Latn-CS" sz="2200" dirty="0" smtClean="0"/>
              <a:t>Negativan pol: “nulta upotreba”, apstinencija  </a:t>
            </a:r>
          </a:p>
          <a:p>
            <a:pPr>
              <a:spcBef>
                <a:spcPts val="200"/>
              </a:spcBef>
            </a:pPr>
            <a:r>
              <a:rPr lang="sr-Latn-CS" sz="2200" dirty="0" smtClean="0"/>
              <a:t>Pozitivan pol: </a:t>
            </a:r>
            <a:r>
              <a:rPr lang="sr-Latn-CS" sz="2200" dirty="0" err="1" smtClean="0"/>
              <a:t>zavisnici</a:t>
            </a:r>
            <a:r>
              <a:rPr lang="sr-Latn-CS" sz="2200" dirty="0" smtClean="0"/>
              <a:t> sa teškim oštećenjima.</a:t>
            </a:r>
          </a:p>
          <a:p>
            <a:pPr>
              <a:buNone/>
            </a:pPr>
            <a:r>
              <a:rPr lang="sr-Latn-CS" sz="2200" dirty="0" smtClean="0"/>
              <a:t>Napredovanje na ovom kontinuumu dovodi do: </a:t>
            </a:r>
          </a:p>
          <a:p>
            <a:pPr>
              <a:spcBef>
                <a:spcPts val="200"/>
              </a:spcBef>
            </a:pPr>
            <a:r>
              <a:rPr lang="sr-Latn-CS" sz="2000" b="1" dirty="0" smtClean="0"/>
              <a:t>patoloških </a:t>
            </a:r>
            <a:r>
              <a:rPr lang="sr-Latn-CS" sz="2200" dirty="0" smtClean="0"/>
              <a:t>promena u </a:t>
            </a:r>
            <a:r>
              <a:rPr lang="sr-Latn-CS" sz="2200" b="1" dirty="0" smtClean="0"/>
              <a:t>biološkom</a:t>
            </a:r>
            <a:r>
              <a:rPr lang="sr-Latn-CS" sz="2200" dirty="0" smtClean="0"/>
              <a:t> sistemu pojedinca (telesna zavisnost, apstinencijalni sindrom)</a:t>
            </a:r>
          </a:p>
          <a:p>
            <a:pPr>
              <a:spcBef>
                <a:spcPts val="200"/>
              </a:spcBef>
            </a:pPr>
            <a:r>
              <a:rPr lang="sr-Latn-CS" sz="2200" dirty="0" smtClean="0"/>
              <a:t>predvidljivih i poznatih oblika telesnih i psiholoških </a:t>
            </a:r>
            <a:r>
              <a:rPr lang="sr-Latn-CS" sz="2200" b="1" dirty="0" smtClean="0"/>
              <a:t>disfunkcija</a:t>
            </a:r>
          </a:p>
          <a:p>
            <a:pPr>
              <a:spcBef>
                <a:spcPts val="200"/>
              </a:spcBef>
            </a:pPr>
            <a:r>
              <a:rPr lang="sr-Latn-CS" sz="2200" b="1" dirty="0" smtClean="0"/>
              <a:t>poremećaja odnosa </a:t>
            </a:r>
            <a:r>
              <a:rPr lang="sr-Latn-CS" sz="2200" dirty="0" smtClean="0"/>
              <a:t>sa </a:t>
            </a:r>
            <a:r>
              <a:rPr lang="sr-Latn-CS" sz="2200" b="1" dirty="0" smtClean="0"/>
              <a:t>bliskim osobama</a:t>
            </a:r>
          </a:p>
          <a:p>
            <a:pPr>
              <a:spcBef>
                <a:spcPts val="200"/>
              </a:spcBef>
            </a:pPr>
            <a:r>
              <a:rPr lang="sr-Latn-CS" sz="2200" dirty="0" smtClean="0"/>
              <a:t>pojave </a:t>
            </a:r>
            <a:r>
              <a:rPr lang="sr-Latn-CS" sz="2200" b="1" dirty="0" smtClean="0"/>
              <a:t>disfunkcija</a:t>
            </a:r>
            <a:r>
              <a:rPr lang="sr-Latn-CS" sz="2200" dirty="0" smtClean="0"/>
              <a:t> kod </a:t>
            </a:r>
            <a:r>
              <a:rPr lang="sr-Latn-CS" sz="2200" b="1" dirty="0" smtClean="0"/>
              <a:t>bliskih osoba </a:t>
            </a:r>
            <a:r>
              <a:rPr lang="sr-Latn-CS" sz="2200" dirty="0" smtClean="0"/>
              <a:t>(roditelja, braće /sestara, partnera, dece)</a:t>
            </a:r>
          </a:p>
          <a:p>
            <a:pPr>
              <a:spcBef>
                <a:spcPts val="200"/>
              </a:spcBef>
            </a:pPr>
            <a:r>
              <a:rPr lang="sr-Latn-CS" sz="2200" dirty="0" smtClean="0"/>
              <a:t>poremećaja odnosa sa </a:t>
            </a:r>
            <a:r>
              <a:rPr lang="sr-Latn-CS" sz="2200" b="1" dirty="0" smtClean="0"/>
              <a:t>širim</a:t>
            </a:r>
            <a:r>
              <a:rPr lang="sr-Latn-CS" sz="2200" dirty="0" smtClean="0"/>
              <a:t> </a:t>
            </a:r>
            <a:r>
              <a:rPr lang="sr-Latn-CS" sz="2200" b="1" dirty="0" smtClean="0"/>
              <a:t>socijalnim okruženjem, </a:t>
            </a:r>
            <a:r>
              <a:rPr lang="sr-Latn-CS" sz="2200" dirty="0" smtClean="0"/>
              <a:t>sukobi sa okolinom i sa zakonom </a:t>
            </a:r>
          </a:p>
          <a:p>
            <a:pPr>
              <a:buNone/>
            </a:pPr>
            <a:endParaRPr lang="sr-Latn-CS" sz="2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sz="3200" b="1" dirty="0"/>
              <a:t>FAZE U RAZVOJU </a:t>
            </a:r>
            <a:r>
              <a:rPr lang="en-US" sz="3200" b="1" dirty="0" smtClean="0"/>
              <a:t>ZAVISNOSTI</a:t>
            </a:r>
            <a:r>
              <a:rPr lang="sl-SI" sz="3200" b="1" dirty="0" smtClean="0"/>
              <a:t> </a:t>
            </a:r>
            <a:r>
              <a:rPr lang="sl-SI" sz="2200" b="1" dirty="0" smtClean="0"/>
              <a:t>(Nastasić, EPA, str. 19)</a:t>
            </a:r>
            <a:endParaRPr lang="en-US" sz="2200" b="1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buFont typeface="Wingdings" pitchFamily="2" charset="2"/>
              <a:buNone/>
            </a:pPr>
            <a:r>
              <a:rPr lang="es-MX" sz="2200" dirty="0" err="1" smtClean="0"/>
              <a:t>Zavisnost</a:t>
            </a:r>
            <a:r>
              <a:rPr lang="es-MX" sz="2200" dirty="0" smtClean="0"/>
              <a:t> </a:t>
            </a:r>
            <a:r>
              <a:rPr lang="sr-Latn-CS" sz="2200" dirty="0" smtClean="0"/>
              <a:t>se razvija u </a:t>
            </a:r>
            <a:r>
              <a:rPr lang="es-MX" sz="2200" dirty="0" err="1" smtClean="0"/>
              <a:t>vremenu</a:t>
            </a:r>
            <a:r>
              <a:rPr lang="sr-Latn-CS" sz="2200" dirty="0" smtClean="0"/>
              <a:t>, kroz prepoznatljive faze. </a:t>
            </a:r>
            <a:r>
              <a:rPr lang="en-US" sz="2200" dirty="0" smtClean="0"/>
              <a:t> </a:t>
            </a:r>
            <a:endParaRPr lang="sr-Latn-CS" sz="2200" dirty="0" smtClean="0"/>
          </a:p>
          <a:p>
            <a:pPr>
              <a:spcBef>
                <a:spcPts val="300"/>
              </a:spcBef>
              <a:buFont typeface="Wingdings" pitchFamily="2" charset="2"/>
              <a:buNone/>
            </a:pPr>
            <a:r>
              <a:rPr lang="en-US" sz="2200" b="1" dirty="0" err="1" smtClean="0">
                <a:solidFill>
                  <a:schemeClr val="accent1"/>
                </a:solidFill>
              </a:rPr>
              <a:t>Preklini</a:t>
            </a:r>
            <a:r>
              <a:rPr lang="sr-Latn-CS" sz="2200" b="1" dirty="0" smtClean="0">
                <a:solidFill>
                  <a:schemeClr val="accent1"/>
                </a:solidFill>
              </a:rPr>
              <a:t>č</a:t>
            </a:r>
            <a:r>
              <a:rPr lang="en-US" sz="2200" b="1" dirty="0" smtClean="0">
                <a:solidFill>
                  <a:schemeClr val="accent1"/>
                </a:solidFill>
              </a:rPr>
              <a:t>ka </a:t>
            </a:r>
            <a:r>
              <a:rPr lang="en-US" sz="2200" b="1" dirty="0" err="1" smtClean="0">
                <a:solidFill>
                  <a:schemeClr val="accent1"/>
                </a:solidFill>
              </a:rPr>
              <a:t>faza</a:t>
            </a:r>
            <a:r>
              <a:rPr lang="sr-Latn-CS" sz="2200" b="1" dirty="0" smtClean="0">
                <a:solidFill>
                  <a:schemeClr val="accent1"/>
                </a:solidFill>
              </a:rPr>
              <a:t>:</a:t>
            </a:r>
            <a:r>
              <a:rPr lang="en-US" sz="2200" dirty="0" smtClean="0"/>
              <a:t>  </a:t>
            </a:r>
            <a:endParaRPr lang="sr-Latn-CS" sz="2200" dirty="0" smtClean="0"/>
          </a:p>
          <a:p>
            <a:pPr marL="403225" lvl="1" indent="-233363">
              <a:spcBef>
                <a:spcPts val="300"/>
              </a:spcBef>
              <a:buNone/>
            </a:pPr>
            <a:r>
              <a:rPr lang="en-US" sz="1800" b="1" dirty="0" err="1" smtClean="0"/>
              <a:t>apstiniranje</a:t>
            </a:r>
            <a:r>
              <a:rPr lang="en-US" sz="1800" b="1" dirty="0" smtClean="0"/>
              <a:t> </a:t>
            </a:r>
            <a:r>
              <a:rPr lang="sr-Latn-CS" sz="1800" dirty="0" smtClean="0">
                <a:sym typeface="Wingdings"/>
              </a:rPr>
              <a:t> </a:t>
            </a:r>
            <a:r>
              <a:rPr lang="en-US" sz="1800" b="1" dirty="0" err="1" smtClean="0">
                <a:sym typeface="Wingdings" pitchFamily="2" charset="2"/>
              </a:rPr>
              <a:t>umereno</a:t>
            </a:r>
            <a:r>
              <a:rPr lang="en-US" sz="1800" b="1" dirty="0" smtClean="0">
                <a:sym typeface="Wingdings" pitchFamily="2" charset="2"/>
              </a:rPr>
              <a:t>” </a:t>
            </a:r>
            <a:r>
              <a:rPr lang="en-US" sz="1800" b="1" dirty="0" err="1" smtClean="0">
                <a:sym typeface="Wingdings" pitchFamily="2" charset="2"/>
              </a:rPr>
              <a:t>kori</a:t>
            </a:r>
            <a:r>
              <a:rPr lang="sr-Latn-CS" sz="1800" b="1" dirty="0" smtClean="0">
                <a:sym typeface="Wingdings" pitchFamily="2" charset="2"/>
              </a:rPr>
              <a:t>šć</a:t>
            </a:r>
            <a:r>
              <a:rPr lang="en-US" sz="1800" b="1" dirty="0" err="1" smtClean="0">
                <a:sym typeface="Wingdings" pitchFamily="2" charset="2"/>
              </a:rPr>
              <a:t>enje</a:t>
            </a:r>
            <a:r>
              <a:rPr lang="en-US" sz="1800" b="1" dirty="0" smtClean="0">
                <a:sym typeface="Wingdings" pitchFamily="2" charset="2"/>
              </a:rPr>
              <a:t> </a:t>
            </a:r>
            <a:r>
              <a:rPr lang="sr-Latn-CS" sz="1800" dirty="0" smtClean="0">
                <a:sym typeface="Wingdings"/>
              </a:rPr>
              <a:t></a:t>
            </a:r>
            <a:r>
              <a:rPr lang="en-US" sz="1800" b="1" dirty="0" smtClean="0">
                <a:sym typeface="Wingdings" pitchFamily="2" charset="2"/>
              </a:rPr>
              <a:t>“</a:t>
            </a:r>
            <a:r>
              <a:rPr lang="en-US" sz="1800" b="1" dirty="0" err="1" smtClean="0">
                <a:sym typeface="Wingdings" pitchFamily="2" charset="2"/>
              </a:rPr>
              <a:t>trening</a:t>
            </a:r>
            <a:r>
              <a:rPr lang="en-US" sz="1800" b="1" dirty="0" smtClean="0">
                <a:sym typeface="Wingdings" pitchFamily="2" charset="2"/>
              </a:rPr>
              <a:t> </a:t>
            </a:r>
            <a:r>
              <a:rPr lang="en-US" sz="1800" b="1" dirty="0" err="1" smtClean="0">
                <a:sym typeface="Wingdings" pitchFamily="2" charset="2"/>
              </a:rPr>
              <a:t>faza</a:t>
            </a:r>
            <a:r>
              <a:rPr lang="en-US" sz="1800" b="1" dirty="0" smtClean="0">
                <a:sym typeface="Wingdings" pitchFamily="2" charset="2"/>
              </a:rPr>
              <a:t>” </a:t>
            </a:r>
            <a:r>
              <a:rPr lang="sr-Latn-CS" sz="1800" dirty="0" smtClean="0">
                <a:sym typeface="Wingdings"/>
              </a:rPr>
              <a:t></a:t>
            </a:r>
            <a:r>
              <a:rPr lang="en-US" sz="1800" b="1" dirty="0" err="1" smtClean="0">
                <a:sym typeface="Wingdings" pitchFamily="2" charset="2"/>
              </a:rPr>
              <a:t>preadiktivna</a:t>
            </a:r>
            <a:r>
              <a:rPr lang="en-US" sz="1800" b="1" dirty="0" smtClean="0">
                <a:sym typeface="Wingdings" pitchFamily="2" charset="2"/>
              </a:rPr>
              <a:t> </a:t>
            </a:r>
            <a:r>
              <a:rPr lang="en-US" sz="1800" b="1" dirty="0" err="1" smtClean="0">
                <a:sym typeface="Wingdings" pitchFamily="2" charset="2"/>
              </a:rPr>
              <a:t>faza</a:t>
            </a:r>
            <a:endParaRPr lang="sr-Latn-CS" sz="1800" b="1" dirty="0" smtClean="0">
              <a:sym typeface="Wingdings" pitchFamily="2" charset="2"/>
            </a:endParaRPr>
          </a:p>
          <a:p>
            <a:pPr marL="403225" lvl="1" indent="-403225">
              <a:spcBef>
                <a:spcPts val="300"/>
              </a:spcBef>
              <a:buNone/>
            </a:pPr>
            <a:r>
              <a:rPr lang="en-US" sz="2200" b="1" dirty="0" err="1" smtClean="0">
                <a:solidFill>
                  <a:schemeClr val="accent1"/>
                </a:solidFill>
              </a:rPr>
              <a:t>Klini</a:t>
            </a:r>
            <a:r>
              <a:rPr lang="sr-Latn-CS" sz="2200" b="1" dirty="0" smtClean="0">
                <a:solidFill>
                  <a:schemeClr val="accent1"/>
                </a:solidFill>
              </a:rPr>
              <a:t>č</a:t>
            </a:r>
            <a:r>
              <a:rPr lang="en-US" sz="2200" b="1" dirty="0" smtClean="0">
                <a:solidFill>
                  <a:schemeClr val="accent1"/>
                </a:solidFill>
              </a:rPr>
              <a:t>ka </a:t>
            </a:r>
            <a:r>
              <a:rPr lang="en-US" sz="2200" b="1" dirty="0" err="1" smtClean="0">
                <a:solidFill>
                  <a:schemeClr val="accent1"/>
                </a:solidFill>
              </a:rPr>
              <a:t>faza</a:t>
            </a:r>
            <a:r>
              <a:rPr lang="sr-Latn-CS" sz="2200" b="1" dirty="0" smtClean="0">
                <a:solidFill>
                  <a:schemeClr val="accent1"/>
                </a:solidFill>
              </a:rPr>
              <a:t>:</a:t>
            </a:r>
            <a:r>
              <a:rPr lang="en-US" sz="2200" dirty="0" smtClean="0"/>
              <a:t>    </a:t>
            </a:r>
            <a:endParaRPr lang="sr-Latn-CS" sz="2200" dirty="0" smtClean="0"/>
          </a:p>
          <a:p>
            <a:pPr marL="403225" lvl="1" indent="-230188">
              <a:spcBef>
                <a:spcPts val="300"/>
              </a:spcBef>
              <a:buNone/>
            </a:pPr>
            <a:r>
              <a:rPr lang="en-US" sz="2200" dirty="0" smtClean="0">
                <a:sym typeface="Wingdings"/>
              </a:rPr>
              <a:t></a:t>
            </a:r>
            <a:r>
              <a:rPr lang="en-US" sz="2200" b="1" dirty="0" err="1" smtClean="0"/>
              <a:t>toksikomanska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faza</a:t>
            </a:r>
            <a:r>
              <a:rPr lang="en-US" sz="2200" b="1" dirty="0" smtClean="0"/>
              <a:t> </a:t>
            </a:r>
            <a:r>
              <a:rPr lang="en-US" sz="2200" dirty="0" smtClean="0">
                <a:sym typeface="Wingdings"/>
              </a:rPr>
              <a:t></a:t>
            </a:r>
            <a:r>
              <a:rPr lang="sr-Latn-CS" sz="2200" dirty="0" smtClean="0">
                <a:sym typeface="Wingdings"/>
              </a:rPr>
              <a:t> </a:t>
            </a:r>
            <a:r>
              <a:rPr lang="en-US" sz="2200" b="1" dirty="0" err="1" smtClean="0">
                <a:sym typeface="Wingdings" pitchFamily="2" charset="2"/>
              </a:rPr>
              <a:t>terminalna</a:t>
            </a:r>
            <a:r>
              <a:rPr lang="en-US" sz="2200" b="1" dirty="0" smtClean="0">
                <a:sym typeface="Wingdings" pitchFamily="2" charset="2"/>
              </a:rPr>
              <a:t> </a:t>
            </a:r>
            <a:r>
              <a:rPr lang="en-US" sz="2200" b="1" dirty="0" err="1" smtClean="0">
                <a:sym typeface="Wingdings" pitchFamily="2" charset="2"/>
              </a:rPr>
              <a:t>faza</a:t>
            </a:r>
            <a:r>
              <a:rPr lang="en-US" sz="2200" b="1" dirty="0" smtClean="0">
                <a:sym typeface="Wingdings" pitchFamily="2" charset="2"/>
              </a:rPr>
              <a:t> </a:t>
            </a:r>
            <a:r>
              <a:rPr lang="en-US" sz="2200" b="1" dirty="0" smtClean="0">
                <a:sym typeface="Wingdings"/>
              </a:rPr>
              <a:t>/</a:t>
            </a:r>
            <a:r>
              <a:rPr lang="sr-Latn-CS" sz="2200" dirty="0" smtClean="0">
                <a:sym typeface="Wingdings"/>
              </a:rPr>
              <a:t> </a:t>
            </a:r>
            <a:r>
              <a:rPr lang="en-US" sz="2200" b="1" dirty="0" err="1" smtClean="0">
                <a:sym typeface="Wingdings" pitchFamily="2" charset="2"/>
              </a:rPr>
              <a:t>faza</a:t>
            </a:r>
            <a:r>
              <a:rPr lang="en-US" sz="2200" b="1" dirty="0" smtClean="0">
                <a:sym typeface="Wingdings" pitchFamily="2" charset="2"/>
              </a:rPr>
              <a:t> </a:t>
            </a:r>
            <a:r>
              <a:rPr lang="en-US" sz="2200" b="1" dirty="0" err="1" smtClean="0">
                <a:sym typeface="Wingdings" pitchFamily="2" charset="2"/>
              </a:rPr>
              <a:t>spasavanja</a:t>
            </a:r>
            <a:endParaRPr lang="sr-Latn-CS" sz="2200" b="1" dirty="0" smtClean="0">
              <a:sym typeface="Wingdings" pitchFamily="2" charset="2"/>
            </a:endParaRPr>
          </a:p>
          <a:p>
            <a:pPr>
              <a:lnSpc>
                <a:spcPct val="90000"/>
              </a:lnSpc>
              <a:buNone/>
            </a:pPr>
            <a:r>
              <a:rPr lang="sr-Latn-CS" sz="2200" dirty="0" smtClean="0"/>
              <a:t>U procesu stvaranja zavisnosti događaju se </a:t>
            </a:r>
            <a:r>
              <a:rPr lang="sr-Latn-CS" sz="2200" b="1" dirty="0" smtClean="0"/>
              <a:t>strukturalne</a:t>
            </a:r>
            <a:r>
              <a:rPr lang="sr-Latn-CS" sz="2200" dirty="0" smtClean="0"/>
              <a:t> </a:t>
            </a:r>
            <a:r>
              <a:rPr lang="sr-Latn-CS" sz="2200" b="1" dirty="0" smtClean="0"/>
              <a:t>promene</a:t>
            </a:r>
            <a:r>
              <a:rPr lang="sr-Latn-CS" sz="2200" dirty="0" smtClean="0"/>
              <a:t> u biohemijskom, psihološkom i socijalnom sistemu pojedinaca. </a:t>
            </a:r>
          </a:p>
          <a:p>
            <a:pPr>
              <a:lnSpc>
                <a:spcPct val="90000"/>
              </a:lnSpc>
            </a:pPr>
            <a:r>
              <a:rPr lang="sr-Latn-CS" sz="2200" dirty="0" smtClean="0"/>
              <a:t>Do određene tačke </a:t>
            </a:r>
            <a:r>
              <a:rPr lang="sr-Latn-CS" sz="2200" i="1" dirty="0" smtClean="0"/>
              <a:t>moguće je zaustavljanje i povratak </a:t>
            </a:r>
            <a:r>
              <a:rPr lang="sr-Latn-CS" sz="2200" dirty="0" smtClean="0"/>
              <a:t>na prethodne faze.</a:t>
            </a:r>
          </a:p>
          <a:p>
            <a:pPr>
              <a:lnSpc>
                <a:spcPct val="90000"/>
              </a:lnSpc>
            </a:pPr>
            <a:r>
              <a:rPr lang="sr-Latn-CS" sz="2200" dirty="0" smtClean="0"/>
              <a:t>U jednom momentu </a:t>
            </a:r>
            <a:r>
              <a:rPr lang="sr-Latn-CS" sz="2200" i="1" dirty="0" smtClean="0"/>
              <a:t>zbog strukturalnih promena proces </a:t>
            </a:r>
            <a:r>
              <a:rPr lang="sr-Latn-CS" sz="2200" b="1" i="1" dirty="0" smtClean="0"/>
              <a:t>postaje ireverzibilan </a:t>
            </a:r>
            <a:r>
              <a:rPr lang="sr-Latn-CS" sz="2200" dirty="0" smtClean="0"/>
              <a:t>i zaustavljanje toka nije moguće: izgubi se mogućnost vraćanja na kontrolisano ponašanje </a:t>
            </a:r>
          </a:p>
          <a:p>
            <a:pPr>
              <a:lnSpc>
                <a:spcPct val="90000"/>
              </a:lnSpc>
              <a:buNone/>
            </a:pPr>
            <a:r>
              <a:rPr lang="sr-Latn-CS" sz="2200" b="1" dirty="0" smtClean="0">
                <a:solidFill>
                  <a:schemeClr val="accent1"/>
                </a:solidFill>
                <a:latin typeface="Cooper Black" pitchFamily="18" charset="0"/>
                <a:sym typeface="Wingdings"/>
              </a:rPr>
              <a:t> </a:t>
            </a:r>
            <a:r>
              <a:rPr lang="sr-Latn-CS" sz="2200" b="1" dirty="0" smtClean="0"/>
              <a:t>sistem ulazi u patološki balans koji onemogućava promene na bolje. </a:t>
            </a:r>
          </a:p>
          <a:p>
            <a:pPr marL="403225" lvl="1" indent="-230188">
              <a:spcBef>
                <a:spcPts val="300"/>
              </a:spcBef>
              <a:buNone/>
            </a:pPr>
            <a:endParaRPr lang="en-US" sz="2200" dirty="0" smtClean="0"/>
          </a:p>
          <a:p>
            <a:pPr>
              <a:spcBef>
                <a:spcPts val="300"/>
              </a:spcBef>
              <a:buFont typeface="Wingdings" pitchFamily="2" charset="2"/>
              <a:buNone/>
            </a:pPr>
            <a:endParaRPr lang="en-US" sz="2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sl-SI" sz="3200" b="1" dirty="0" smtClean="0"/>
              <a:t>Uticaji u razvoju zavisnosti </a:t>
            </a:r>
            <a:r>
              <a:rPr lang="sl-SI" sz="2400" b="1" dirty="0" smtClean="0"/>
              <a:t>(Nastasić, EPA, str. 19)</a:t>
            </a:r>
            <a:endParaRPr lang="en-US" sz="2400" b="1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>
            <a:noAutofit/>
          </a:bodyPr>
          <a:lstStyle/>
          <a:p>
            <a:pPr marL="0" indent="0">
              <a:buClr>
                <a:srgbClr val="FF0000"/>
              </a:buClr>
              <a:buSzPct val="100000"/>
              <a:buNone/>
            </a:pPr>
            <a:r>
              <a:rPr lang="sr-Latn-CS" sz="2400" dirty="0" smtClean="0"/>
              <a:t>Do koje će tačke na ovom kontinuumu će doći pojedinac/porodica /grupa /zajednica  je određeno delovanjem sistemskih procesa u kojima učestuju: </a:t>
            </a:r>
            <a:endParaRPr lang="en-US" sz="2400" dirty="0" smtClean="0"/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b="1" dirty="0" smtClean="0"/>
              <a:t>Faktori rizika: </a:t>
            </a:r>
            <a:r>
              <a:rPr lang="sr-Latn-CS" sz="2400" dirty="0" smtClean="0"/>
              <a:t>uticaji koji povećavaju verovatnoću da dođe do nepovoljnog ishoda</a:t>
            </a:r>
            <a:endParaRPr lang="sr-Latn-RS" sz="2400" dirty="0" smtClean="0"/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b="1" dirty="0" smtClean="0"/>
              <a:t>Faktori zaštite  ili protektivni faktori: </a:t>
            </a:r>
            <a:r>
              <a:rPr lang="sr-Latn-CS" sz="2400" dirty="0" smtClean="0"/>
              <a:t>uticaji koji  modifikuju, poboljšavaju ili </a:t>
            </a:r>
            <a:r>
              <a:rPr lang="sr-Latn-CS" sz="2400" dirty="0" err="1" smtClean="0"/>
              <a:t>prekrajaju</a:t>
            </a:r>
            <a:r>
              <a:rPr lang="sr-Latn-CS" sz="2400" dirty="0" smtClean="0"/>
              <a:t> odgovor osobe na neki </a:t>
            </a:r>
            <a:r>
              <a:rPr lang="sr-Latn-CS" sz="2400" dirty="0" err="1" smtClean="0"/>
              <a:t>sredinski</a:t>
            </a:r>
            <a:r>
              <a:rPr lang="sr-Latn-CS" sz="2400" dirty="0" smtClean="0"/>
              <a:t> rizik (koji  povećava verovatnoću </a:t>
            </a:r>
            <a:r>
              <a:rPr lang="sr-Latn-CS" sz="2400" dirty="0" err="1" smtClean="0"/>
              <a:t>neadaptivnog</a:t>
            </a:r>
            <a:r>
              <a:rPr lang="sr-Latn-CS" sz="2400" dirty="0" smtClean="0"/>
              <a:t> odgovora)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b="1" dirty="0" smtClean="0"/>
              <a:t>Mehanizmi održanja </a:t>
            </a:r>
            <a:r>
              <a:rPr lang="sr-Latn-CS" sz="2400" b="1" dirty="0" err="1" smtClean="0"/>
              <a:t>homeostaze</a:t>
            </a:r>
            <a:r>
              <a:rPr lang="sr-Latn-CS" sz="2400" dirty="0" smtClean="0">
                <a:solidFill>
                  <a:schemeClr val="accent1"/>
                </a:solidFill>
              </a:rPr>
              <a:t> </a:t>
            </a:r>
            <a:r>
              <a:rPr lang="sr-Latn-CS" sz="2400" b="1" dirty="0" smtClean="0"/>
              <a:t>sistema</a:t>
            </a:r>
            <a:r>
              <a:rPr lang="sr-Latn-CS" sz="2400" dirty="0" smtClean="0"/>
              <a:t> kojima osoba pripada (regulatorni mehanizmi)</a:t>
            </a:r>
          </a:p>
          <a:p>
            <a:pPr marL="279400" indent="-279400">
              <a:buClr>
                <a:srgbClr val="FF0000"/>
              </a:buClr>
              <a:buSzPct val="100000"/>
            </a:pPr>
            <a:endParaRPr lang="sr-Latn-CS" sz="2400" dirty="0" smtClean="0"/>
          </a:p>
          <a:p>
            <a:pPr marL="279400" indent="-279400">
              <a:buClr>
                <a:srgbClr val="FF0000"/>
              </a:buClr>
              <a:buSzPct val="100000"/>
            </a:pPr>
            <a:endParaRPr lang="sr-Latn-CS" sz="2400" dirty="0" smtClean="0"/>
          </a:p>
          <a:p>
            <a:pPr marL="609600" indent="-609600">
              <a:buFont typeface="Wingdings" pitchFamily="2" charset="2"/>
              <a:buNone/>
            </a:pPr>
            <a:endParaRPr lang="sr-Latn-CS" sz="2400" dirty="0" smtClean="0"/>
          </a:p>
          <a:p>
            <a:pPr marL="609600" indent="-609600">
              <a:buFont typeface="Wingdings" pitchFamily="2" charset="2"/>
              <a:buNone/>
            </a:pPr>
            <a:endParaRPr lang="sr-Latn-C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ZAKLJUČAK</a:t>
            </a:r>
            <a:endParaRPr lang="en-US" sz="3200" b="1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it-IT" dirty="0"/>
              <a:t>Za kompletno razumevanje </a:t>
            </a:r>
            <a:r>
              <a:rPr lang="it-IT" dirty="0" smtClean="0"/>
              <a:t>mnogostruk</a:t>
            </a:r>
            <a:r>
              <a:rPr lang="sr-Latn-CS" dirty="0" smtClean="0"/>
              <a:t>ih</a:t>
            </a:r>
            <a:r>
              <a:rPr lang="it-IT" dirty="0" smtClean="0"/>
              <a:t> form</a:t>
            </a:r>
            <a:r>
              <a:rPr lang="sr-Latn-CS" dirty="0" smtClean="0"/>
              <a:t>i</a:t>
            </a:r>
            <a:r>
              <a:rPr lang="it-IT" dirty="0" smtClean="0"/>
              <a:t> kliničkog ispoljavanja </a:t>
            </a:r>
            <a:r>
              <a:rPr lang="sr-Latn-CS" dirty="0" smtClean="0"/>
              <a:t>tj. </a:t>
            </a:r>
            <a:r>
              <a:rPr lang="it-IT" dirty="0" smtClean="0"/>
              <a:t>subtipova zavisnika</a:t>
            </a:r>
            <a:r>
              <a:rPr lang="sr-Latn-CS" dirty="0" smtClean="0"/>
              <a:t> potrebno je sagledati:</a:t>
            </a:r>
            <a:endParaRPr lang="it-IT" dirty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it-IT" dirty="0" smtClean="0"/>
              <a:t>biološk</a:t>
            </a:r>
            <a:r>
              <a:rPr lang="sr-Latn-CS" dirty="0" smtClean="0"/>
              <a:t>e</a:t>
            </a:r>
            <a:r>
              <a:rPr lang="it-IT" dirty="0" smtClean="0"/>
              <a:t> </a:t>
            </a:r>
            <a:r>
              <a:rPr lang="it-IT" dirty="0"/>
              <a:t>i </a:t>
            </a:r>
            <a:r>
              <a:rPr lang="it-IT" dirty="0" smtClean="0"/>
              <a:t>psihološk</a:t>
            </a:r>
            <a:r>
              <a:rPr lang="sr-Latn-CS" dirty="0" smtClean="0"/>
              <a:t>e</a:t>
            </a:r>
            <a:r>
              <a:rPr lang="it-IT" dirty="0" smtClean="0"/>
              <a:t> proces</a:t>
            </a:r>
            <a:r>
              <a:rPr lang="sr-Latn-CS" dirty="0" smtClean="0"/>
              <a:t>e</a:t>
            </a:r>
            <a:r>
              <a:rPr lang="it-IT" dirty="0" smtClean="0"/>
              <a:t> </a:t>
            </a:r>
            <a:r>
              <a:rPr lang="it-IT" b="1" dirty="0"/>
              <a:t>pojedinca</a:t>
            </a:r>
            <a:r>
              <a:rPr lang="it-IT" dirty="0"/>
              <a:t> (komorbiditet</a:t>
            </a:r>
            <a:r>
              <a:rPr lang="it-IT" dirty="0" smtClean="0"/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it-IT" dirty="0" smtClean="0"/>
              <a:t>interakcijsk</a:t>
            </a:r>
            <a:r>
              <a:rPr lang="sr-Latn-CS" dirty="0" smtClean="0"/>
              <a:t>e</a:t>
            </a:r>
            <a:r>
              <a:rPr lang="it-IT" dirty="0" smtClean="0"/>
              <a:t> </a:t>
            </a:r>
            <a:r>
              <a:rPr lang="sr-Latn-RS" dirty="0" smtClean="0"/>
              <a:t>procese održavanja homeostaze </a:t>
            </a:r>
            <a:r>
              <a:rPr lang="it-IT" b="1" dirty="0" smtClean="0"/>
              <a:t>u </a:t>
            </a:r>
            <a:r>
              <a:rPr lang="it-IT" b="1" dirty="0"/>
              <a:t>sistemima </a:t>
            </a:r>
            <a:r>
              <a:rPr lang="sr-Latn-CS" b="1" dirty="0" smtClean="0"/>
              <a:t>kojimapojedinac pripada</a:t>
            </a:r>
            <a:r>
              <a:rPr lang="it-IT" dirty="0" smtClean="0"/>
              <a:t> </a:t>
            </a:r>
            <a:r>
              <a:rPr lang="it-IT" dirty="0"/>
              <a:t>(porodični, širi porodični, šire socijalne grupe, profesionalna sredina i široko socijalno </a:t>
            </a:r>
            <a:r>
              <a:rPr lang="it-IT" dirty="0" smtClean="0"/>
              <a:t>okruženje</a:t>
            </a:r>
            <a:r>
              <a:rPr lang="sr-Latn-RS" dirty="0" smtClean="0"/>
              <a:t>)</a:t>
            </a:r>
            <a:r>
              <a:rPr lang="it-IT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sr-Latn-CS" dirty="0" smtClean="0"/>
              <a:t>Nastasić, P. (2011), Ekosistemski pristup alkoholizmu. Beograd, </a:t>
            </a:r>
            <a:r>
              <a:rPr lang="sr-Latn-CS" dirty="0" err="1" smtClean="0"/>
              <a:t>Publikum</a:t>
            </a:r>
            <a:r>
              <a:rPr lang="sr-Latn-CS" smtClean="0"/>
              <a:t>.</a:t>
            </a:r>
            <a:endParaRPr lang="sr-Latn-CS" dirty="0" smtClean="0"/>
          </a:p>
          <a:p>
            <a:pPr lvl="1"/>
            <a:r>
              <a:rPr lang="sr-Latn-CS" dirty="0" smtClean="0"/>
              <a:t>odabrana poglavljavlja navedna na </a:t>
            </a:r>
            <a:r>
              <a:rPr lang="sr-Latn-CS" dirty="0" err="1" smtClean="0"/>
              <a:t>slajdovima</a:t>
            </a:r>
            <a:r>
              <a:rPr lang="sr-Latn-CS" dirty="0" smtClean="0"/>
              <a:t> - skraćenica </a:t>
            </a:r>
            <a:r>
              <a:rPr lang="sr-Latn-CS" i="1" dirty="0" smtClean="0"/>
              <a:t>EPA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PROTEKTIVNI FAKTORI</a:t>
            </a:r>
            <a:r>
              <a:rPr lang="sl-SI" sz="3200" b="1" dirty="0" smtClean="0"/>
              <a:t> BZ/1</a:t>
            </a:r>
            <a:endParaRPr lang="en-US" sz="2400" b="1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>
            <a:noAutofit/>
          </a:bodyPr>
          <a:lstStyle/>
          <a:p>
            <a:pPr marL="279400" indent="-279400">
              <a:buClr>
                <a:srgbClr val="FF0000"/>
              </a:buClr>
              <a:buSzPct val="100000"/>
              <a:buNone/>
            </a:pPr>
            <a:r>
              <a:rPr lang="sr-Latn-CS" sz="2000" b="1" dirty="0" smtClean="0"/>
              <a:t>SREDINSKI PROTEKTIVNI FAKTORI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b="1" i="1" dirty="0" smtClean="0"/>
              <a:t>Porodični</a:t>
            </a:r>
            <a:r>
              <a:rPr lang="sr-Latn-CS" sz="2400" dirty="0" smtClean="0"/>
              <a:t> protektivni faktori</a:t>
            </a:r>
          </a:p>
          <a:p>
            <a:pPr marL="645160" lvl="1" indent="-279400">
              <a:buClr>
                <a:srgbClr val="FF0000"/>
              </a:buClr>
              <a:buSzPct val="100000"/>
            </a:pPr>
            <a:r>
              <a:rPr lang="sr-Latn-CS" sz="2000" dirty="0" smtClean="0"/>
              <a:t>Prvorođeno dete</a:t>
            </a:r>
          </a:p>
          <a:p>
            <a:pPr marL="645160" lvl="1" indent="-279400">
              <a:buClr>
                <a:srgbClr val="FF0000"/>
              </a:buClr>
              <a:buSzPct val="100000"/>
            </a:pPr>
            <a:r>
              <a:rPr lang="sr-Latn-CS" sz="2000" dirty="0" smtClean="0"/>
              <a:t>Odrastanje u maloj porodici</a:t>
            </a:r>
          </a:p>
          <a:p>
            <a:pPr marL="645160" lvl="1" indent="-279400">
              <a:buClr>
                <a:srgbClr val="FF0000"/>
              </a:buClr>
              <a:buSzPct val="100000"/>
            </a:pPr>
            <a:r>
              <a:rPr lang="sr-Latn-CS" sz="2000" dirty="0" smtClean="0"/>
              <a:t>Nizak porodični konflikt</a:t>
            </a:r>
          </a:p>
          <a:p>
            <a:pPr marL="645160" lvl="1" indent="-279400">
              <a:buClr>
                <a:srgbClr val="FF0000"/>
              </a:buClr>
              <a:buSzPct val="100000"/>
            </a:pPr>
            <a:r>
              <a:rPr lang="sr-Latn-CS" sz="2000" dirty="0" smtClean="0"/>
              <a:t>Brižan odnos između braće i sestara</a:t>
            </a:r>
          </a:p>
          <a:p>
            <a:pPr marL="645160" lvl="1" indent="-279400">
              <a:buClr>
                <a:srgbClr val="FF0000"/>
              </a:buClr>
              <a:buSzPct val="100000"/>
            </a:pPr>
            <a:r>
              <a:rPr lang="sr-Latn-CS" sz="2000" dirty="0" smtClean="0"/>
              <a:t>Brižan odnos u proširenoj porodici 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dirty="0" smtClean="0"/>
              <a:t>Socijalna podrška od strane </a:t>
            </a:r>
            <a:r>
              <a:rPr lang="sr-Latn-CS" sz="2400" b="1" i="1" dirty="0" smtClean="0"/>
              <a:t>osoba van porodice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dirty="0" smtClean="0"/>
              <a:t>Posvećenost </a:t>
            </a:r>
            <a:r>
              <a:rPr lang="sr-Latn-CS" sz="2400" b="1" i="1" dirty="0" smtClean="0"/>
              <a:t>školi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dirty="0" smtClean="0"/>
              <a:t>Uključenost u </a:t>
            </a:r>
            <a:r>
              <a:rPr lang="sr-Latn-CS" sz="2400" b="1" i="1" dirty="0" smtClean="0"/>
              <a:t>konvencionalne</a:t>
            </a:r>
            <a:r>
              <a:rPr lang="sr-Latn-CS" sz="2400" dirty="0" smtClean="0"/>
              <a:t> aktivnosti</a:t>
            </a:r>
          </a:p>
          <a:p>
            <a:pPr marL="279400" lvl="0" indent="-279400">
              <a:buClr>
                <a:srgbClr val="FF0000"/>
              </a:buClr>
              <a:buSzPct val="100000"/>
            </a:pPr>
            <a:r>
              <a:rPr lang="sr-Latn-CS" sz="2400" dirty="0" smtClean="0"/>
              <a:t>Prosocijalne </a:t>
            </a:r>
            <a:r>
              <a:rPr lang="sr-Latn-CS" sz="2400" b="1" i="1" dirty="0" smtClean="0"/>
              <a:t>norme i vrednosti </a:t>
            </a:r>
            <a:r>
              <a:rPr lang="sr-Latn-CS" sz="2400" dirty="0" smtClean="0"/>
              <a:t>u neposrednoj u </a:t>
            </a:r>
            <a:r>
              <a:rPr lang="sr-Latn-CS" sz="2400" b="1" i="1" dirty="0" smtClean="0"/>
              <a:t>sredini</a:t>
            </a:r>
          </a:p>
          <a:p>
            <a:pPr marL="279400" indent="-279400">
              <a:buClr>
                <a:srgbClr val="FF0000"/>
              </a:buClr>
              <a:buSzPct val="100000"/>
              <a:buNone/>
            </a:pPr>
            <a:endParaRPr lang="sr-Latn-CS" sz="2000" dirty="0" smtClean="0"/>
          </a:p>
          <a:p>
            <a:pPr marL="609600" indent="-609600">
              <a:buFont typeface="Wingdings" pitchFamily="2" charset="2"/>
              <a:buNone/>
            </a:pPr>
            <a:endParaRPr lang="sr-Latn-CS" sz="2000" dirty="0" smtClean="0"/>
          </a:p>
          <a:p>
            <a:pPr marL="609600" indent="-609600">
              <a:buFont typeface="Wingdings" pitchFamily="2" charset="2"/>
              <a:buNone/>
            </a:pPr>
            <a:endParaRPr lang="sr-Latn-C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marL="279400" indent="-279400"/>
            <a:r>
              <a:rPr lang="sr-Latn-CS" sz="3200" b="1" dirty="0" smtClean="0"/>
              <a:t>PROTEKTIVNI FAKTORI</a:t>
            </a:r>
            <a:r>
              <a:rPr lang="sl-SI" sz="3200" b="1" dirty="0" smtClean="0"/>
              <a:t> BZ/2</a:t>
            </a:r>
            <a:endParaRPr lang="sr-Latn-CS" sz="3200" b="1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458200" cy="4800600"/>
          </a:xfrm>
        </p:spPr>
        <p:txBody>
          <a:bodyPr>
            <a:noAutofit/>
          </a:bodyPr>
          <a:lstStyle/>
          <a:p>
            <a:pPr marL="279400" indent="-279400">
              <a:buClr>
                <a:srgbClr val="FF0000"/>
              </a:buClr>
              <a:buSzPct val="100000"/>
              <a:buNone/>
            </a:pPr>
            <a:r>
              <a:rPr lang="sr-Latn-CS" sz="2400" dirty="0" smtClean="0"/>
              <a:t>INDIVIDUALNI </a:t>
            </a:r>
            <a:r>
              <a:rPr lang="sr-Latn-CS" sz="2400" b="1" dirty="0" smtClean="0"/>
              <a:t>PROTEKTIVNI </a:t>
            </a:r>
            <a:r>
              <a:rPr lang="sr-Latn-CS" sz="2400" dirty="0" smtClean="0"/>
              <a:t>FAKTORI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dirty="0" smtClean="0"/>
              <a:t>Socijalne </a:t>
            </a:r>
            <a:r>
              <a:rPr lang="sr-Latn-CS" sz="2400" i="1" dirty="0" smtClean="0"/>
              <a:t>veštine</a:t>
            </a:r>
            <a:r>
              <a:rPr lang="sr-Latn-CS" sz="2400" dirty="0" smtClean="0"/>
              <a:t> i veštine rešavanja problema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i="1" dirty="0" smtClean="0"/>
              <a:t>Pozitivan</a:t>
            </a:r>
            <a:r>
              <a:rPr lang="sr-Latn-CS" sz="2400" dirty="0" smtClean="0"/>
              <a:t> stav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dirty="0" smtClean="0"/>
              <a:t>Dobar </a:t>
            </a:r>
            <a:r>
              <a:rPr lang="sr-Latn-CS" sz="2400" i="1" dirty="0" err="1" smtClean="0"/>
              <a:t>tempterament</a:t>
            </a:r>
            <a:endParaRPr lang="sr-Latn-CS" sz="2400" i="1" dirty="0" smtClean="0"/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dirty="0" smtClean="0"/>
              <a:t>Visoka </a:t>
            </a:r>
            <a:r>
              <a:rPr lang="sr-Latn-CS" sz="2400" i="1" dirty="0" smtClean="0"/>
              <a:t>inteligencija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dirty="0" smtClean="0"/>
              <a:t>Nizak nivo </a:t>
            </a:r>
            <a:r>
              <a:rPr lang="sr-Latn-CS" sz="2400" i="1" dirty="0" smtClean="0"/>
              <a:t>stresa</a:t>
            </a:r>
            <a:r>
              <a:rPr lang="sr-Latn-CS" sz="2400" dirty="0" smtClean="0"/>
              <a:t> u detinjstvu </a:t>
            </a:r>
          </a:p>
          <a:p>
            <a:pPr marL="609600" indent="-609600">
              <a:buFont typeface="Wingdings" pitchFamily="2" charset="2"/>
              <a:buNone/>
            </a:pPr>
            <a:endParaRPr lang="sr-Latn-CS" sz="2400" dirty="0" smtClean="0"/>
          </a:p>
          <a:p>
            <a:pPr marL="609600" indent="-609600">
              <a:buFont typeface="Wingdings" pitchFamily="2" charset="2"/>
              <a:buNone/>
            </a:pPr>
            <a:endParaRPr lang="sr-Latn-C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301625" y="1447800"/>
            <a:ext cx="8504238" cy="5181600"/>
          </a:xfrm>
        </p:spPr>
        <p:txBody>
          <a:bodyPr>
            <a:noAutofit/>
          </a:bodyPr>
          <a:lstStyle/>
          <a:p>
            <a:pPr marL="346075" indent="-346075">
              <a:spcBef>
                <a:spcPts val="1200"/>
              </a:spcBef>
              <a:buNone/>
            </a:pPr>
            <a:r>
              <a:rPr lang="sr-Latn-CS" sz="2800" b="1" dirty="0" smtClean="0"/>
              <a:t>S</a:t>
            </a:r>
            <a:r>
              <a:rPr lang="sr-Latn-CS" sz="2800" b="1" i="1" dirty="0" smtClean="0"/>
              <a:t>istem</a:t>
            </a:r>
            <a:r>
              <a:rPr lang="sr-Latn-CS" sz="2800" dirty="0" smtClean="0"/>
              <a:t> je skup jedinica koje su u međusobnom odnosu i u odnosu sa okolinom - </a:t>
            </a:r>
            <a:r>
              <a:rPr lang="sr-Latn-CS" sz="2800" b="1" dirty="0" smtClean="0"/>
              <a:t>stanje</a:t>
            </a:r>
            <a:r>
              <a:rPr lang="sr-Latn-CS" sz="2800" dirty="0" smtClean="0"/>
              <a:t> svake jedinice je određeno onim drugih jedinica.</a:t>
            </a:r>
          </a:p>
          <a:p>
            <a:pPr marL="346075" indent="-346075">
              <a:spcBef>
                <a:spcPts val="1200"/>
              </a:spcBef>
              <a:buNone/>
            </a:pPr>
            <a:r>
              <a:rPr lang="pl-PL" sz="2800" dirty="0" smtClean="0"/>
              <a:t>Članovi sistema su međusobno uslovljeni u stalnoj dinamičkoj ravnoteži - </a:t>
            </a:r>
            <a:r>
              <a:rPr lang="pl-PL" sz="2800" b="1" dirty="0" smtClean="0"/>
              <a:t>cirkularna kauzalnost</a:t>
            </a:r>
          </a:p>
          <a:p>
            <a:pPr marL="346075" indent="-346075">
              <a:spcBef>
                <a:spcPts val="1200"/>
              </a:spcBef>
              <a:buNone/>
            </a:pPr>
            <a:r>
              <a:rPr lang="pl-PL" sz="2800" dirty="0" smtClean="0"/>
              <a:t>Živi sistemi imaju dve suprotne težnje:</a:t>
            </a:r>
          </a:p>
          <a:p>
            <a:pPr marL="711835" lvl="1" indent="-346075">
              <a:spcBef>
                <a:spcPts val="0"/>
              </a:spcBef>
            </a:pPr>
            <a:r>
              <a:rPr lang="pl-PL" sz="2800" dirty="0" smtClean="0"/>
              <a:t>za održanjem </a:t>
            </a:r>
            <a:r>
              <a:rPr lang="pl-PL" sz="2800" b="1" dirty="0" smtClean="0"/>
              <a:t>homeostaze</a:t>
            </a:r>
            <a:r>
              <a:rPr lang="pl-PL" sz="2800" dirty="0" smtClean="0"/>
              <a:t> </a:t>
            </a:r>
          </a:p>
          <a:p>
            <a:pPr marL="711835" lvl="1" indent="-346075">
              <a:spcBef>
                <a:spcPts val="0"/>
              </a:spcBef>
            </a:pPr>
            <a:r>
              <a:rPr lang="pl-PL" sz="2800" dirty="0" smtClean="0"/>
              <a:t>za </a:t>
            </a:r>
            <a:r>
              <a:rPr lang="pl-PL" sz="2800" b="1" dirty="0" smtClean="0"/>
              <a:t>razvojem</a:t>
            </a:r>
          </a:p>
          <a:p>
            <a:pPr marL="381000" indent="-381000">
              <a:spcBef>
                <a:spcPts val="300"/>
              </a:spcBef>
            </a:pPr>
            <a:endParaRPr lang="pl-PL" sz="2800" dirty="0" smtClean="0"/>
          </a:p>
          <a:p>
            <a:pPr marL="381000" indent="-381000">
              <a:spcBef>
                <a:spcPts val="300"/>
              </a:spcBef>
            </a:pPr>
            <a:endParaRPr lang="pl-PL" sz="2800" dirty="0" smtClean="0"/>
          </a:p>
        </p:txBody>
      </p:sp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200" b="1" dirty="0" smtClean="0"/>
              <a:t>EKOSISTEMSKI PRISTUP/1</a:t>
            </a:r>
            <a:endParaRPr lang="sr-Latn-CS" sz="2400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459962-654B-4A1C-AC9F-4F876C313A96}" type="slidenum">
              <a:rPr lang="sr-Latn-CS" smtClean="0"/>
              <a:pPr>
                <a:defRPr/>
              </a:pPr>
              <a:t>5</a:t>
            </a:fld>
            <a:endParaRPr lang="sr-Latn-C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301625" y="1447800"/>
            <a:ext cx="8504238" cy="5181600"/>
          </a:xfrm>
        </p:spPr>
        <p:txBody>
          <a:bodyPr>
            <a:noAutofit/>
          </a:bodyPr>
          <a:lstStyle/>
          <a:p>
            <a:pPr marL="381000" indent="-381000">
              <a:spcBef>
                <a:spcPts val="1200"/>
              </a:spcBef>
              <a:buNone/>
            </a:pPr>
            <a:r>
              <a:rPr lang="sr-Latn-CS" sz="2400" b="1" dirty="0" smtClean="0"/>
              <a:t>Regulatorni mehanizmi </a:t>
            </a:r>
            <a:r>
              <a:rPr lang="sr-Latn-CS" sz="2400" dirty="0" smtClean="0"/>
              <a:t>sistema imaju za cilj očuvanje njegove </a:t>
            </a:r>
            <a:r>
              <a:rPr lang="sr-Latn-CS" sz="2400" dirty="0" err="1" smtClean="0"/>
              <a:t>homeostaze</a:t>
            </a:r>
            <a:r>
              <a:rPr lang="sr-Latn-CS" sz="2400" dirty="0" smtClean="0"/>
              <a:t> . </a:t>
            </a:r>
          </a:p>
          <a:p>
            <a:pPr marL="381000" indent="-381000">
              <a:spcBef>
                <a:spcPts val="1200"/>
              </a:spcBef>
              <a:buNone/>
            </a:pPr>
            <a:r>
              <a:rPr lang="pl-PL" sz="2400" b="1" dirty="0" smtClean="0"/>
              <a:t>SIMPTOM</a:t>
            </a:r>
            <a:r>
              <a:rPr lang="pl-PL" sz="2400" dirty="0" smtClean="0"/>
              <a:t> - </a:t>
            </a:r>
            <a:r>
              <a:rPr lang="pl-PL" sz="2400" b="1" dirty="0" smtClean="0"/>
              <a:t>sistemska adaptacija na njegov totalni kontekst</a:t>
            </a:r>
            <a:r>
              <a:rPr lang="pl-PL" sz="2400" dirty="0" smtClean="0"/>
              <a:t>, u funkciji </a:t>
            </a:r>
            <a:r>
              <a:rPr lang="pl-PL" sz="2400" b="1" dirty="0" smtClean="0"/>
              <a:t>održanja homeostaze </a:t>
            </a:r>
            <a:r>
              <a:rPr lang="pl-PL" sz="2400" dirty="0" smtClean="0"/>
              <a:t>sistema koji se opire razvoju/promeni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sl-SI" sz="2400" b="1" dirty="0" smtClean="0"/>
              <a:t>SISTEM ODRŽAVA SIMPTOM  </a:t>
            </a:r>
            <a:r>
              <a:rPr lang="en-US" sz="2400" b="1" dirty="0" smtClean="0">
                <a:sym typeface="Wingdings" pitchFamily="2" charset="2"/>
              </a:rPr>
              <a:t> </a:t>
            </a:r>
            <a:r>
              <a:rPr lang="sr-Latn-CS" sz="2400" b="1" dirty="0" smtClean="0">
                <a:sym typeface="Wingdings" pitchFamily="2" charset="2"/>
              </a:rPr>
              <a:t/>
            </a:r>
            <a:br>
              <a:rPr lang="sr-Latn-CS" sz="2400" b="1" dirty="0" smtClean="0">
                <a:sym typeface="Wingdings" pitchFamily="2" charset="2"/>
              </a:rPr>
            </a:br>
            <a:r>
              <a:rPr lang="en-US" sz="2400" b="1" dirty="0" smtClean="0">
                <a:sym typeface="Wingdings" pitchFamily="2" charset="2"/>
              </a:rPr>
              <a:t></a:t>
            </a:r>
            <a:r>
              <a:rPr lang="sl-SI" sz="2400" b="1" dirty="0" smtClean="0"/>
              <a:t> SIMPTOM ODRŽAVA SISTEM</a:t>
            </a:r>
            <a:r>
              <a:rPr lang="en-US" sz="2400" b="1" dirty="0" smtClean="0"/>
              <a:t> </a:t>
            </a:r>
            <a:endParaRPr lang="sl-SI" sz="2400" dirty="0" smtClean="0"/>
          </a:p>
          <a:p>
            <a:pPr marL="381000" indent="-381000">
              <a:spcBef>
                <a:spcPts val="1200"/>
              </a:spcBef>
              <a:buNone/>
            </a:pPr>
            <a:r>
              <a:rPr lang="pl-PL" sz="2400" b="1" dirty="0" smtClean="0"/>
              <a:t>Ekosistemski pristup: </a:t>
            </a:r>
          </a:p>
          <a:p>
            <a:pPr marL="381000" indent="-381000">
              <a:spcBef>
                <a:spcPts val="300"/>
              </a:spcBef>
            </a:pPr>
            <a:r>
              <a:rPr lang="pl-PL" sz="2000" dirty="0" smtClean="0"/>
              <a:t>svaka osoba istovremeno pripada </a:t>
            </a:r>
            <a:r>
              <a:rPr lang="pl-PL" sz="2000" u="sng" dirty="0" smtClean="0"/>
              <a:t>nekoliko sistema</a:t>
            </a:r>
            <a:endParaRPr lang="pl-PL" sz="2000" dirty="0" smtClean="0"/>
          </a:p>
          <a:p>
            <a:pPr marL="381000" indent="-381000">
              <a:spcBef>
                <a:spcPts val="300"/>
              </a:spcBef>
            </a:pPr>
            <a:r>
              <a:rPr lang="pl-PL" sz="2000" dirty="0" smtClean="0"/>
              <a:t>ovi sistemi su u stalnoj </a:t>
            </a:r>
            <a:r>
              <a:rPr lang="pl-PL" sz="2000" u="sng" dirty="0" smtClean="0"/>
              <a:t>interakciji</a:t>
            </a:r>
            <a:r>
              <a:rPr lang="pl-PL" sz="2000" dirty="0" smtClean="0"/>
              <a:t> (porodica i škola). </a:t>
            </a:r>
          </a:p>
          <a:p>
            <a:pPr marL="381000" indent="-381000">
              <a:spcBef>
                <a:spcPts val="300"/>
              </a:spcBef>
            </a:pPr>
            <a:r>
              <a:rPr lang="pl-PL" sz="2000" dirty="0" smtClean="0"/>
              <a:t>mnogi sistemi su „</a:t>
            </a:r>
            <a:r>
              <a:rPr lang="pl-PL" sz="2000" u="sng" dirty="0" smtClean="0"/>
              <a:t>ugnježdeni</a:t>
            </a:r>
            <a:r>
              <a:rPr lang="pl-PL" sz="2000" dirty="0" smtClean="0"/>
              <a:t>” jedan u drugi (npr. pojedinac u prodicu, porodica  u susedstvo, susedstvo u širu zajednicu itd.) </a:t>
            </a:r>
          </a:p>
          <a:p>
            <a:pPr marL="381000" indent="-381000">
              <a:spcBef>
                <a:spcPts val="1200"/>
              </a:spcBef>
            </a:pPr>
            <a:endParaRPr lang="pl-PL" sz="2800" dirty="0" smtClean="0"/>
          </a:p>
          <a:p>
            <a:pPr marL="381000" indent="-381000">
              <a:spcBef>
                <a:spcPts val="1200"/>
              </a:spcBef>
            </a:pPr>
            <a:endParaRPr lang="pl-PL" sz="2800" dirty="0" smtClean="0"/>
          </a:p>
        </p:txBody>
      </p:sp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200" b="1" dirty="0" smtClean="0"/>
              <a:t>EKOSISTEMSKI PRISTUP/2</a:t>
            </a:r>
            <a:endParaRPr lang="sr-Latn-CS" sz="2400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459962-654B-4A1C-AC9F-4F876C313A96}" type="slidenum">
              <a:rPr lang="sr-Latn-CS" smtClean="0"/>
              <a:pPr>
                <a:defRPr/>
              </a:pPr>
              <a:t>6</a:t>
            </a:fld>
            <a:endParaRPr lang="sr-Latn-C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04238" cy="51816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1200"/>
              </a:spcBef>
              <a:buFont typeface="Wingdings" pitchFamily="2" charset="2"/>
              <a:buNone/>
            </a:pPr>
            <a:r>
              <a:rPr lang="sl-SI" sz="2400" b="1" dirty="0" smtClean="0"/>
              <a:t>Fenomen zavisnosti se održava kroz regulatorne mehanizmi  međusobno “ugnježdenih” sistema </a:t>
            </a:r>
            <a:r>
              <a:rPr lang="sl-SI" sz="2400" dirty="0" smtClean="0"/>
              <a:t>(u cilju </a:t>
            </a:r>
            <a:r>
              <a:rPr lang="sr-Latn-CS" sz="2400" dirty="0" smtClean="0"/>
              <a:t>očuvanja njegove </a:t>
            </a:r>
            <a:r>
              <a:rPr lang="sr-Latn-CS" sz="2400" dirty="0" err="1" smtClean="0"/>
              <a:t>homeostaze</a:t>
            </a:r>
            <a:r>
              <a:rPr lang="sr-Latn-CS" sz="2400" dirty="0" smtClean="0"/>
              <a:t>)</a:t>
            </a:r>
            <a:r>
              <a:rPr lang="sl-SI" sz="2400" b="1" dirty="0" smtClean="0"/>
              <a:t>:</a:t>
            </a:r>
            <a:endParaRPr lang="sl-SI" sz="2400" dirty="0" smtClean="0"/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sl-SI" sz="2400" b="1" dirty="0" smtClean="0"/>
              <a:t>društvenih sistema - </a:t>
            </a:r>
            <a:r>
              <a:rPr lang="sl-SI" sz="2400" dirty="0" smtClean="0"/>
              <a:t>socijalna i kulturalna pravila, povoljna očekivanja, norme, zakone, kazne, rituale, verovanja u vezi korišćenj</a:t>
            </a:r>
            <a:r>
              <a:rPr lang="en-US" sz="2400" dirty="0" smtClean="0"/>
              <a:t>a </a:t>
            </a:r>
            <a:r>
              <a:rPr lang="sl-SI" sz="2400" dirty="0" smtClean="0"/>
              <a:t>psihoaktivnih supstanci</a:t>
            </a:r>
            <a:r>
              <a:rPr lang="en-US" sz="2400" dirty="0" smtClean="0"/>
              <a:t> (</a:t>
            </a:r>
            <a:r>
              <a:rPr lang="sr-Latn-RS" sz="2400" dirty="0" smtClean="0"/>
              <a:t>pijenja</a:t>
            </a:r>
            <a:r>
              <a:rPr lang="en-US" sz="2400" dirty="0" smtClean="0"/>
              <a:t>…)</a:t>
            </a:r>
            <a:endParaRPr lang="sl-SI" sz="2400" dirty="0" smtClean="0"/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sl-SI" sz="2400" b="1" dirty="0" smtClean="0"/>
              <a:t>interpesonalnih sistema kojima osoba pripada </a:t>
            </a:r>
            <a:endParaRPr lang="sl-SI" sz="2400" dirty="0" smtClean="0"/>
          </a:p>
          <a:p>
            <a:pPr lvl="1">
              <a:spcBef>
                <a:spcPts val="300"/>
              </a:spcBef>
            </a:pPr>
            <a:r>
              <a:rPr lang="sl-SI" sz="2200" b="1" dirty="0" smtClean="0"/>
              <a:t>horizontalna dimenzija</a:t>
            </a:r>
            <a:r>
              <a:rPr lang="sl-SI" sz="2200" dirty="0" smtClean="0"/>
              <a:t>: sistemi kojima osoba pripada u trenutku posmatranja (biološki, individualni, dijadni, porodični, lokalni socijalni, širi socijalni, nacionalni...)</a:t>
            </a:r>
          </a:p>
          <a:p>
            <a:pPr lvl="1">
              <a:spcBef>
                <a:spcPts val="300"/>
              </a:spcBef>
            </a:pPr>
            <a:r>
              <a:rPr lang="sl-SI" sz="2200" b="1" dirty="0" smtClean="0"/>
              <a:t>vertikalna dimenzija</a:t>
            </a:r>
            <a:r>
              <a:rPr lang="sl-SI" sz="2200" dirty="0" smtClean="0"/>
              <a:t>: prethodni  sistemi/članovi sistema kojima osoba pripada; posebno značajno -  transgeneracijsko prenošenje</a:t>
            </a:r>
            <a:endParaRPr lang="sl-SI" sz="2000" dirty="0" smtClean="0"/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sl-SI" sz="2400" b="1" dirty="0" smtClean="0"/>
              <a:t>biološkog i psihološkog sistema pojedinca</a:t>
            </a:r>
            <a:r>
              <a:rPr lang="sl-SI" sz="2400" dirty="0" smtClean="0"/>
              <a:t> </a:t>
            </a:r>
            <a:r>
              <a:rPr lang="sl-SI" sz="2400" b="1" dirty="0" smtClean="0"/>
              <a:t>-</a:t>
            </a:r>
            <a:r>
              <a:rPr lang="sl-SI" sz="2400" dirty="0" smtClean="0"/>
              <a:t> predvidljiv tok razvoja bolesti</a:t>
            </a:r>
          </a:p>
          <a:p>
            <a:pPr marL="381000" indent="-381000">
              <a:spcBef>
                <a:spcPts val="300"/>
              </a:spcBef>
              <a:buNone/>
            </a:pPr>
            <a:endParaRPr lang="pl-PL" sz="2400" dirty="0" smtClean="0"/>
          </a:p>
          <a:p>
            <a:pPr marL="381000" indent="-381000">
              <a:spcBef>
                <a:spcPts val="300"/>
              </a:spcBef>
            </a:pPr>
            <a:endParaRPr lang="pl-PL" sz="2400" dirty="0" smtClean="0"/>
          </a:p>
        </p:txBody>
      </p:sp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xfrm>
            <a:off x="381000" y="704088"/>
            <a:ext cx="8305800" cy="667512"/>
          </a:xfrm>
        </p:spPr>
        <p:txBody>
          <a:bodyPr>
            <a:normAutofit/>
          </a:bodyPr>
          <a:lstStyle/>
          <a:p>
            <a:r>
              <a:rPr lang="it-IT" sz="3200" b="1" dirty="0" smtClean="0"/>
              <a:t>ZAVISNOST KAO SISTEMSKI PROCES</a:t>
            </a:r>
            <a:r>
              <a:rPr lang="sr-Latn-CS" sz="3200" b="1" dirty="0" smtClean="0"/>
              <a:t> </a:t>
            </a:r>
            <a:endParaRPr lang="sr-Latn-CS" sz="2400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459962-654B-4A1C-AC9F-4F876C313A96}" type="slidenum">
              <a:rPr lang="sr-Latn-CS" smtClean="0"/>
              <a:pPr>
                <a:defRPr/>
              </a:pPr>
              <a:t>7</a:t>
            </a:fld>
            <a:endParaRPr lang="sr-Latn-C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742950"/>
          </a:xfrm>
        </p:spPr>
        <p:txBody>
          <a:bodyPr/>
          <a:lstStyle/>
          <a:p>
            <a:r>
              <a:rPr lang="sl-SI" sz="3200" b="1" dirty="0" smtClean="0"/>
              <a:t>Regulatorni mehanizmi društvenih sistema</a:t>
            </a:r>
            <a:endParaRPr lang="en-US" sz="3200" b="1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CS" sz="2400" dirty="0" smtClean="0"/>
              <a:t>Bez obzira što je poodavno prepoznato da korišćenje PAS može da stvara ogromnu štetu, </a:t>
            </a:r>
            <a:r>
              <a:rPr lang="sr-Latn-RS" sz="2400" dirty="0" smtClean="0"/>
              <a:t>društvene zajednice </a:t>
            </a:r>
            <a:r>
              <a:rPr lang="it-IT" sz="2400" dirty="0" smtClean="0"/>
              <a:t>od pamtiveka </a:t>
            </a:r>
            <a:r>
              <a:rPr lang="sr-Latn-RS" sz="2400" dirty="0" smtClean="0"/>
              <a:t>koriste neke PAS kao </a:t>
            </a:r>
            <a:r>
              <a:rPr lang="it-IT" sz="2400" dirty="0" smtClean="0"/>
              <a:t>legitim</a:t>
            </a:r>
            <a:r>
              <a:rPr lang="sr-Latn-RS" sz="2400" dirty="0" smtClean="0"/>
              <a:t>no sredstvo  za</a:t>
            </a:r>
            <a:r>
              <a:rPr lang="sr-Latn-CS" sz="2400" dirty="0" smtClean="0"/>
              <a:t>:</a:t>
            </a:r>
            <a:endParaRPr lang="sr-Latn-RS" sz="2400" dirty="0" smtClean="0"/>
          </a:p>
          <a:p>
            <a:pPr lvl="1"/>
            <a:r>
              <a:rPr lang="sr-Latn-CS" sz="2200" dirty="0" smtClean="0"/>
              <a:t>poboljšanje  </a:t>
            </a:r>
            <a:r>
              <a:rPr lang="sr-Latn-CS" sz="2200" b="1" dirty="0" smtClean="0"/>
              <a:t>adaptacije osobe</a:t>
            </a:r>
            <a:r>
              <a:rPr lang="sr-Latn-CS" sz="2200" dirty="0" smtClean="0"/>
              <a:t> na zahteve sredine (uklapanje u društvo, stabilizovanje porodičnih odnose, uspešno izvođenje neke aktivnost) </a:t>
            </a:r>
            <a:endParaRPr lang="it-IT" sz="2200" dirty="0" smtClean="0"/>
          </a:p>
          <a:p>
            <a:pPr lvl="1"/>
            <a:r>
              <a:rPr lang="it-IT" sz="2200" b="1" dirty="0" smtClean="0"/>
              <a:t>olak</a:t>
            </a:r>
            <a:r>
              <a:rPr lang="sr-Latn-CS" sz="2200" b="1" dirty="0" smtClean="0"/>
              <a:t>š</a:t>
            </a:r>
            <a:r>
              <a:rPr lang="it-IT" sz="2200" b="1" dirty="0" smtClean="0"/>
              <a:t>a</a:t>
            </a:r>
            <a:r>
              <a:rPr lang="sr-Latn-RS" sz="2200" b="1" dirty="0" smtClean="0"/>
              <a:t>vanje</a:t>
            </a:r>
            <a:r>
              <a:rPr lang="it-IT" sz="2200" b="1" dirty="0" smtClean="0"/>
              <a:t> do</a:t>
            </a:r>
            <a:r>
              <a:rPr lang="sr-Latn-CS" sz="2200" b="1" dirty="0" smtClean="0"/>
              <a:t>ž</a:t>
            </a:r>
            <a:r>
              <a:rPr lang="it-IT" sz="2200" b="1" dirty="0" smtClean="0"/>
              <a:t>ivlja</a:t>
            </a:r>
            <a:r>
              <a:rPr lang="sr-Latn-RS" sz="2200" b="1" dirty="0" smtClean="0"/>
              <a:t>ja</a:t>
            </a:r>
            <a:r>
              <a:rPr lang="it-IT" sz="2200" b="1" dirty="0" smtClean="0"/>
              <a:t> </a:t>
            </a:r>
            <a:r>
              <a:rPr lang="sr-Latn-CS" sz="2200" b="1" dirty="0" smtClean="0"/>
              <a:t>sebe i realnosti </a:t>
            </a:r>
            <a:r>
              <a:rPr lang="en-US" sz="2200" b="1" dirty="0" err="1" smtClean="0"/>
              <a:t>osobe</a:t>
            </a:r>
            <a:r>
              <a:rPr lang="it-IT" sz="2200" dirty="0" smtClean="0"/>
              <a:t>(poprav</a:t>
            </a:r>
            <a:r>
              <a:rPr lang="sr-Latn-RS" sz="2200" dirty="0" smtClean="0"/>
              <a:t>ljanje</a:t>
            </a:r>
            <a:r>
              <a:rPr lang="it-IT" sz="2200" dirty="0" smtClean="0"/>
              <a:t> raspolo</a:t>
            </a:r>
            <a:r>
              <a:rPr lang="sr-Latn-CS" sz="2200" dirty="0" smtClean="0"/>
              <a:t>ž</a:t>
            </a:r>
            <a:r>
              <a:rPr lang="it-IT" sz="2200" dirty="0" smtClean="0"/>
              <a:t>enj</a:t>
            </a:r>
            <a:r>
              <a:rPr lang="sr-Latn-RS" sz="2200" dirty="0" smtClean="0"/>
              <a:t>a</a:t>
            </a:r>
            <a:r>
              <a:rPr lang="it-IT" sz="2200" dirty="0" smtClean="0"/>
              <a:t>, </a:t>
            </a:r>
            <a:r>
              <a:rPr lang="sr-Latn-CS" sz="2200" dirty="0" smtClean="0"/>
              <a:t>slobodnije </a:t>
            </a:r>
            <a:r>
              <a:rPr lang="it-IT" sz="2200" dirty="0" smtClean="0"/>
              <a:t>izra</a:t>
            </a:r>
            <a:r>
              <a:rPr lang="sr-Latn-RS" sz="2200" dirty="0" smtClean="0"/>
              <a:t>žavanje</a:t>
            </a:r>
            <a:r>
              <a:rPr lang="sr-Latn-CS" sz="2200" dirty="0" smtClean="0"/>
              <a:t>,</a:t>
            </a:r>
            <a:r>
              <a:rPr lang="it-IT" sz="2200" dirty="0" smtClean="0"/>
              <a:t> </a:t>
            </a:r>
            <a:r>
              <a:rPr lang="sr-Latn-CS" sz="2200" dirty="0" smtClean="0"/>
              <a:t>da bekstvo od problema, umanjenje neprijatnost…)</a:t>
            </a:r>
            <a:r>
              <a:rPr lang="en-US" sz="2200" dirty="0" smtClean="0"/>
              <a:t> </a:t>
            </a:r>
          </a:p>
          <a:p>
            <a:pPr marL="280988" indent="-280988">
              <a:buNone/>
            </a:pPr>
            <a:r>
              <a:rPr lang="sr-Latn-CS" sz="2400" dirty="0" smtClean="0"/>
              <a:t>U nekim društvima je to alkohol, a u drugima su to druge supstance - opijum, marihuana, koka…</a:t>
            </a:r>
          </a:p>
          <a:p>
            <a:pPr marL="280988" indent="-280988">
              <a:buNone/>
            </a:pPr>
            <a:r>
              <a:rPr lang="sr-Latn-CS" sz="2400" dirty="0" smtClean="0"/>
              <a:t>Podržava se: </a:t>
            </a:r>
          </a:p>
          <a:p>
            <a:pPr marL="280988" indent="-280988"/>
            <a:r>
              <a:rPr lang="sr-Latn-CS" sz="2400" u="sng" dirty="0" smtClean="0"/>
              <a:t>Grupna upotreba</a:t>
            </a:r>
            <a:r>
              <a:rPr lang="sr-Latn-CS" sz="2400" dirty="0" smtClean="0"/>
              <a:t> - porodični rituali, religijski obredi, </a:t>
            </a:r>
          </a:p>
          <a:p>
            <a:pPr marL="280988" indent="-280988"/>
            <a:r>
              <a:rPr lang="en-US" sz="2400" dirty="0" smtClean="0"/>
              <a:t>I</a:t>
            </a:r>
            <a:r>
              <a:rPr lang="sr-Latn-RS" sz="2400" u="sng" dirty="0" smtClean="0"/>
              <a:t>ndividualna upotreba</a:t>
            </a:r>
            <a:r>
              <a:rPr lang="sr-Latn-RS" sz="2400" dirty="0" smtClean="0"/>
              <a:t>  - u posebnim situacijama, uz obrok...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420C56-73C9-4DD4-9201-3DE5EDBCD3A5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/>
          </a:bodyPr>
          <a:lstStyle/>
          <a:p>
            <a:pPr marL="279400" indent="-279400"/>
            <a:r>
              <a:rPr lang="sl-SI" sz="3200" b="1" dirty="0" smtClean="0"/>
              <a:t>Procesi prilagođavanja </a:t>
            </a:r>
            <a:r>
              <a:rPr lang="sl-SI" sz="2400" b="1" dirty="0" smtClean="0"/>
              <a:t>(Nastasić, EPA, str. 22, 29)</a:t>
            </a:r>
            <a:endParaRPr lang="en-US" sz="2400" b="1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382000" cy="4541520"/>
          </a:xfrm>
        </p:spPr>
        <p:txBody>
          <a:bodyPr>
            <a:normAutofit/>
          </a:bodyPr>
          <a:lstStyle/>
          <a:p>
            <a:pPr marL="398463" indent="-398463">
              <a:buNone/>
            </a:pPr>
            <a:r>
              <a:rPr lang="sr-Latn-CS" sz="2400" b="1" dirty="0" smtClean="0"/>
              <a:t>Unošenje PAS </a:t>
            </a:r>
            <a:r>
              <a:rPr lang="sr-Latn-CS" sz="2400" dirty="0" smtClean="0"/>
              <a:t>u organizam dovodi do bioloških i psiholoških promena kod pojedinca, time vršeći aktivan uticaj na sve ostale sisteme kojima pojedinac pripada. </a:t>
            </a:r>
          </a:p>
          <a:p>
            <a:pPr>
              <a:buNone/>
            </a:pPr>
            <a:r>
              <a:rPr lang="sr-Latn-CS" sz="2400" dirty="0" smtClean="0">
                <a:sym typeface="Wingdings"/>
              </a:rPr>
              <a:t> </a:t>
            </a:r>
            <a:r>
              <a:rPr lang="sr-Latn-CS" sz="2400" dirty="0" smtClean="0"/>
              <a:t>Dolazi do </a:t>
            </a:r>
            <a:r>
              <a:rPr lang="sr-Latn-CS" sz="2400" b="1" dirty="0" smtClean="0"/>
              <a:t>procesa prilagođavanja </a:t>
            </a:r>
            <a:r>
              <a:rPr lang="sr-Latn-CS" sz="2400" dirty="0" smtClean="0"/>
              <a:t>ovom novom “članu” u funkciji </a:t>
            </a:r>
            <a:r>
              <a:rPr lang="sr-Latn-CS" sz="2400" b="1" dirty="0" smtClean="0"/>
              <a:t>održanja </a:t>
            </a:r>
            <a:r>
              <a:rPr lang="sr-Latn-CS" sz="2400" dirty="0" smtClean="0"/>
              <a:t>prisustva PAS (što pokazuje da je PAS važna za održanje sistema)</a:t>
            </a:r>
          </a:p>
          <a:p>
            <a:pPr>
              <a:buNone/>
            </a:pPr>
            <a:r>
              <a:rPr lang="sr-Latn-CS" sz="2400" b="1" dirty="0" smtClean="0"/>
              <a:t>Ključno</a:t>
            </a:r>
            <a:r>
              <a:rPr lang="sr-Latn-CS" sz="2400" dirty="0" smtClean="0"/>
              <a:t> za razumevanje sistemskog pristupa BZ je </a:t>
            </a:r>
            <a:r>
              <a:rPr lang="sr-Latn-CS" sz="2400" b="1" dirty="0" smtClean="0"/>
              <a:t>razumevanje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procesa prilagođavanja </a:t>
            </a:r>
            <a:r>
              <a:rPr lang="sr-Latn-CS" sz="2400" dirty="0" smtClean="0"/>
              <a:t>u sistemima: </a:t>
            </a:r>
          </a:p>
          <a:p>
            <a:pPr lvl="1">
              <a:buNone/>
            </a:pPr>
            <a:r>
              <a:rPr lang="sr-Latn-CS" sz="2200" b="1" dirty="0" smtClean="0"/>
              <a:t>I     pojedinca</a:t>
            </a:r>
            <a:r>
              <a:rPr lang="sr-Latn-CS" sz="2200" dirty="0" smtClean="0"/>
              <a:t> </a:t>
            </a:r>
          </a:p>
          <a:p>
            <a:pPr lvl="1">
              <a:buNone/>
            </a:pPr>
            <a:r>
              <a:rPr lang="sr-Latn-CS" sz="2200" b="1" dirty="0" smtClean="0"/>
              <a:t>II    porodice</a:t>
            </a:r>
            <a:r>
              <a:rPr lang="sr-Latn-CS" sz="2200" dirty="0" smtClean="0"/>
              <a:t> </a:t>
            </a:r>
          </a:p>
          <a:p>
            <a:pPr lvl="1">
              <a:buNone/>
            </a:pPr>
            <a:r>
              <a:rPr lang="sr-Latn-CS" sz="2200" b="1" dirty="0" smtClean="0"/>
              <a:t>III  društva</a:t>
            </a:r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endParaRPr lang="sr-Latn-CS" sz="2400" dirty="0" smtClean="0"/>
          </a:p>
          <a:p>
            <a:pPr marL="639763" lvl="1" indent="-639763">
              <a:buNone/>
            </a:pPr>
            <a:endParaRPr lang="sr-Latn-CS" dirty="0" smtClean="0"/>
          </a:p>
          <a:p>
            <a:pPr>
              <a:buFont typeface="Wingdings" pitchFamily="2" charset="2"/>
              <a:buNone/>
            </a:pPr>
            <a:endParaRPr lang="sr-Latn-CS" sz="2400" dirty="0" smtClean="0"/>
          </a:p>
          <a:p>
            <a:endParaRPr lang="sr-Latn-C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1674</TotalTime>
  <Words>1366</Words>
  <Application>Microsoft Office PowerPoint</Application>
  <PresentationFormat>On-screen Show (4:3)</PresentationFormat>
  <Paragraphs>175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Flow</vt:lpstr>
      <vt:lpstr>2. SOCIJALNI RAD I  BOLESTI ZAVISNOSTI  Oktobar 2016.</vt:lpstr>
      <vt:lpstr>Uticaji u razvoju zavisnosti (Nastasić, EPA, str. 19)</vt:lpstr>
      <vt:lpstr>PROTEKTIVNI FAKTORI BZ/1</vt:lpstr>
      <vt:lpstr>PROTEKTIVNI FAKTORI BZ/2</vt:lpstr>
      <vt:lpstr>EKOSISTEMSKI PRISTUP/1</vt:lpstr>
      <vt:lpstr>EKOSISTEMSKI PRISTUP/2</vt:lpstr>
      <vt:lpstr>ZAVISNOST KAO SISTEMSKI PROCES </vt:lpstr>
      <vt:lpstr>Regulatorni mehanizmi društvenih sistema</vt:lpstr>
      <vt:lpstr>Procesi prilagođavanja (Nastasić, EPA, str. 22, 29)</vt:lpstr>
      <vt:lpstr>I    Procesi prilagođavanja pojedinca </vt:lpstr>
      <vt:lpstr>A) Organski (biološki) procesi prilagodjavanja</vt:lpstr>
      <vt:lpstr>B) Psihološki procesi prilagođavanja/1</vt:lpstr>
      <vt:lpstr>B) Psihološki procesi prilagođavanja/2</vt:lpstr>
      <vt:lpstr>Ad 3. Karakteristike adiktivne ličnosti (Nastasić, EPA, 32)</vt:lpstr>
      <vt:lpstr>Ad 4. Obrasci ponašanja u socijalnom okruženju</vt:lpstr>
      <vt:lpstr>II Procesi prilagođavanja porodice</vt:lpstr>
      <vt:lpstr>Proces prilagođavanja kroz  KONTINUUM UPOTREBE PAS</vt:lpstr>
      <vt:lpstr>KONTINUUM UPOTREBE PAS</vt:lpstr>
      <vt:lpstr>FAZE U RAZVOJU ZAVISNOSTI (Nastasić, EPA, str. 19)</vt:lpstr>
      <vt:lpstr>ZAKLJUČAK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jasna.hrncic</cp:lastModifiedBy>
  <cp:revision>116</cp:revision>
  <cp:lastPrinted>1601-01-01T00:00:00Z</cp:lastPrinted>
  <dcterms:created xsi:type="dcterms:W3CDTF">1601-01-01T00:00:00Z</dcterms:created>
  <dcterms:modified xsi:type="dcterms:W3CDTF">2016-11-18T14:33:32Z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