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notesMasterIdLst>
    <p:notesMasterId r:id="rId10"/>
  </p:notesMasterIdLst>
  <p:handoutMasterIdLst>
    <p:handoutMasterId r:id="rId11"/>
  </p:handoutMasterIdLst>
  <p:sldIdLst>
    <p:sldId id="282" r:id="rId2"/>
    <p:sldId id="319" r:id="rId3"/>
    <p:sldId id="320" r:id="rId4"/>
    <p:sldId id="335" r:id="rId5"/>
    <p:sldId id="328" r:id="rId6"/>
    <p:sldId id="321" r:id="rId7"/>
    <p:sldId id="323" r:id="rId8"/>
    <p:sldId id="326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808" autoAdjust="0"/>
    <p:restoredTop sz="86391" autoAdjust="0"/>
  </p:normalViewPr>
  <p:slideViewPr>
    <p:cSldViewPr>
      <p:cViewPr varScale="1">
        <p:scale>
          <a:sx n="83" d="100"/>
          <a:sy n="83" d="100"/>
        </p:scale>
        <p:origin x="-102" y="-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8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5765F6-E89F-431D-8F92-7D8656AF0223}" type="datetimeFigureOut">
              <a:rPr lang="sr-Latn-CS" smtClean="0"/>
              <a:pPr/>
              <a:t>26.12.2016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2B0339-42B9-4D87-8A22-86A92F9FDA7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B6D63-5E4D-4E31-802C-50A05091A40B}" type="datetimeFigureOut">
              <a:rPr lang="sr-Latn-CS" smtClean="0"/>
              <a:pPr/>
              <a:t>26.12.2016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18284-8211-46B7-9E59-2E9294B9220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32DF76-F560-4435-AC60-E2497A9271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FCB0D-9F06-4323-A45E-C191D02DCE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149774-C970-4CB8-B21A-BF75ED64BE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63151-5A7C-463B-9778-B9A0EEE8DC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F09E63-6161-4268-BD82-6EDF46F6FA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987E8-A630-48E6-ACA0-7F6C388155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9D9DBC-554E-428B-8608-D2BC8BBC5DD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52ABD1-54C9-4E48-A630-5A2B677301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A5071D-F853-4163-AD07-804F1B6FF6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95248E5-610D-48C4-A8D6-872855237B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5230031-43A2-49FF-B563-FD743C5E96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133600"/>
          </a:xfrm>
        </p:spPr>
        <p:txBody>
          <a:bodyPr>
            <a:normAutofit fontScale="90000"/>
          </a:bodyPr>
          <a:lstStyle/>
          <a:p>
            <a:pPr algn="l"/>
            <a:r>
              <a:rPr lang="sr-Latn-CS" sz="5300" dirty="0" smtClean="0"/>
              <a:t>1</a:t>
            </a:r>
            <a:r>
              <a:rPr lang="en-US" sz="5300" dirty="0" smtClean="0"/>
              <a:t>2</a:t>
            </a:r>
            <a:r>
              <a:rPr lang="sr-Latn-CS" sz="5300" dirty="0" smtClean="0"/>
              <a:t>. SOCIJALNI RAD I BOLESTI ZAVISNOSTI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400" dirty="0" err="1" smtClean="0"/>
              <a:t>Decembar</a:t>
            </a:r>
            <a:r>
              <a:rPr lang="en-US" sz="4400" dirty="0" smtClean="0"/>
              <a:t> 201</a:t>
            </a:r>
            <a:r>
              <a:rPr lang="sr-Latn-RS" sz="4400" smtClean="0"/>
              <a:t>6</a:t>
            </a:r>
            <a:r>
              <a:rPr lang="en-US" sz="4400" smtClean="0"/>
              <a:t>.  </a:t>
            </a:r>
            <a:endParaRPr lang="en-US" sz="44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962400"/>
            <a:ext cx="7854696" cy="2057400"/>
          </a:xfrm>
        </p:spPr>
        <p:txBody>
          <a:bodyPr>
            <a:normAutofit/>
          </a:bodyPr>
          <a:lstStyle/>
          <a:p>
            <a:pPr marL="284163" lvl="0" indent="-284163" algn="l">
              <a:buFont typeface="Arial" pitchFamily="34" charset="0"/>
              <a:buChar char="•"/>
            </a:pPr>
            <a:r>
              <a:rPr lang="sr-Latn-CS" sz="3600" smtClean="0"/>
              <a:t>Uloga </a:t>
            </a:r>
            <a:r>
              <a:rPr lang="sr-Latn-CS" sz="3600" dirty="0" smtClean="0"/>
              <a:t>socijalnog radnika u zaštiti </a:t>
            </a:r>
            <a:r>
              <a:rPr lang="sr-Latn-CS" sz="3600" dirty="0" err="1" smtClean="0"/>
              <a:t>zavisnika</a:t>
            </a:r>
            <a:r>
              <a:rPr lang="sr-Latn-CS" sz="3600" dirty="0" smtClean="0"/>
              <a:t> </a:t>
            </a:r>
          </a:p>
          <a:p>
            <a:pPr marL="284163" lvl="0" indent="-284163" algn="l">
              <a:buFont typeface="Arial" pitchFamily="34" charset="0"/>
              <a:buChar char="•"/>
            </a:pPr>
            <a:r>
              <a:rPr lang="sr-Latn-CS" sz="3600" dirty="0" smtClean="0"/>
              <a:t>Etička pitanja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D976F-8CA8-40CA-A8C3-A021533F654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533400" y="3228536"/>
            <a:ext cx="7854696" cy="3172264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marL="350838" indent="-350838" algn="l"/>
            <a:r>
              <a:rPr lang="pl-PL" sz="4000" dirty="0" smtClean="0"/>
              <a:t>Uloga socijalnog radnika u zaštiti zavisnika </a:t>
            </a:r>
            <a:endParaRPr lang="sr-Latn-C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pl-PL" sz="3200" b="1" dirty="0" smtClean="0"/>
              <a:t>Uloga socijalnog radnika u zaštiti </a:t>
            </a:r>
            <a:r>
              <a:rPr lang="pl-PL" sz="3200" b="1" dirty="0" smtClean="0"/>
              <a:t>zavisnika/1 </a:t>
            </a:r>
            <a:endParaRPr lang="sr-Latn-CS" sz="3200" b="1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600200"/>
            <a:ext cx="8001000" cy="47244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400" b="1" dirty="0" smtClean="0"/>
              <a:t>A) Intervencije</a:t>
            </a:r>
          </a:p>
          <a:p>
            <a:pPr lvl="1">
              <a:spcBef>
                <a:spcPts val="1200"/>
              </a:spcBef>
            </a:pPr>
            <a:r>
              <a:rPr lang="sr-Latn-CS" dirty="0" smtClean="0"/>
              <a:t>U </a:t>
            </a:r>
            <a:r>
              <a:rPr lang="sr-Latn-CS" dirty="0" err="1" smtClean="0"/>
              <a:t>psihosocijalnom</a:t>
            </a:r>
            <a:r>
              <a:rPr lang="sr-Latn-CS" dirty="0" smtClean="0"/>
              <a:t> i </a:t>
            </a:r>
            <a:r>
              <a:rPr lang="sr-Latn-CS" dirty="0" err="1" smtClean="0"/>
              <a:t>socioekonomskom</a:t>
            </a:r>
            <a:r>
              <a:rPr lang="sr-Latn-CS" dirty="0" smtClean="0"/>
              <a:t> </a:t>
            </a:r>
            <a:r>
              <a:rPr lang="sr-Latn-CS" i="1" dirty="0" smtClean="0"/>
              <a:t>kontekstu  </a:t>
            </a:r>
            <a:r>
              <a:rPr lang="sr-Latn-CS" dirty="0" smtClean="0"/>
              <a:t>(zastupanje, ostvarivanje materijalne zaštite, smeštaj, upućivanje na službe i usluge)</a:t>
            </a:r>
          </a:p>
          <a:p>
            <a:pPr lvl="1">
              <a:spcBef>
                <a:spcPts val="1200"/>
              </a:spcBef>
            </a:pPr>
            <a:r>
              <a:rPr lang="sr-Latn-CS" i="1" dirty="0" smtClean="0"/>
              <a:t>Grupni rad </a:t>
            </a:r>
            <a:r>
              <a:rPr lang="sr-Latn-CS" dirty="0" smtClean="0"/>
              <a:t>sa </a:t>
            </a:r>
            <a:r>
              <a:rPr lang="sr-Latn-CS" dirty="0" err="1" smtClean="0"/>
              <a:t>zavisnicima</a:t>
            </a:r>
            <a:r>
              <a:rPr lang="sr-Latn-CS" dirty="0" smtClean="0"/>
              <a:t>, uz odgovarajući trening </a:t>
            </a:r>
          </a:p>
          <a:p>
            <a:pPr lvl="1">
              <a:spcBef>
                <a:spcPts val="1200"/>
              </a:spcBef>
            </a:pPr>
            <a:r>
              <a:rPr lang="sr-Latn-CS" dirty="0" smtClean="0"/>
              <a:t>Individualni rad na slučaju</a:t>
            </a:r>
            <a:endParaRPr lang="sr-Latn-CS" i="1" dirty="0" smtClean="0"/>
          </a:p>
          <a:p>
            <a:pPr lvl="2">
              <a:spcBef>
                <a:spcPts val="600"/>
              </a:spcBef>
            </a:pPr>
            <a:r>
              <a:rPr lang="sr-Latn-CS" dirty="0" smtClean="0"/>
              <a:t>razvija se odnos poverenja, u kome klijent prihvata pomoć; </a:t>
            </a:r>
          </a:p>
          <a:p>
            <a:pPr lvl="2">
              <a:spcBef>
                <a:spcPts val="600"/>
              </a:spcBef>
            </a:pPr>
            <a:r>
              <a:rPr lang="sr-Latn-CS" dirty="0" smtClean="0"/>
              <a:t>soc. radnik – pozitivan uzor za klijenta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r>
              <a:rPr lang="pl-PL" sz="3600" b="1" dirty="0" smtClean="0"/>
              <a:t>Uloga socijalnog radnika u zaštiti </a:t>
            </a:r>
            <a:r>
              <a:rPr lang="pl-PL" sz="3600" b="1" dirty="0" smtClean="0"/>
              <a:t>zavisnika/2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80060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sr-Latn-CS" dirty="0" smtClean="0"/>
              <a:t>U okviru </a:t>
            </a:r>
            <a:r>
              <a:rPr lang="sr-Latn-CS" b="1" dirty="0" smtClean="0"/>
              <a:t>vođenja slučaja </a:t>
            </a:r>
            <a:r>
              <a:rPr lang="sr-Latn-CS" dirty="0" smtClean="0"/>
              <a:t>posebno je efikasan </a:t>
            </a:r>
            <a:r>
              <a:rPr lang="sr-Latn-CS" b="1" dirty="0" smtClean="0"/>
              <a:t>model balansiranog sistema usluga.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sr-Latn-CS" dirty="0" smtClean="0"/>
              <a:t>Uključuje:</a:t>
            </a:r>
          </a:p>
          <a:p>
            <a:pPr marL="288925" lvl="1" indent="-288925">
              <a:spcBef>
                <a:spcPts val="600"/>
              </a:spcBef>
              <a:buClr>
                <a:schemeClr val="accent3"/>
              </a:buClr>
              <a:buSzPct val="95000"/>
            </a:pPr>
            <a:r>
              <a:rPr lang="sr-Latn-CS" dirty="0" smtClean="0"/>
              <a:t>individualni rad na slučaju</a:t>
            </a:r>
            <a:endParaRPr lang="sr-Latn-CS" i="1" dirty="0" smtClean="0"/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izlazak </a:t>
            </a:r>
            <a:r>
              <a:rPr lang="sr-Latn-CS" i="1" dirty="0" smtClean="0"/>
              <a:t>ka klijentu </a:t>
            </a:r>
            <a:r>
              <a:rPr lang="sr-Latn-CS" dirty="0" smtClean="0"/>
              <a:t>(u njegovu/njenu sredinu)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adekvatnu </a:t>
            </a:r>
            <a:r>
              <a:rPr lang="sr-Latn-CS" i="1" dirty="0" smtClean="0"/>
              <a:t>procenu</a:t>
            </a:r>
            <a:r>
              <a:rPr lang="sr-Latn-CS" dirty="0" smtClean="0"/>
              <a:t> problema </a:t>
            </a:r>
          </a:p>
          <a:p>
            <a:pPr marL="288925" indent="-288925">
              <a:spcBef>
                <a:spcPts val="600"/>
              </a:spcBef>
            </a:pPr>
            <a:r>
              <a:rPr lang="sr-Latn-CS" i="1" dirty="0" smtClean="0"/>
              <a:t>planiranje</a:t>
            </a:r>
            <a:r>
              <a:rPr lang="sr-Latn-CS" dirty="0" smtClean="0"/>
              <a:t> rada na slučaju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nalaženje </a:t>
            </a:r>
            <a:r>
              <a:rPr lang="sr-Latn-CS" i="1" dirty="0" smtClean="0"/>
              <a:t>odgovarajućih usluga </a:t>
            </a:r>
            <a:r>
              <a:rPr lang="sr-Latn-CS" dirty="0" smtClean="0"/>
              <a:t>za klijenta (voditelj slučaja sam ne pruža usluge tretmana)  </a:t>
            </a:r>
          </a:p>
          <a:p>
            <a:pPr marL="288925" indent="-288925">
              <a:spcBef>
                <a:spcPts val="600"/>
              </a:spcBef>
            </a:pPr>
            <a:r>
              <a:rPr lang="sr-Latn-CS" i="1" dirty="0" smtClean="0"/>
              <a:t>zastupanje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strukturisano praćenje </a:t>
            </a:r>
          </a:p>
          <a:p>
            <a:pPr marL="288925" indent="-288925">
              <a:spcBef>
                <a:spcPts val="600"/>
              </a:spcBef>
            </a:pPr>
            <a:r>
              <a:rPr lang="sr-Latn-CS" dirty="0" smtClean="0"/>
              <a:t>pregovaranje oko </a:t>
            </a:r>
            <a:r>
              <a:rPr lang="sr-Latn-CS" i="1" dirty="0" smtClean="0"/>
              <a:t>troškova usluga </a:t>
            </a:r>
            <a:r>
              <a:rPr lang="sr-Latn-CS" dirty="0" smtClean="0"/>
              <a:t>korisniku </a:t>
            </a:r>
          </a:p>
          <a:p>
            <a:pPr marL="288925" indent="-288925">
              <a:lnSpc>
                <a:spcPct val="120000"/>
              </a:lnSpc>
              <a:spcBef>
                <a:spcPts val="600"/>
              </a:spcBef>
              <a:buNone/>
            </a:pPr>
            <a:r>
              <a:rPr lang="sr-Latn-CS" dirty="0" smtClean="0"/>
              <a:t>Model daje podršku, vođstvo i osećanje sigurnosti klijentu</a:t>
            </a:r>
          </a:p>
          <a:p>
            <a:pPr marL="288925" indent="-288925">
              <a:spcBef>
                <a:spcPts val="600"/>
              </a:spcBef>
            </a:pPr>
            <a:endParaRPr lang="sr-Latn-CS" dirty="0" smtClean="0"/>
          </a:p>
          <a:p>
            <a:pPr marL="288925" indent="-288925">
              <a:spcBef>
                <a:spcPts val="600"/>
              </a:spcBef>
            </a:pPr>
            <a:endParaRPr lang="sr-Latn-C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pl-PL" sz="3200" b="1" dirty="0" smtClean="0"/>
              <a:t>Uloga socijalnog radnika u zaštiti zavisnika/</a:t>
            </a:r>
            <a:r>
              <a:rPr lang="en-US" sz="3200" b="1" dirty="0" smtClean="0"/>
              <a:t>2</a:t>
            </a:r>
            <a:r>
              <a:rPr lang="pl-PL" sz="3200" b="1" dirty="0" smtClean="0"/>
              <a:t> </a:t>
            </a:r>
            <a:endParaRPr lang="sr-Latn-CS" sz="3200" b="1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400" b="1" dirty="0" smtClean="0"/>
              <a:t>B) </a:t>
            </a:r>
            <a:r>
              <a:rPr lang="sr-Latn-CS" sz="2400" b="1" dirty="0" err="1" smtClean="0"/>
              <a:t>Supervizija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rada profesionalaca sa </a:t>
            </a:r>
            <a:r>
              <a:rPr lang="sr-Latn-CS" sz="2400" b="1" dirty="0" err="1" smtClean="0"/>
              <a:t>zavisnikom</a:t>
            </a:r>
            <a:r>
              <a:rPr lang="sr-Latn-CS" sz="2400" b="1" dirty="0" smtClean="0"/>
              <a:t> </a:t>
            </a:r>
          </a:p>
          <a:p>
            <a:pPr>
              <a:spcBef>
                <a:spcPts val="600"/>
              </a:spcBef>
            </a:pPr>
            <a:r>
              <a:rPr lang="sr-Latn-CS" dirty="0" err="1" smtClean="0"/>
              <a:t>Biopsihosocijalni</a:t>
            </a:r>
            <a:r>
              <a:rPr lang="sr-Latn-CS" dirty="0" smtClean="0"/>
              <a:t> pristup orijentisan na </a:t>
            </a:r>
            <a:r>
              <a:rPr lang="sr-Latn-CS" i="1" dirty="0" smtClean="0"/>
              <a:t>snage</a:t>
            </a:r>
          </a:p>
          <a:p>
            <a:pPr>
              <a:spcBef>
                <a:spcPts val="600"/>
              </a:spcBef>
            </a:pPr>
            <a:r>
              <a:rPr lang="sr-Latn-CS" i="1" dirty="0" smtClean="0"/>
              <a:t>Pozitivan</a:t>
            </a:r>
            <a:r>
              <a:rPr lang="sr-Latn-CS" dirty="0" smtClean="0"/>
              <a:t> stav prema </a:t>
            </a:r>
            <a:r>
              <a:rPr lang="sr-Latn-CS" dirty="0" err="1" smtClean="0"/>
              <a:t>zavisniku</a:t>
            </a:r>
            <a:r>
              <a:rPr lang="sr-Latn-CS" dirty="0" smtClean="0"/>
              <a:t> i </a:t>
            </a:r>
            <a:r>
              <a:rPr lang="sr-Latn-CS" i="1" dirty="0" smtClean="0"/>
              <a:t>fleksibilan</a:t>
            </a:r>
            <a:r>
              <a:rPr lang="sr-Latn-CS" dirty="0" smtClean="0"/>
              <a:t> tretman</a:t>
            </a:r>
          </a:p>
          <a:p>
            <a:pPr>
              <a:spcBef>
                <a:spcPts val="600"/>
              </a:spcBef>
            </a:pPr>
            <a:r>
              <a:rPr lang="sr-Latn-CS" dirty="0" smtClean="0"/>
              <a:t>Prevazilaženje </a:t>
            </a:r>
            <a:r>
              <a:rPr lang="sr-Latn-CS" i="1" dirty="0" smtClean="0"/>
              <a:t>predrasuda </a:t>
            </a:r>
          </a:p>
          <a:p>
            <a:pPr>
              <a:spcBef>
                <a:spcPts val="600"/>
              </a:spcBef>
            </a:pPr>
            <a:r>
              <a:rPr lang="sr-Latn-CS" dirty="0" smtClean="0"/>
              <a:t>Povećanje razumevanja </a:t>
            </a:r>
            <a:r>
              <a:rPr lang="sr-Latn-CS" i="1" dirty="0" smtClean="0"/>
              <a:t>životnog stila </a:t>
            </a:r>
            <a:r>
              <a:rPr lang="sr-Latn-CS" i="1" dirty="0" err="1" smtClean="0"/>
              <a:t>zavisnika</a:t>
            </a:r>
            <a:endParaRPr lang="sr-Latn-CS" i="1" dirty="0" smtClean="0"/>
          </a:p>
          <a:p>
            <a:pPr>
              <a:spcBef>
                <a:spcPts val="600"/>
              </a:spcBef>
            </a:pPr>
            <a:r>
              <a:rPr lang="sr-Latn-CS" dirty="0" smtClean="0"/>
              <a:t>Povećanje razumevanja </a:t>
            </a:r>
            <a:r>
              <a:rPr lang="sr-Latn-CS" i="1" dirty="0" smtClean="0"/>
              <a:t>medicinskih aspekata </a:t>
            </a:r>
            <a:r>
              <a:rPr lang="sr-Latn-CS" dirty="0" smtClean="0"/>
              <a:t>bolesti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r>
              <a:rPr lang="pl-PL" sz="3600" b="1" dirty="0" smtClean="0"/>
              <a:t>Uloga socijalnog radnika u zaštiti zavisnika/</a:t>
            </a:r>
            <a:r>
              <a:rPr lang="en-US" sz="3600" b="1" dirty="0" smtClean="0"/>
              <a:t>3</a:t>
            </a:r>
            <a:r>
              <a:rPr lang="pl-PL" sz="3600" b="1" dirty="0" smtClean="0"/>
              <a:t> </a:t>
            </a:r>
            <a:endParaRPr lang="sr-Latn-C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600200"/>
            <a:ext cx="8001000" cy="47244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400" b="1" dirty="0" smtClean="0"/>
              <a:t>C) Upravljanje</a:t>
            </a:r>
            <a:r>
              <a:rPr lang="sr-Latn-CS" sz="2400" dirty="0" smtClean="0"/>
              <a:t>  </a:t>
            </a:r>
            <a:r>
              <a:rPr lang="sr-Latn-CS" sz="2400" b="1" dirty="0" smtClean="0"/>
              <a:t>službama i institucijama </a:t>
            </a:r>
          </a:p>
          <a:p>
            <a:pPr>
              <a:spcBef>
                <a:spcPts val="600"/>
              </a:spcBef>
            </a:pPr>
            <a:r>
              <a:rPr lang="sr-Latn-CS" dirty="0" smtClean="0"/>
              <a:t>Rešavanje </a:t>
            </a:r>
            <a:r>
              <a:rPr lang="sr-Latn-CS" i="1" dirty="0" smtClean="0"/>
              <a:t>specijalnih potreba </a:t>
            </a:r>
            <a:r>
              <a:rPr lang="sr-Latn-CS" dirty="0" err="1" smtClean="0"/>
              <a:t>zavisnika</a:t>
            </a:r>
            <a:r>
              <a:rPr lang="sr-Latn-CS" dirty="0" smtClean="0"/>
              <a:t> i osoblja koje radi sa njima</a:t>
            </a:r>
          </a:p>
          <a:p>
            <a:pPr>
              <a:spcBef>
                <a:spcPts val="600"/>
              </a:spcBef>
            </a:pPr>
            <a:r>
              <a:rPr lang="sr-Latn-CS" dirty="0" smtClean="0"/>
              <a:t>Razvoj </a:t>
            </a:r>
            <a:r>
              <a:rPr lang="sr-Latn-CS" i="1" dirty="0" smtClean="0"/>
              <a:t>novih programa </a:t>
            </a:r>
            <a:r>
              <a:rPr lang="sr-Latn-CS" dirty="0" smtClean="0"/>
              <a:t>i </a:t>
            </a:r>
            <a:r>
              <a:rPr lang="sr-Latn-CS" i="1" dirty="0" smtClean="0"/>
              <a:t>službi</a:t>
            </a:r>
          </a:p>
          <a:p>
            <a:pPr>
              <a:spcBef>
                <a:spcPts val="600"/>
              </a:spcBef>
            </a:pPr>
            <a:r>
              <a:rPr lang="sr-Latn-CS" i="1" dirty="0" smtClean="0"/>
              <a:t>Umrežavanje</a:t>
            </a:r>
            <a:r>
              <a:rPr lang="sr-Latn-CS" dirty="0" smtClean="0"/>
              <a:t> sa drugim resursima </a:t>
            </a:r>
            <a:endParaRPr lang="sr-Latn-RS" dirty="0" smtClean="0"/>
          </a:p>
          <a:p>
            <a:pPr>
              <a:spcBef>
                <a:spcPts val="600"/>
              </a:spcBef>
            </a:pPr>
            <a:r>
              <a:rPr lang="sr-Latn-CS" i="1" dirty="0" smtClean="0"/>
              <a:t>Edukacija</a:t>
            </a:r>
            <a:r>
              <a:rPr lang="sr-Latn-CS" dirty="0" smtClean="0"/>
              <a:t> stručnjaka iz drugih službi za pružanje usluga </a:t>
            </a:r>
            <a:r>
              <a:rPr lang="sr-Latn-CS" dirty="0" err="1" smtClean="0"/>
              <a:t>zavisnicima</a:t>
            </a:r>
            <a:r>
              <a:rPr lang="sr-Latn-CS" dirty="0" smtClean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marL="350838" indent="-350838" algn="l"/>
            <a:r>
              <a:rPr lang="en-US" sz="4000" dirty="0" err="1" smtClean="0"/>
              <a:t>Eti</a:t>
            </a:r>
            <a:r>
              <a:rPr lang="sr-Latn-RS" sz="4000" dirty="0" smtClean="0"/>
              <a:t>č</a:t>
            </a:r>
            <a:r>
              <a:rPr lang="en-US" sz="4000" dirty="0" smtClean="0"/>
              <a:t>ka </a:t>
            </a:r>
            <a:r>
              <a:rPr lang="en-US" sz="4000" dirty="0" err="1" smtClean="0"/>
              <a:t>pitanja</a:t>
            </a:r>
            <a:endParaRPr lang="sr-Latn-C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Latn-CS" sz="2400" smtClean="0"/>
              <a:t>Ockert</a:t>
            </a:r>
            <a:r>
              <a:rPr lang="sr-Latn-CS" sz="2400" dirty="0" smtClean="0"/>
              <a:t>, D., </a:t>
            </a:r>
            <a:r>
              <a:rPr lang="sr-Latn-CS" sz="2400" dirty="0" err="1" smtClean="0"/>
              <a:t>Baier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A.R</a:t>
            </a:r>
            <a:r>
              <a:rPr lang="sr-Latn-CS" sz="2400" dirty="0" smtClean="0"/>
              <a:t>., </a:t>
            </a:r>
            <a:r>
              <a:rPr lang="sr-Latn-CS" sz="2400" dirty="0" err="1" smtClean="0"/>
              <a:t>Coons</a:t>
            </a:r>
            <a:r>
              <a:rPr lang="sr-Latn-CS" sz="2400" dirty="0" smtClean="0"/>
              <a:t>, E. E. (2004), </a:t>
            </a:r>
            <a:r>
              <a:rPr lang="sr-Latn-CS" sz="2400" dirty="0" err="1" smtClean="0"/>
              <a:t>Treatment</a:t>
            </a:r>
            <a:r>
              <a:rPr lang="sr-Latn-CS" sz="2400" dirty="0" smtClean="0"/>
              <a:t> of </a:t>
            </a:r>
            <a:r>
              <a:rPr lang="sr-Latn-CS" sz="2400" dirty="0" err="1" smtClean="0"/>
              <a:t>opiate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addiction</a:t>
            </a:r>
            <a:r>
              <a:rPr lang="sr-Latn-CS" sz="2400" dirty="0" smtClean="0"/>
              <a:t>. U:  </a:t>
            </a:r>
            <a:r>
              <a:rPr lang="sr-Latn-CS" sz="2400" dirty="0" err="1" smtClean="0"/>
              <a:t>Straussner</a:t>
            </a:r>
            <a:r>
              <a:rPr lang="sr-Latn-CS" sz="2400" dirty="0" smtClean="0"/>
              <a:t>,  </a:t>
            </a:r>
            <a:r>
              <a:rPr lang="sr-Latn-CS" sz="2400" dirty="0" err="1" smtClean="0"/>
              <a:t>Shulamith</a:t>
            </a:r>
            <a:r>
              <a:rPr lang="sr-Latn-CS" sz="2400" dirty="0" smtClean="0"/>
              <a:t> L.A: (ur.) </a:t>
            </a:r>
            <a:r>
              <a:rPr lang="sr-Latn-CS" sz="2400" dirty="0" err="1" smtClean="0"/>
              <a:t>Clinical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Work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with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Substance</a:t>
            </a:r>
            <a:r>
              <a:rPr lang="sr-Latn-CS" sz="2400" dirty="0" smtClean="0"/>
              <a:t>-</a:t>
            </a:r>
            <a:r>
              <a:rPr lang="sr-Latn-CS" sz="2400" dirty="0" err="1" smtClean="0"/>
              <a:t>Abusing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Clinets</a:t>
            </a:r>
            <a:r>
              <a:rPr lang="sr-Latn-CS" sz="2400" dirty="0" smtClean="0"/>
              <a:t>.  </a:t>
            </a:r>
            <a:r>
              <a:rPr lang="sr-Latn-CS" sz="2400" dirty="0" err="1" smtClean="0"/>
              <a:t>New</a:t>
            </a:r>
            <a:r>
              <a:rPr lang="sr-Latn-CS" sz="2400" dirty="0" smtClean="0"/>
              <a:t> York: The </a:t>
            </a:r>
            <a:r>
              <a:rPr lang="sr-Latn-CS" sz="2400" dirty="0" err="1" smtClean="0"/>
              <a:t>Guilford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Press</a:t>
            </a:r>
            <a:r>
              <a:rPr lang="sr-Latn-CS" sz="2400" dirty="0" smtClean="0"/>
              <a:t>, str. 187-208. </a:t>
            </a:r>
          </a:p>
          <a:p>
            <a:pPr>
              <a:buNone/>
            </a:pPr>
            <a:r>
              <a:rPr lang="sr-Latn-CS" sz="2400" dirty="0" err="1" smtClean="0"/>
              <a:t>Gray</a:t>
            </a:r>
            <a:r>
              <a:rPr lang="sr-Latn-CS" sz="2400" dirty="0" smtClean="0"/>
              <a:t>, M., Gibson, S. (2004), </a:t>
            </a:r>
            <a:r>
              <a:rPr lang="sr-Latn-CS" sz="2400" dirty="0" err="1" smtClean="0"/>
              <a:t>Relapse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prevention</a:t>
            </a:r>
            <a:r>
              <a:rPr lang="sr-Latn-CS" sz="2400" dirty="0" smtClean="0"/>
              <a:t>. U:  </a:t>
            </a:r>
            <a:r>
              <a:rPr lang="sr-Latn-CS" sz="2400" dirty="0" err="1" smtClean="0"/>
              <a:t>Straussner</a:t>
            </a:r>
            <a:r>
              <a:rPr lang="sr-Latn-CS" sz="2400" dirty="0" smtClean="0"/>
              <a:t>,  </a:t>
            </a:r>
            <a:r>
              <a:rPr lang="sr-Latn-CS" sz="2400" dirty="0" err="1" smtClean="0"/>
              <a:t>Shulamith</a:t>
            </a:r>
            <a:r>
              <a:rPr lang="sr-Latn-CS" sz="2400" dirty="0" smtClean="0"/>
              <a:t> L.A: (ur.) </a:t>
            </a:r>
            <a:r>
              <a:rPr lang="sr-Latn-CS" sz="2400" dirty="0" err="1" smtClean="0"/>
              <a:t>Clinical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Work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with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Substance</a:t>
            </a:r>
            <a:r>
              <a:rPr lang="sr-Latn-CS" sz="2400" dirty="0" smtClean="0"/>
              <a:t>-</a:t>
            </a:r>
            <a:r>
              <a:rPr lang="sr-Latn-CS" sz="2400" dirty="0" err="1" smtClean="0"/>
              <a:t>Abusing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Clinets</a:t>
            </a:r>
            <a:r>
              <a:rPr lang="sr-Latn-CS" sz="2400" dirty="0" smtClean="0"/>
              <a:t>.  </a:t>
            </a:r>
            <a:r>
              <a:rPr lang="sr-Latn-CS" sz="2400" dirty="0" err="1" smtClean="0"/>
              <a:t>New</a:t>
            </a:r>
            <a:r>
              <a:rPr lang="sr-Latn-CS" sz="2400" dirty="0" smtClean="0"/>
              <a:t> York: The </a:t>
            </a:r>
            <a:r>
              <a:rPr lang="sr-Latn-CS" sz="2400" dirty="0" err="1" smtClean="0"/>
              <a:t>Guilford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Press</a:t>
            </a:r>
            <a:r>
              <a:rPr lang="sr-Latn-CS" sz="2400" dirty="0" smtClean="0"/>
              <a:t>, str. 146-168. </a:t>
            </a:r>
          </a:p>
          <a:p>
            <a:endParaRPr lang="sr-Latn-CS" dirty="0" smtClean="0"/>
          </a:p>
          <a:p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2468</TotalTime>
  <Words>330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12. SOCIJALNI RAD I BOLESTI ZAVISNOSTI  Decembar 2016.  </vt:lpstr>
      <vt:lpstr>Uloga socijalnog radnika u zaštiti zavisnika </vt:lpstr>
      <vt:lpstr>Uloga socijalnog radnika u zaštiti zavisnika/1 </vt:lpstr>
      <vt:lpstr>Uloga socijalnog radnika u zaštiti zavisnika/2</vt:lpstr>
      <vt:lpstr>Uloga socijalnog radnika u zaštiti zavisnika/2 </vt:lpstr>
      <vt:lpstr>Uloga socijalnog radnika u zaštiti zavisnika/3 </vt:lpstr>
      <vt:lpstr>Etička pitanja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jasna.hrncic</cp:lastModifiedBy>
  <cp:revision>179</cp:revision>
  <cp:lastPrinted>1601-01-01T00:00:00Z</cp:lastPrinted>
  <dcterms:created xsi:type="dcterms:W3CDTF">1601-01-01T00:00:00Z</dcterms:created>
  <dcterms:modified xsi:type="dcterms:W3CDTF">2016-12-26T17:05:12Z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