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</p:sldMasterIdLst>
  <p:notesMasterIdLst>
    <p:notesMasterId r:id="rId31"/>
  </p:notesMasterIdLst>
  <p:handoutMasterIdLst>
    <p:handoutMasterId r:id="rId32"/>
  </p:handoutMasterIdLst>
  <p:sldIdLst>
    <p:sldId id="282" r:id="rId2"/>
    <p:sldId id="316" r:id="rId3"/>
    <p:sldId id="317" r:id="rId4"/>
    <p:sldId id="349" r:id="rId5"/>
    <p:sldId id="338" r:id="rId6"/>
    <p:sldId id="306" r:id="rId7"/>
    <p:sldId id="305" r:id="rId8"/>
    <p:sldId id="308" r:id="rId9"/>
    <p:sldId id="309" r:id="rId10"/>
    <p:sldId id="307" r:id="rId11"/>
    <p:sldId id="339" r:id="rId12"/>
    <p:sldId id="310" r:id="rId13"/>
    <p:sldId id="348" r:id="rId14"/>
    <p:sldId id="347" r:id="rId15"/>
    <p:sldId id="340" r:id="rId16"/>
    <p:sldId id="341" r:id="rId17"/>
    <p:sldId id="342" r:id="rId18"/>
    <p:sldId id="343" r:id="rId19"/>
    <p:sldId id="346" r:id="rId20"/>
    <p:sldId id="344" r:id="rId21"/>
    <p:sldId id="337" r:id="rId22"/>
    <p:sldId id="330" r:id="rId23"/>
    <p:sldId id="331" r:id="rId24"/>
    <p:sldId id="332" r:id="rId25"/>
    <p:sldId id="333" r:id="rId26"/>
    <p:sldId id="334" r:id="rId27"/>
    <p:sldId id="335" r:id="rId28"/>
    <p:sldId id="336" r:id="rId29"/>
    <p:sldId id="326" r:id="rId3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808" autoAdjust="0"/>
    <p:restoredTop sz="86391" autoAdjust="0"/>
  </p:normalViewPr>
  <p:slideViewPr>
    <p:cSldViewPr>
      <p:cViewPr varScale="1">
        <p:scale>
          <a:sx n="83" d="100"/>
          <a:sy n="83" d="100"/>
        </p:scale>
        <p:origin x="-102" y="-3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884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5765F6-E89F-431D-8F92-7D8656AF0223}" type="datetimeFigureOut">
              <a:rPr lang="sr-Latn-CS" smtClean="0"/>
              <a:pPr/>
              <a:t>26.12.2016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2B0339-42B9-4D87-8A22-86A92F9FDA73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B6D63-5E4D-4E31-802C-50A05091A40B}" type="datetimeFigureOut">
              <a:rPr lang="sr-Latn-CS" smtClean="0"/>
              <a:pPr/>
              <a:t>26.12.2016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C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518284-8211-46B7-9E59-2E9294B92209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518284-8211-46B7-9E59-2E9294B92209}" type="slidenum">
              <a:rPr lang="sr-Latn-CS" smtClean="0"/>
              <a:pPr/>
              <a:t>9</a:t>
            </a:fld>
            <a:endParaRPr lang="sr-Latn-C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518284-8211-46B7-9E59-2E9294B92209}" type="slidenum">
              <a:rPr lang="sr-Latn-CS" smtClean="0"/>
              <a:pPr/>
              <a:t>11</a:t>
            </a:fld>
            <a:endParaRPr lang="sr-Latn-C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32DF76-F560-4435-AC60-E2497A9271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2FCB0D-9F06-4323-A45E-C191D02DCE8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149774-C970-4CB8-B21A-BF75ED64BE3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E63151-5A7C-463B-9778-B9A0EEE8DC8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09E63-6161-4268-BD82-6EDF46F6FA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5987E8-A630-48E6-ACA0-7F6C388155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9D9DBC-554E-428B-8608-D2BC8BBC5DD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52ABD1-54C9-4E48-A630-5A2B6773014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A5071D-F853-4163-AD07-804F1B6FF6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F95248E5-610D-48C4-A8D6-872855237BF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35230031-43A2-49FF-B563-FD743C5E962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133600"/>
          </a:xfrm>
        </p:spPr>
        <p:txBody>
          <a:bodyPr>
            <a:normAutofit fontScale="90000"/>
          </a:bodyPr>
          <a:lstStyle/>
          <a:p>
            <a:pPr algn="l"/>
            <a:r>
              <a:rPr lang="sr-Latn-CS" sz="5300" dirty="0" smtClean="0"/>
              <a:t>11. </a:t>
            </a:r>
            <a:r>
              <a:rPr lang="sr-Latn-CS" sz="5300" dirty="0" smtClean="0"/>
              <a:t>SOCIJALNI RAD I </a:t>
            </a:r>
            <a:r>
              <a:rPr lang="en-US" sz="5300" dirty="0" smtClean="0"/>
              <a:t/>
            </a:r>
            <a:br>
              <a:rPr lang="en-US" sz="5300" dirty="0" smtClean="0"/>
            </a:br>
            <a:r>
              <a:rPr lang="sr-Latn-CS" sz="5300" dirty="0" smtClean="0"/>
              <a:t>BOLESTI ZAVISNOSTI </a:t>
            </a:r>
            <a:r>
              <a:rPr lang="sr-Latn-CS" sz="4000" dirty="0" smtClean="0"/>
              <a:t/>
            </a:r>
            <a:br>
              <a:rPr lang="sr-Latn-CS" sz="4000" dirty="0" smtClean="0"/>
            </a:br>
            <a:r>
              <a:rPr lang="sr-Latn-CS" sz="4400" dirty="0" smtClean="0"/>
              <a:t>Decembar 2016.  </a:t>
            </a:r>
            <a:endParaRPr lang="sr-Latn-CS" sz="44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962400"/>
            <a:ext cx="7854696" cy="2057400"/>
          </a:xfrm>
        </p:spPr>
        <p:txBody>
          <a:bodyPr>
            <a:normAutofit/>
          </a:bodyPr>
          <a:lstStyle/>
          <a:p>
            <a:pPr marL="284163" lvl="0" indent="-284163" algn="l">
              <a:lnSpc>
                <a:spcPct val="12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sr-Latn-CS" sz="3200" b="1" dirty="0" smtClean="0">
                <a:latin typeface="+mj-lt"/>
              </a:rPr>
              <a:t>TRETMAN BOLESTI ZAVISNOSTI OD DROGA</a:t>
            </a:r>
            <a:r>
              <a:rPr lang="sr-Latn-CS" sz="2400" dirty="0" smtClean="0"/>
              <a:t/>
            </a:r>
            <a:br>
              <a:rPr lang="sr-Latn-CS" sz="2400" dirty="0" smtClean="0"/>
            </a:br>
            <a:endParaRPr lang="sr-Latn-CS" sz="36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D976F-8CA8-40CA-A8C3-A021533F654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533400" y="3228536"/>
            <a:ext cx="7854696" cy="3172264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077200" cy="819912"/>
          </a:xfrm>
        </p:spPr>
        <p:txBody>
          <a:bodyPr>
            <a:normAutofit fontScale="90000"/>
          </a:bodyPr>
          <a:lstStyle/>
          <a:p>
            <a:r>
              <a:rPr lang="sr-Latn-RS" sz="3600" b="1" dirty="0" smtClean="0"/>
              <a:t>Metadonski supstitucioni program (MSP)/3</a:t>
            </a:r>
            <a:endParaRPr lang="sr-Latn-C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48200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  <a:buNone/>
            </a:pPr>
            <a:r>
              <a:rPr lang="sr-Latn-CS" sz="2400" b="1" dirty="0" smtClean="0"/>
              <a:t>Prednosti MSP:</a:t>
            </a:r>
            <a:endParaRPr lang="sr-Latn-CS" sz="2200" dirty="0" smtClean="0"/>
          </a:p>
          <a:p>
            <a:pPr>
              <a:spcBef>
                <a:spcPts val="300"/>
              </a:spcBef>
            </a:pPr>
            <a:r>
              <a:rPr lang="sr-Latn-CS" sz="2200" dirty="0" smtClean="0"/>
              <a:t>Redukcija </a:t>
            </a:r>
            <a:r>
              <a:rPr lang="sr-Latn-CS" sz="2200" b="1" dirty="0" smtClean="0"/>
              <a:t>konzumiranja</a:t>
            </a:r>
            <a:r>
              <a:rPr lang="sr-Latn-CS" sz="2200" dirty="0" smtClean="0"/>
              <a:t> ilegalnih supstanci </a:t>
            </a:r>
          </a:p>
          <a:p>
            <a:pPr>
              <a:spcBef>
                <a:spcPts val="300"/>
              </a:spcBef>
            </a:pPr>
            <a:r>
              <a:rPr lang="sr-Latn-CS" sz="2200" dirty="0" smtClean="0"/>
              <a:t>Redukcija </a:t>
            </a:r>
            <a:r>
              <a:rPr lang="sr-Latn-CS" sz="2200" b="1" dirty="0" smtClean="0"/>
              <a:t>kriminalnih</a:t>
            </a:r>
            <a:r>
              <a:rPr lang="sr-Latn-CS" sz="2200" dirty="0" smtClean="0"/>
              <a:t> aktivnosti</a:t>
            </a:r>
          </a:p>
          <a:p>
            <a:pPr>
              <a:spcBef>
                <a:spcPts val="300"/>
              </a:spcBef>
            </a:pPr>
            <a:r>
              <a:rPr lang="sr-Latn-CS" sz="2200" dirty="0" smtClean="0"/>
              <a:t>Redukcija </a:t>
            </a:r>
            <a:r>
              <a:rPr lang="sr-Latn-CS" sz="2200" b="1" dirty="0" err="1" smtClean="0"/>
              <a:t>intravenskog</a:t>
            </a:r>
            <a:r>
              <a:rPr lang="sr-Latn-CS" sz="2200" dirty="0" smtClean="0"/>
              <a:t> konzumiranja droga i posledica koje sa sobom nos, uključujući i redukciju </a:t>
            </a:r>
            <a:r>
              <a:rPr lang="sr-Latn-CS" sz="2200" b="1" dirty="0" err="1" smtClean="0"/>
              <a:t>transmisivnih</a:t>
            </a:r>
            <a:r>
              <a:rPr lang="sr-Latn-CS" sz="2200" dirty="0" smtClean="0"/>
              <a:t> </a:t>
            </a:r>
            <a:r>
              <a:rPr lang="sr-Latn-CS" sz="2200" b="1" dirty="0" smtClean="0"/>
              <a:t>bolesti</a:t>
            </a:r>
          </a:p>
          <a:p>
            <a:pPr>
              <a:spcBef>
                <a:spcPts val="300"/>
              </a:spcBef>
            </a:pPr>
            <a:r>
              <a:rPr lang="sr-Latn-CS" sz="2200" b="1" dirty="0" smtClean="0"/>
              <a:t>Redovan kontakt sa službama  </a:t>
            </a:r>
            <a:r>
              <a:rPr lang="sr-Latn-CS" sz="2200" dirty="0" smtClean="0"/>
              <a:t>nadgledanja i pomoći jer se </a:t>
            </a:r>
            <a:r>
              <a:rPr lang="sr-Latn-CS" sz="2200" dirty="0" err="1" smtClean="0"/>
              <a:t>metadon</a:t>
            </a:r>
            <a:r>
              <a:rPr lang="sr-Latn-CS" sz="2200" dirty="0" smtClean="0"/>
              <a:t> dobija ambulantno; češći ukoliko je  potreba za nadgledanjem i pomoći veća (raspored dobijanja </a:t>
            </a:r>
            <a:r>
              <a:rPr lang="sr-Latn-CS" sz="2200" dirty="0" err="1" smtClean="0"/>
              <a:t>metadona</a:t>
            </a:r>
            <a:r>
              <a:rPr lang="sr-Latn-CS" sz="2200" dirty="0" smtClean="0"/>
              <a:t> zavisi od napredovanja u programu) </a:t>
            </a:r>
          </a:p>
          <a:p>
            <a:pPr>
              <a:spcBef>
                <a:spcPts val="300"/>
              </a:spcBef>
            </a:pPr>
            <a:r>
              <a:rPr lang="sr-Latn-CS" sz="2200" dirty="0" smtClean="0"/>
              <a:t>Poboljšanje </a:t>
            </a:r>
            <a:r>
              <a:rPr lang="sr-Latn-CS" sz="2200" b="1" dirty="0" smtClean="0"/>
              <a:t>zdravstvenog i socijalnog statusa </a:t>
            </a:r>
          </a:p>
          <a:p>
            <a:pPr>
              <a:spcBef>
                <a:spcPts val="300"/>
              </a:spcBef>
            </a:pPr>
            <a:r>
              <a:rPr lang="sr-Latn-CS" sz="2200" dirty="0" smtClean="0"/>
              <a:t>Omogućavanje</a:t>
            </a:r>
            <a:r>
              <a:rPr lang="sr-Latn-CS" sz="2200" b="1" dirty="0" smtClean="0"/>
              <a:t> produktivnog životnog stila </a:t>
            </a:r>
          </a:p>
          <a:p>
            <a:pPr>
              <a:spcBef>
                <a:spcPts val="300"/>
              </a:spcBef>
            </a:pPr>
            <a:r>
              <a:rPr lang="sr-Latn-CS" sz="2200" dirty="0" smtClean="0"/>
              <a:t>Smanjenje </a:t>
            </a:r>
            <a:r>
              <a:rPr lang="sr-Latn-CS" sz="2200" b="1" dirty="0" smtClean="0"/>
              <a:t>troškova</a:t>
            </a:r>
            <a:r>
              <a:rPr lang="sr-Latn-CS" sz="2200" dirty="0" smtClean="0"/>
              <a:t> uzrokovanih </a:t>
            </a:r>
            <a:r>
              <a:rPr lang="sr-Latn-RS" sz="2200" dirty="0" smtClean="0"/>
              <a:t>zloupotrebom suspstanci i zavisnošću </a:t>
            </a:r>
            <a:r>
              <a:rPr lang="sr-Latn-CS" sz="2200" dirty="0" smtClean="0"/>
              <a:t>u društvu.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RS" sz="3200" b="1" dirty="0" smtClean="0"/>
              <a:t>Metadonski supstitucioni program (MSP)/4</a:t>
            </a:r>
            <a:endParaRPr lang="sr-Latn-C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None/>
            </a:pPr>
            <a:r>
              <a:rPr lang="sr-Latn-CS" sz="2400" b="1" dirty="0" smtClean="0"/>
              <a:t>Problemi </a:t>
            </a:r>
            <a:r>
              <a:rPr lang="sr-Latn-CS" sz="2400" b="1" dirty="0" err="1" smtClean="0"/>
              <a:t>metadonskih</a:t>
            </a:r>
            <a:r>
              <a:rPr lang="sr-Latn-CS" sz="2400" b="1" dirty="0" smtClean="0"/>
              <a:t> </a:t>
            </a:r>
            <a:r>
              <a:rPr lang="sr-Latn-CS" sz="2400" b="1" dirty="0" err="1" smtClean="0"/>
              <a:t>zavisnika</a:t>
            </a:r>
            <a:r>
              <a:rPr lang="sr-Latn-CS" sz="2400" dirty="0" smtClean="0"/>
              <a:t>: </a:t>
            </a:r>
          </a:p>
          <a:p>
            <a:pPr>
              <a:lnSpc>
                <a:spcPct val="120000"/>
              </a:lnSpc>
              <a:spcBef>
                <a:spcPts val="300"/>
              </a:spcBef>
            </a:pPr>
            <a:r>
              <a:rPr lang="sr-Latn-CS" sz="2400" dirty="0" smtClean="0"/>
              <a:t>Ozbiljan deficit radnih i socijalnih veština </a:t>
            </a:r>
          </a:p>
          <a:p>
            <a:pPr>
              <a:lnSpc>
                <a:spcPct val="120000"/>
              </a:lnSpc>
              <a:spcBef>
                <a:spcPts val="300"/>
              </a:spcBef>
            </a:pPr>
            <a:r>
              <a:rPr lang="sr-Latn-CS" sz="2400" dirty="0" smtClean="0"/>
              <a:t>Nezavršeno školovanje</a:t>
            </a:r>
          </a:p>
          <a:p>
            <a:pPr>
              <a:lnSpc>
                <a:spcPct val="120000"/>
              </a:lnSpc>
              <a:spcBef>
                <a:spcPts val="300"/>
              </a:spcBef>
            </a:pPr>
            <a:r>
              <a:rPr lang="sr-Latn-CS" sz="2400" dirty="0" smtClean="0"/>
              <a:t>Istorija kriminalne aktivnosti</a:t>
            </a:r>
          </a:p>
          <a:p>
            <a:pPr>
              <a:lnSpc>
                <a:spcPct val="120000"/>
              </a:lnSpc>
              <a:spcBef>
                <a:spcPts val="300"/>
              </a:spcBef>
            </a:pPr>
            <a:r>
              <a:rPr lang="sr-Latn-CS" sz="2400" dirty="0" smtClean="0"/>
              <a:t>Izgubljena podrška porodice i </a:t>
            </a:r>
            <a:r>
              <a:rPr lang="sr-Latn-CS" sz="2400" dirty="0" err="1" smtClean="0"/>
              <a:t>disfunkcionalni</a:t>
            </a:r>
            <a:r>
              <a:rPr lang="sr-Latn-CS" sz="2400" dirty="0" smtClean="0"/>
              <a:t> odnosi sa drugim </a:t>
            </a:r>
            <a:r>
              <a:rPr lang="sr-Latn-CS" sz="2400" dirty="0" err="1" smtClean="0"/>
              <a:t>zavisnicima</a:t>
            </a:r>
            <a:r>
              <a:rPr lang="sr-Latn-CS" sz="2400" dirty="0" smtClean="0"/>
              <a:t> </a:t>
            </a:r>
          </a:p>
          <a:p>
            <a:pPr>
              <a:lnSpc>
                <a:spcPct val="120000"/>
              </a:lnSpc>
              <a:spcBef>
                <a:spcPts val="300"/>
              </a:spcBef>
            </a:pPr>
            <a:r>
              <a:rPr lang="sr-Latn-CS" sz="2400" dirty="0" smtClean="0"/>
              <a:t>Zloupotreba u detinjstvu, posebno kod žena</a:t>
            </a:r>
          </a:p>
          <a:p>
            <a:pPr>
              <a:lnSpc>
                <a:spcPct val="120000"/>
              </a:lnSpc>
              <a:spcBef>
                <a:spcPts val="300"/>
              </a:spcBef>
            </a:pPr>
            <a:r>
              <a:rPr lang="sr-Latn-CS" sz="2400" dirty="0" err="1" smtClean="0"/>
              <a:t>Disfunkcionalno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roditeljstvo</a:t>
            </a:r>
            <a:r>
              <a:rPr lang="sr-Latn-CS" sz="2400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Buprenorfinski </a:t>
            </a:r>
            <a:r>
              <a:rPr lang="sr-Latn-RS" sz="3200" b="1" dirty="0" smtClean="0"/>
              <a:t>supstitucioni </a:t>
            </a:r>
            <a:r>
              <a:rPr lang="sr-Latn-CS" sz="3200" b="1" dirty="0" smtClean="0"/>
              <a:t>program</a:t>
            </a:r>
            <a:endParaRPr lang="sr-Latn-C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sz="2400" b="1" dirty="0" err="1" smtClean="0"/>
              <a:t>Buprenorfin</a:t>
            </a:r>
            <a:r>
              <a:rPr lang="sr-Latn-CS" sz="2400" b="1" dirty="0" smtClean="0"/>
              <a:t> - </a:t>
            </a:r>
            <a:r>
              <a:rPr lang="en-US" sz="2400" dirty="0" err="1" smtClean="0"/>
              <a:t>polusintetski</a:t>
            </a:r>
            <a:r>
              <a:rPr lang="en-US" sz="2400" dirty="0" smtClean="0"/>
              <a:t> </a:t>
            </a:r>
            <a:r>
              <a:rPr lang="en-US" sz="2400" dirty="0" err="1" smtClean="0"/>
              <a:t>opioid</a:t>
            </a:r>
            <a:r>
              <a:rPr lang="en-US" sz="2400" dirty="0" smtClean="0"/>
              <a:t>, </a:t>
            </a:r>
            <a:r>
              <a:rPr lang="en-US" sz="2400" dirty="0" err="1" smtClean="0"/>
              <a:t>sintetisan</a:t>
            </a:r>
            <a:r>
              <a:rPr lang="en-US" sz="2400" dirty="0" smtClean="0"/>
              <a:t> </a:t>
            </a:r>
            <a:r>
              <a:rPr lang="en-US" sz="2400" dirty="0" err="1" smtClean="0"/>
              <a:t>iz</a:t>
            </a:r>
            <a:r>
              <a:rPr lang="en-US" sz="2400" dirty="0" smtClean="0"/>
              <a:t> </a:t>
            </a:r>
            <a:r>
              <a:rPr lang="en-US" sz="2400" dirty="0" err="1" smtClean="0"/>
              <a:t>tebaina</a:t>
            </a:r>
            <a:r>
              <a:rPr lang="sr-Latn-CS" sz="2400" dirty="0" smtClean="0"/>
              <a:t>.</a:t>
            </a:r>
            <a:r>
              <a:rPr lang="en-US" sz="2400" dirty="0" smtClean="0"/>
              <a:t> </a:t>
            </a:r>
            <a:r>
              <a:rPr lang="sr-Latn-CS" sz="2400" dirty="0" smtClean="0"/>
              <a:t> FDA je 2002. odobrila njegovu upotrebu za lečenje zavisnosti. </a:t>
            </a:r>
            <a:endParaRPr lang="en-US" sz="2400" dirty="0" smtClean="0"/>
          </a:p>
          <a:p>
            <a:pPr>
              <a:buNone/>
            </a:pPr>
            <a:r>
              <a:rPr lang="sr-Latn-CS" sz="2400" b="1" dirty="0" err="1" smtClean="0"/>
              <a:t>Buprenorfin</a:t>
            </a:r>
            <a:r>
              <a:rPr lang="sr-Latn-CS" sz="2400" b="1" dirty="0" smtClean="0"/>
              <a:t> u odnosu na </a:t>
            </a:r>
            <a:r>
              <a:rPr lang="sr-Latn-CS" sz="2400" b="1" dirty="0" err="1" smtClean="0"/>
              <a:t>metadon</a:t>
            </a:r>
            <a:r>
              <a:rPr lang="sr-Latn-CS" sz="2400" b="1" dirty="0" smtClean="0"/>
              <a:t>:</a:t>
            </a:r>
          </a:p>
          <a:p>
            <a:pPr>
              <a:lnSpc>
                <a:spcPct val="90000"/>
              </a:lnSpc>
            </a:pPr>
            <a:r>
              <a:rPr lang="sr-Latn-CS" sz="2400" dirty="0" smtClean="0"/>
              <a:t>Znatno </a:t>
            </a:r>
            <a:r>
              <a:rPr lang="sr-Latn-CS" sz="2400" u="sng" dirty="0" smtClean="0"/>
              <a:t>ređe</a:t>
            </a:r>
            <a:r>
              <a:rPr lang="sr-Latn-CS" sz="2400" dirty="0" smtClean="0"/>
              <a:t> dovodi do </a:t>
            </a:r>
            <a:r>
              <a:rPr lang="sr-Latn-CS" sz="2400" u="sng" dirty="0" smtClean="0"/>
              <a:t>razvoja tolerancije</a:t>
            </a:r>
          </a:p>
          <a:p>
            <a:pPr>
              <a:lnSpc>
                <a:spcPct val="90000"/>
              </a:lnSpc>
            </a:pPr>
            <a:r>
              <a:rPr lang="sr-Latn-CS" sz="2400" dirty="0" smtClean="0"/>
              <a:t>Daleko je </a:t>
            </a:r>
            <a:r>
              <a:rPr lang="sr-Latn-CS" sz="2400" u="sng" dirty="0" smtClean="0"/>
              <a:t>manje </a:t>
            </a:r>
            <a:r>
              <a:rPr lang="sr-Latn-CS" sz="2400" u="sng" dirty="0" err="1" smtClean="0"/>
              <a:t>adiktivan</a:t>
            </a:r>
            <a:endParaRPr lang="sr-Latn-CS" sz="2400" u="sng" dirty="0" smtClean="0"/>
          </a:p>
          <a:p>
            <a:pPr>
              <a:lnSpc>
                <a:spcPct val="90000"/>
              </a:lnSpc>
            </a:pPr>
            <a:r>
              <a:rPr lang="sr-Latn-CS" sz="2400" dirty="0" smtClean="0"/>
              <a:t>Izuzetno </a:t>
            </a:r>
            <a:r>
              <a:rPr lang="sr-Latn-CS" sz="2400" u="sng" dirty="0" smtClean="0"/>
              <a:t>mali rizik </a:t>
            </a:r>
            <a:r>
              <a:rPr lang="sr-Latn-CS" sz="2400" dirty="0" smtClean="0"/>
              <a:t>stradanja od </a:t>
            </a:r>
            <a:r>
              <a:rPr lang="sr-Latn-CS" sz="2400" u="sng" dirty="0" err="1" smtClean="0"/>
              <a:t>predoziranja</a:t>
            </a:r>
            <a:endParaRPr lang="sr-Latn-CS" sz="2400" u="sng" dirty="0" smtClean="0"/>
          </a:p>
          <a:p>
            <a:pPr>
              <a:lnSpc>
                <a:spcPct val="90000"/>
              </a:lnSpc>
            </a:pPr>
            <a:r>
              <a:rPr lang="sr-Latn-CS" sz="2400" dirty="0" smtClean="0"/>
              <a:t>Bolje je </a:t>
            </a:r>
            <a:r>
              <a:rPr lang="sr-Latn-CS" sz="2400" u="sng" dirty="0" smtClean="0"/>
              <a:t>prihvaćen</a:t>
            </a:r>
            <a:r>
              <a:rPr lang="sr-Latn-CS" sz="2400" dirty="0" smtClean="0"/>
              <a:t> od strane mnogih lekara ali i samih zavisnika.</a:t>
            </a:r>
          </a:p>
          <a:p>
            <a:pPr>
              <a:lnSpc>
                <a:spcPct val="90000"/>
              </a:lnSpc>
            </a:pPr>
            <a:r>
              <a:rPr lang="sr-Latn-CS" sz="2400" dirty="0" err="1" smtClean="0"/>
              <a:t>Buprenorfin</a:t>
            </a:r>
            <a:r>
              <a:rPr lang="sr-Latn-CS" sz="2400" dirty="0" smtClean="0"/>
              <a:t> se može davati ređe -  </a:t>
            </a:r>
            <a:r>
              <a:rPr lang="sr-Latn-CS" sz="2400" u="sng" dirty="0" smtClean="0"/>
              <a:t>3 x nedeljno</a:t>
            </a:r>
            <a:r>
              <a:rPr lang="sr-Latn-CS" sz="2400" dirty="0" smtClean="0"/>
              <a:t>, dok se </a:t>
            </a:r>
            <a:r>
              <a:rPr lang="sr-Latn-CS" sz="2400" dirty="0" err="1" smtClean="0"/>
              <a:t>metadon</a:t>
            </a:r>
            <a:r>
              <a:rPr lang="sr-Latn-CS" sz="2400" dirty="0" smtClean="0"/>
              <a:t> daje </a:t>
            </a:r>
            <a:r>
              <a:rPr lang="sr-Latn-CS" sz="2400" u="sng" dirty="0" smtClean="0"/>
              <a:t>svaki dan </a:t>
            </a:r>
            <a:r>
              <a:rPr lang="sr-Latn-CS" sz="2400" dirty="0" smtClean="0">
                <a:sym typeface="Wingdings"/>
              </a:rPr>
              <a:t> </a:t>
            </a:r>
            <a:r>
              <a:rPr lang="sr-Latn-CS" sz="2400" dirty="0" smtClean="0"/>
              <a:t>bolji kvalitet života zavisnika </a:t>
            </a:r>
            <a:endParaRPr lang="sr-Latn-C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 fontScale="90000"/>
          </a:bodyPr>
          <a:lstStyle/>
          <a:p>
            <a:r>
              <a:rPr lang="sr-Latn-CS" sz="3600" b="1" dirty="0" smtClean="0"/>
              <a:t>Negativne strane </a:t>
            </a:r>
            <a:r>
              <a:rPr lang="sr-Latn-RS" sz="3600" b="1" dirty="0" smtClean="0"/>
              <a:t>supstitucionih </a:t>
            </a:r>
            <a:r>
              <a:rPr lang="sr-Latn-CS" sz="3600" b="1" dirty="0" smtClean="0"/>
              <a:t>programa/1</a:t>
            </a:r>
            <a:endParaRPr lang="sr-Latn-CS" sz="3600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57200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sr-Latn-CS" b="1" dirty="0" smtClean="0"/>
              <a:t>Produžava zavisnost </a:t>
            </a:r>
            <a:r>
              <a:rPr lang="sr-Latn-CS" dirty="0" smtClean="0"/>
              <a:t>od narkotika – zamenjuje se jedna supstanca drugom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sr-Latn-CS" b="1" dirty="0" smtClean="0"/>
              <a:t>Smanjuje motivaciju</a:t>
            </a:r>
            <a:r>
              <a:rPr lang="sr-Latn-CS" dirty="0" smtClean="0"/>
              <a:t> </a:t>
            </a:r>
            <a:r>
              <a:rPr lang="sr-Latn-CS" dirty="0" err="1" smtClean="0"/>
              <a:t>adikta</a:t>
            </a:r>
            <a:r>
              <a:rPr lang="sr-Latn-CS" dirty="0" smtClean="0"/>
              <a:t> za lečenje i rehabilitaciju 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sr-Latn-CS" b="1" dirty="0" smtClean="0"/>
              <a:t>Smanjuje</a:t>
            </a:r>
            <a:r>
              <a:rPr lang="sr-Latn-CS" dirty="0" smtClean="0"/>
              <a:t> angažovano </a:t>
            </a:r>
            <a:r>
              <a:rPr lang="sr-Latn-CS" b="1" dirty="0" smtClean="0"/>
              <a:t>bavljenje klijentima, </a:t>
            </a:r>
            <a:r>
              <a:rPr lang="sr-Latn-CS" dirty="0" smtClean="0"/>
              <a:t>kojima se ne pomaže da se suštinski promene 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sr-Latn-CS" dirty="0" smtClean="0"/>
              <a:t>Moguće su </a:t>
            </a:r>
            <a:r>
              <a:rPr lang="sr-Latn-CS" b="1" dirty="0" smtClean="0"/>
              <a:t>zloupotrebe i manipulacije</a:t>
            </a:r>
            <a:r>
              <a:rPr lang="sr-Latn-CS" dirty="0" smtClean="0"/>
              <a:t>  u distribuciji leka (koji je opijat, i time interesantan za crno tržište)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sr-Latn-CS" dirty="0" smtClean="0"/>
              <a:t>Kada ga uzima </a:t>
            </a:r>
            <a:r>
              <a:rPr lang="sr-Latn-CS" b="1" dirty="0" smtClean="0"/>
              <a:t>trudna žena</a:t>
            </a:r>
            <a:r>
              <a:rPr lang="sr-Latn-CS" dirty="0" smtClean="0"/>
              <a:t>, </a:t>
            </a:r>
            <a:r>
              <a:rPr lang="sr-Latn-CS" b="1" dirty="0" smtClean="0"/>
              <a:t>dete</a:t>
            </a:r>
            <a:r>
              <a:rPr lang="sr-Latn-CS" dirty="0" smtClean="0"/>
              <a:t> se rađa kao </a:t>
            </a:r>
            <a:r>
              <a:rPr lang="sr-Latn-CS" b="1" dirty="0" err="1" smtClean="0"/>
              <a:t>adikt</a:t>
            </a:r>
            <a:r>
              <a:rPr lang="sr-Latn-CS" b="1" dirty="0" smtClean="0"/>
              <a:t> 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endParaRPr lang="sr-Latn-C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 fontScale="90000"/>
          </a:bodyPr>
          <a:lstStyle/>
          <a:p>
            <a:r>
              <a:rPr lang="sr-Latn-CS" sz="3600" b="1" dirty="0" smtClean="0"/>
              <a:t>Negativne strane </a:t>
            </a:r>
            <a:r>
              <a:rPr lang="sr-Latn-RS" sz="3600" b="1" dirty="0" smtClean="0"/>
              <a:t>supstitucionih </a:t>
            </a:r>
            <a:r>
              <a:rPr lang="sr-Latn-CS" sz="3600" b="1" dirty="0" smtClean="0"/>
              <a:t>programa/2</a:t>
            </a:r>
            <a:endParaRPr lang="sr-Latn-CS" sz="3600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5720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sr-Latn-CS" dirty="0" smtClean="0"/>
              <a:t>Većina pacijenata treba da </a:t>
            </a:r>
            <a:r>
              <a:rPr lang="sr-Latn-CS" b="1" dirty="0" smtClean="0"/>
              <a:t>prima terapiju tokom dugog vremenskog perioda:</a:t>
            </a:r>
            <a:endParaRPr lang="sr-Latn-CS" dirty="0" smtClean="0"/>
          </a:p>
          <a:p>
            <a:pPr lvl="1">
              <a:lnSpc>
                <a:spcPct val="120000"/>
              </a:lnSpc>
              <a:spcBef>
                <a:spcPts val="300"/>
              </a:spcBef>
            </a:pPr>
            <a:r>
              <a:rPr lang="sr-Latn-CS" sz="2600" dirty="0" smtClean="0"/>
              <a:t>Negativne posledice na </a:t>
            </a:r>
            <a:r>
              <a:rPr lang="sr-Latn-CS" sz="2600" b="1" dirty="0" smtClean="0"/>
              <a:t>javne izdatke</a:t>
            </a:r>
            <a:endParaRPr lang="sr-Latn-CS" sz="2600" dirty="0" smtClean="0"/>
          </a:p>
          <a:p>
            <a:pPr lvl="1">
              <a:lnSpc>
                <a:spcPct val="120000"/>
              </a:lnSpc>
              <a:spcBef>
                <a:spcPts val="300"/>
              </a:spcBef>
            </a:pPr>
            <a:r>
              <a:rPr lang="sr-Latn-CS" sz="2600" dirty="0" smtClean="0"/>
              <a:t>Pacijent postaje </a:t>
            </a:r>
            <a:r>
              <a:rPr lang="sr-Latn-CS" sz="2600" b="1" dirty="0" smtClean="0"/>
              <a:t>zavisan</a:t>
            </a:r>
            <a:r>
              <a:rPr lang="sr-Latn-CS" sz="2600" dirty="0" smtClean="0"/>
              <a:t> i </a:t>
            </a:r>
            <a:r>
              <a:rPr lang="sr-Latn-CS" sz="2600" b="1" dirty="0" smtClean="0"/>
              <a:t>od osobe </a:t>
            </a:r>
            <a:r>
              <a:rPr lang="sr-Latn-CS" sz="2600" dirty="0" smtClean="0"/>
              <a:t>koja ga propisuje</a:t>
            </a:r>
          </a:p>
          <a:p>
            <a:pPr lvl="1">
              <a:lnSpc>
                <a:spcPct val="120000"/>
              </a:lnSpc>
              <a:spcBef>
                <a:spcPts val="300"/>
              </a:spcBef>
            </a:pPr>
            <a:r>
              <a:rPr lang="sr-Latn-CS" sz="2600" dirty="0" smtClean="0"/>
              <a:t>Dovodi do </a:t>
            </a:r>
            <a:r>
              <a:rPr lang="sr-Latn-CS" sz="2600" b="1" dirty="0" smtClean="0"/>
              <a:t>pasivnog stava </a:t>
            </a:r>
            <a:r>
              <a:rPr lang="sr-Latn-CS" sz="2600" dirty="0" smtClean="0">
                <a:sym typeface="Wingdings"/>
              </a:rPr>
              <a:t> </a:t>
            </a:r>
            <a:r>
              <a:rPr lang="sr-Latn-CS" sz="2600" dirty="0" smtClean="0"/>
              <a:t>lek postaje jedini mehanizam socijalne adaptacije</a:t>
            </a:r>
          </a:p>
          <a:p>
            <a:pPr>
              <a:lnSpc>
                <a:spcPct val="110000"/>
              </a:lnSpc>
              <a:spcBef>
                <a:spcPts val="600"/>
              </a:spcBef>
              <a:buNone/>
            </a:pPr>
            <a:endParaRPr lang="sr-Latn-CS" b="1" dirty="0" smtClean="0"/>
          </a:p>
          <a:p>
            <a:pPr lvl="1">
              <a:lnSpc>
                <a:spcPct val="80000"/>
              </a:lnSpc>
            </a:pPr>
            <a:endParaRPr lang="sr-Latn-CS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marL="350838" indent="-350838" algn="l"/>
            <a:r>
              <a:rPr lang="en-US" sz="4000" dirty="0" smtClean="0"/>
              <a:t>PREVEN</a:t>
            </a:r>
            <a:r>
              <a:rPr lang="sr-Latn-RS" sz="4000" dirty="0" smtClean="0"/>
              <a:t>C</a:t>
            </a:r>
            <a:r>
              <a:rPr lang="en-US" sz="4000" dirty="0" smtClean="0"/>
              <a:t>IJA RECIDIVA </a:t>
            </a:r>
            <a:r>
              <a:rPr lang="sr-Latn-RS" sz="4000" dirty="0" smtClean="0"/>
              <a:t>BOLESTI ZAVISNOSTI</a:t>
            </a:r>
            <a:endParaRPr lang="sr-Latn-C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/>
          <a:lstStyle/>
          <a:p>
            <a:r>
              <a:rPr lang="sr-Latn-CS" sz="3600" b="1" dirty="0" smtClean="0"/>
              <a:t>Recidiv</a:t>
            </a:r>
            <a:endParaRPr lang="sr-Latn-CS" sz="3600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57200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sr-Latn-CS" dirty="0" smtClean="0"/>
              <a:t>Lečenje bolesti zavisnosti podrazumeva </a:t>
            </a:r>
            <a:r>
              <a:rPr lang="sr-Latn-CS" i="1" dirty="0" smtClean="0"/>
              <a:t>kontinuum zaštite, </a:t>
            </a:r>
            <a:r>
              <a:rPr lang="sr-Latn-CS" dirty="0" smtClean="0"/>
              <a:t>od faze pre tretmana, preko samog tretmana (stabilizacija života bez droge, rehabilitacija), do </a:t>
            </a:r>
            <a:r>
              <a:rPr lang="sr-Latn-CS" i="1" dirty="0" smtClean="0"/>
              <a:t>kontinuirane zaštite .</a:t>
            </a:r>
          </a:p>
          <a:p>
            <a:pPr>
              <a:spcBef>
                <a:spcPts val="600"/>
              </a:spcBef>
            </a:pPr>
            <a:r>
              <a:rPr lang="sr-Latn-CS" dirty="0" smtClean="0"/>
              <a:t>Recidiv nije znak neuspeha, već </a:t>
            </a:r>
            <a:r>
              <a:rPr lang="sr-Latn-CS" i="1" dirty="0" smtClean="0"/>
              <a:t>moguća faza </a:t>
            </a:r>
            <a:r>
              <a:rPr lang="sr-Latn-CS" dirty="0" smtClean="0"/>
              <a:t>u toku ove hronične bolesti.</a:t>
            </a:r>
          </a:p>
          <a:p>
            <a:pPr>
              <a:spcBef>
                <a:spcPts val="600"/>
              </a:spcBef>
            </a:pPr>
            <a:r>
              <a:rPr lang="sr-Latn-CS" dirty="0" smtClean="0"/>
              <a:t>Recidiv može biti</a:t>
            </a:r>
            <a:r>
              <a:rPr lang="en-US" dirty="0" smtClean="0"/>
              <a:t>:</a:t>
            </a:r>
            <a:r>
              <a:rPr lang="sr-Latn-CS" dirty="0" smtClean="0"/>
              <a:t> </a:t>
            </a:r>
            <a:endParaRPr lang="en-US" dirty="0" smtClean="0"/>
          </a:p>
          <a:p>
            <a:pPr lvl="1">
              <a:spcBef>
                <a:spcPts val="600"/>
              </a:spcBef>
            </a:pPr>
            <a:r>
              <a:rPr lang="sr-Latn-CS" i="1" dirty="0" smtClean="0"/>
              <a:t>kratkotrajan</a:t>
            </a:r>
            <a:r>
              <a:rPr lang="sr-Latn-CS" dirty="0" smtClean="0"/>
              <a:t> - brz povratak na život bez droge</a:t>
            </a:r>
            <a:endParaRPr lang="en-US" dirty="0" smtClean="0"/>
          </a:p>
          <a:p>
            <a:pPr lvl="1">
              <a:spcBef>
                <a:spcPts val="600"/>
              </a:spcBef>
            </a:pPr>
            <a:r>
              <a:rPr lang="en-US" i="1" dirty="0" err="1" smtClean="0"/>
              <a:t>potpun</a:t>
            </a:r>
            <a:r>
              <a:rPr lang="en-US" dirty="0" smtClean="0"/>
              <a:t> </a:t>
            </a:r>
            <a:r>
              <a:rPr lang="sr-Latn-RS" dirty="0" smtClean="0"/>
              <a:t>– </a:t>
            </a:r>
            <a:r>
              <a:rPr lang="sr-Latn-CS" dirty="0" smtClean="0"/>
              <a:t>potpuno </a:t>
            </a:r>
            <a:r>
              <a:rPr lang="sr-Latn-CS" dirty="0" err="1" smtClean="0"/>
              <a:t>vraćanj</a:t>
            </a:r>
            <a:r>
              <a:rPr lang="en-US" dirty="0" smtClean="0"/>
              <a:t>e </a:t>
            </a:r>
            <a:r>
              <a:rPr lang="sr-Latn-CS" dirty="0" smtClean="0"/>
              <a:t>na stare obrasce</a:t>
            </a:r>
          </a:p>
          <a:p>
            <a:pPr>
              <a:spcBef>
                <a:spcPts val="600"/>
              </a:spcBef>
              <a:buNone/>
            </a:pPr>
            <a:r>
              <a:rPr lang="sr-Latn-CS" dirty="0" smtClean="0"/>
              <a:t> </a:t>
            </a:r>
          </a:p>
          <a:p>
            <a:pPr lvl="1">
              <a:spcBef>
                <a:spcPts val="600"/>
              </a:spcBef>
              <a:buNone/>
            </a:pPr>
            <a:endParaRPr lang="sr-Latn-CS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/>
          <a:lstStyle/>
          <a:p>
            <a:r>
              <a:rPr lang="sr-Latn-CS" sz="3600" b="1" dirty="0" smtClean="0"/>
              <a:t>Znaci koji prethode recidivu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600200"/>
            <a:ext cx="8001000" cy="5029200"/>
          </a:xfrm>
        </p:spPr>
        <p:txBody>
          <a:bodyPr>
            <a:normAutofit fontScale="47500" lnSpcReduction="20000"/>
          </a:bodyPr>
          <a:lstStyle/>
          <a:p>
            <a:pPr marL="288925" indent="-288925">
              <a:spcBef>
                <a:spcPts val="600"/>
              </a:spcBef>
              <a:buNone/>
            </a:pPr>
            <a:r>
              <a:rPr lang="sr-Latn-CS" sz="5100" dirty="0" smtClean="0"/>
              <a:t>Dva tipa krize u održanju apstinencije: </a:t>
            </a:r>
          </a:p>
          <a:p>
            <a:pPr marL="288925" indent="-288925">
              <a:spcBef>
                <a:spcPts val="600"/>
              </a:spcBef>
            </a:pPr>
            <a:r>
              <a:rPr lang="sr-Latn-CS" sz="4400" b="1" dirty="0" smtClean="0"/>
              <a:t>Skrivena kriza</a:t>
            </a:r>
            <a:r>
              <a:rPr lang="sr-Latn-CS" sz="4400" dirty="0" smtClean="0"/>
              <a:t>: </a:t>
            </a:r>
            <a:r>
              <a:rPr lang="sr-Latn-CS" sz="4400" dirty="0" err="1" smtClean="0"/>
              <a:t>nespecifični</a:t>
            </a:r>
            <a:r>
              <a:rPr lang="sr-Latn-CS" sz="4400" dirty="0" smtClean="0"/>
              <a:t> simptomi (Tabela 1). Izuzetno je značajno da stručnjak prepozna ove rane znake koji prethode recidivu.</a:t>
            </a:r>
            <a:endParaRPr lang="sr-Latn-CS" sz="4400" b="1" dirty="0" smtClean="0"/>
          </a:p>
          <a:p>
            <a:pPr marL="288925" indent="-288925">
              <a:spcBef>
                <a:spcPts val="600"/>
              </a:spcBef>
            </a:pPr>
            <a:r>
              <a:rPr lang="sr-Latn-CS" sz="4400" b="1" dirty="0" smtClean="0"/>
              <a:t>Otvorena kriza</a:t>
            </a:r>
            <a:r>
              <a:rPr lang="sr-Latn-CS" sz="4400" dirty="0" smtClean="0"/>
              <a:t>: otvorena žudnja za PAS</a:t>
            </a:r>
          </a:p>
          <a:p>
            <a:pPr marL="288925" indent="-288925">
              <a:spcBef>
                <a:spcPts val="600"/>
              </a:spcBef>
              <a:buNone/>
            </a:pPr>
            <a:endParaRPr lang="sr-Latn-CS" dirty="0" smtClean="0"/>
          </a:p>
          <a:p>
            <a:pPr marL="288925" indent="-288925">
              <a:spcBef>
                <a:spcPts val="600"/>
              </a:spcBef>
              <a:buNone/>
            </a:pPr>
            <a:endParaRPr lang="sr-Latn-CS" dirty="0" smtClean="0"/>
          </a:p>
          <a:p>
            <a:pPr marL="288925" indent="-288925">
              <a:spcBef>
                <a:spcPts val="600"/>
              </a:spcBef>
              <a:buNone/>
            </a:pPr>
            <a:endParaRPr lang="sr-Latn-CS" dirty="0" smtClean="0"/>
          </a:p>
          <a:p>
            <a:pPr marL="288925" indent="-288925">
              <a:spcBef>
                <a:spcPts val="600"/>
              </a:spcBef>
              <a:buNone/>
            </a:pPr>
            <a:endParaRPr lang="sr-Latn-CS" dirty="0" smtClean="0"/>
          </a:p>
          <a:p>
            <a:pPr marL="288925" indent="-288925">
              <a:spcBef>
                <a:spcPts val="600"/>
              </a:spcBef>
              <a:buNone/>
            </a:pPr>
            <a:endParaRPr lang="sr-Latn-CS" dirty="0" smtClean="0"/>
          </a:p>
          <a:p>
            <a:pPr marL="288925" indent="-288925">
              <a:spcBef>
                <a:spcPts val="600"/>
              </a:spcBef>
              <a:buNone/>
            </a:pPr>
            <a:endParaRPr lang="sr-Latn-CS" dirty="0" smtClean="0"/>
          </a:p>
          <a:p>
            <a:pPr marL="288925" indent="-288925">
              <a:spcBef>
                <a:spcPts val="600"/>
              </a:spcBef>
              <a:buNone/>
            </a:pPr>
            <a:endParaRPr lang="sr-Latn-CS" dirty="0" smtClean="0"/>
          </a:p>
          <a:p>
            <a:pPr marL="288925" indent="-288925">
              <a:spcBef>
                <a:spcPts val="600"/>
              </a:spcBef>
              <a:buNone/>
            </a:pPr>
            <a:endParaRPr lang="sr-Latn-CS" dirty="0" smtClean="0"/>
          </a:p>
          <a:p>
            <a:pPr marL="288925" indent="-288925">
              <a:spcBef>
                <a:spcPts val="600"/>
              </a:spcBef>
              <a:buNone/>
            </a:pPr>
            <a:endParaRPr lang="sr-Latn-CS" dirty="0" smtClean="0"/>
          </a:p>
          <a:p>
            <a:pPr marL="288925" indent="-288925">
              <a:spcBef>
                <a:spcPts val="600"/>
              </a:spcBef>
              <a:buNone/>
            </a:pPr>
            <a:endParaRPr lang="sr-Latn-CS" dirty="0" smtClean="0"/>
          </a:p>
          <a:p>
            <a:pPr marL="288925" indent="-288925">
              <a:spcBef>
                <a:spcPts val="600"/>
              </a:spcBef>
              <a:buNone/>
            </a:pPr>
            <a:endParaRPr lang="sr-Latn-CS" dirty="0" smtClean="0"/>
          </a:p>
          <a:p>
            <a:pPr marL="288925" indent="-288925">
              <a:spcBef>
                <a:spcPts val="600"/>
              </a:spcBef>
              <a:buNone/>
            </a:pPr>
            <a:endParaRPr lang="sr-Latn-CS" dirty="0" smtClean="0"/>
          </a:p>
          <a:p>
            <a:pPr marL="288925" indent="-288925">
              <a:spcBef>
                <a:spcPts val="600"/>
              </a:spcBef>
              <a:buNone/>
            </a:pPr>
            <a:endParaRPr lang="sr-Latn-CS" dirty="0" smtClean="0"/>
          </a:p>
          <a:p>
            <a:pPr marL="288925" indent="-288925">
              <a:spcBef>
                <a:spcPts val="600"/>
              </a:spcBef>
              <a:buNone/>
            </a:pPr>
            <a:r>
              <a:rPr lang="sr-Latn-CS" sz="3600" i="1" dirty="0" smtClean="0"/>
              <a:t>Anonimni alkoholičari</a:t>
            </a:r>
            <a:r>
              <a:rPr lang="sr-Latn-CS" sz="3600" dirty="0" smtClean="0"/>
              <a:t>: ne budi HALT – gladan (</a:t>
            </a:r>
            <a:r>
              <a:rPr lang="sr-Latn-CS" sz="3600" dirty="0" err="1" smtClean="0"/>
              <a:t>hungry</a:t>
            </a:r>
            <a:r>
              <a:rPr lang="sr-Latn-CS" sz="3600" dirty="0" smtClean="0"/>
              <a:t>), besan(</a:t>
            </a:r>
            <a:r>
              <a:rPr lang="sr-Latn-CS" sz="3600" dirty="0" err="1" smtClean="0"/>
              <a:t>angry</a:t>
            </a:r>
            <a:r>
              <a:rPr lang="sr-Latn-CS" sz="3600" dirty="0" smtClean="0"/>
              <a:t>), usamljen (</a:t>
            </a:r>
            <a:r>
              <a:rPr lang="sr-Latn-CS" sz="3600" dirty="0" err="1" smtClean="0"/>
              <a:t>lonely</a:t>
            </a:r>
            <a:r>
              <a:rPr lang="sr-Latn-CS" sz="3600" dirty="0" smtClean="0"/>
              <a:t>) ili umoran (</a:t>
            </a:r>
            <a:r>
              <a:rPr lang="sr-Latn-CS" sz="3600" dirty="0" err="1" smtClean="0"/>
              <a:t>tired</a:t>
            </a:r>
            <a:r>
              <a:rPr lang="sr-Latn-CS" sz="3600" dirty="0" smtClean="0"/>
              <a:t>).</a:t>
            </a:r>
          </a:p>
          <a:p>
            <a:pPr marL="288925" indent="-288925">
              <a:spcBef>
                <a:spcPts val="600"/>
              </a:spcBef>
            </a:pPr>
            <a:endParaRPr lang="sr-Latn-C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2000" y="3108960"/>
          <a:ext cx="7620000" cy="2834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43200"/>
                <a:gridCol w="4876800"/>
              </a:tblGrid>
              <a:tr h="333488">
                <a:tc gridSpan="2"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sr-Latn-RS" dirty="0" smtClean="0"/>
                        <a:t>Tabela 1: Rani znaci</a:t>
                      </a:r>
                      <a:r>
                        <a:rPr lang="sr-Latn-RS" baseline="0" dirty="0" smtClean="0"/>
                        <a:t> koji prethode recidivu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3348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dirty="0" smtClean="0"/>
                        <a:t> Bes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dirty="0" smtClean="0"/>
                        <a:t>Nestrpljenje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3348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dirty="0" smtClean="0"/>
                        <a:t> Slaba</a:t>
                      </a:r>
                      <a:r>
                        <a:rPr lang="sr-Latn-RS" baseline="0" dirty="0" smtClean="0"/>
                        <a:t> zdravstvena nega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dirty="0" smtClean="0"/>
                        <a:t>Usamljenost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3348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dirty="0" smtClean="0"/>
                        <a:t> Impulsivnost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dirty="0" smtClean="0"/>
                        <a:t>Nerazumno zameranje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3348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dirty="0" smtClean="0"/>
                        <a:t> Odbrambeni stav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dirty="0" smtClean="0"/>
                        <a:t>Depresija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3348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dirty="0" smtClean="0"/>
                        <a:t> Neiskrenost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dirty="0" smtClean="0"/>
                        <a:t>Drsko ponašanje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dirty="0" smtClean="0"/>
                        <a:t> Samosažaljenje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Latn-RS" dirty="0" smtClean="0"/>
                        <a:t>Neredovno pohađanje grupa samopomoći /klubova</a:t>
                      </a:r>
                      <a:r>
                        <a:rPr lang="sr-Latn-RS" baseline="0" dirty="0" smtClean="0"/>
                        <a:t> lečenih zavisnika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Komponente prevencije recidiva/1</a:t>
            </a:r>
            <a:endParaRPr lang="sr-Latn-CS" sz="3600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572000"/>
          </a:xfrm>
        </p:spPr>
        <p:txBody>
          <a:bodyPr>
            <a:normAutofit fontScale="92500" lnSpcReduction="20000"/>
          </a:bodyPr>
          <a:lstStyle/>
          <a:p>
            <a:pPr marL="288925" indent="-288925">
              <a:spcBef>
                <a:spcPts val="600"/>
              </a:spcBef>
              <a:buNone/>
            </a:pPr>
            <a:r>
              <a:rPr lang="sr-Latn-CS" b="1" dirty="0" smtClean="0"/>
              <a:t>Fizička nega</a:t>
            </a:r>
            <a:r>
              <a:rPr lang="sr-Latn-CS" dirty="0" smtClean="0"/>
              <a:t>: </a:t>
            </a:r>
          </a:p>
          <a:p>
            <a:pPr marL="288925" indent="-288925">
              <a:spcBef>
                <a:spcPts val="600"/>
              </a:spcBef>
            </a:pPr>
            <a:r>
              <a:rPr lang="sr-Latn-CS" dirty="0" smtClean="0"/>
              <a:t>redovna i zdrava ishrana</a:t>
            </a:r>
          </a:p>
          <a:p>
            <a:pPr marL="288925" indent="-288925">
              <a:spcBef>
                <a:spcPts val="600"/>
              </a:spcBef>
            </a:pPr>
            <a:r>
              <a:rPr lang="sr-Latn-CS" dirty="0" smtClean="0"/>
              <a:t>zdravstvena nega</a:t>
            </a:r>
          </a:p>
          <a:p>
            <a:pPr marL="288925" indent="-288925">
              <a:spcBef>
                <a:spcPts val="600"/>
              </a:spcBef>
            </a:pPr>
            <a:r>
              <a:rPr lang="sr-Latn-CS" dirty="0" smtClean="0"/>
              <a:t>fizičke vežbe</a:t>
            </a:r>
          </a:p>
          <a:p>
            <a:pPr marL="288925" indent="-288925">
              <a:spcBef>
                <a:spcPts val="600"/>
              </a:spcBef>
            </a:pPr>
            <a:r>
              <a:rPr lang="sr-Latn-CS" dirty="0" smtClean="0"/>
              <a:t>adekvatan odmor</a:t>
            </a:r>
          </a:p>
          <a:p>
            <a:pPr marL="288925" indent="-288925">
              <a:spcBef>
                <a:spcPts val="600"/>
              </a:spcBef>
              <a:buNone/>
            </a:pPr>
            <a:r>
              <a:rPr lang="sr-Latn-CS" b="1" dirty="0" smtClean="0"/>
              <a:t>Kognitivno – </a:t>
            </a:r>
            <a:r>
              <a:rPr lang="sr-Latn-CS" b="1" dirty="0" err="1" smtClean="0"/>
              <a:t>bihejvioralni</a:t>
            </a:r>
            <a:r>
              <a:rPr lang="sr-Latn-CS" b="1" dirty="0" smtClean="0"/>
              <a:t> pristupi: </a:t>
            </a:r>
            <a:endParaRPr lang="sr-Latn-CS" dirty="0" smtClean="0"/>
          </a:p>
          <a:p>
            <a:pPr marL="288925" indent="-288925">
              <a:spcBef>
                <a:spcPts val="600"/>
              </a:spcBef>
            </a:pPr>
            <a:r>
              <a:rPr lang="sr-Latn-CS" dirty="0" smtClean="0"/>
              <a:t>uviđanje posledica recidiva</a:t>
            </a:r>
          </a:p>
          <a:p>
            <a:pPr marL="288925" indent="-288925">
              <a:spcBef>
                <a:spcPts val="600"/>
              </a:spcBef>
            </a:pPr>
            <a:r>
              <a:rPr lang="sr-Latn-CS" dirty="0" smtClean="0"/>
              <a:t>veštine </a:t>
            </a:r>
            <a:r>
              <a:rPr lang="sr-Latn-CS" i="1" dirty="0" smtClean="0"/>
              <a:t>samo-nadgledanja</a:t>
            </a:r>
          </a:p>
          <a:p>
            <a:pPr marL="288925" indent="-288925">
              <a:spcBef>
                <a:spcPts val="600"/>
              </a:spcBef>
            </a:pPr>
            <a:r>
              <a:rPr lang="sr-Latn-CS" dirty="0" smtClean="0"/>
              <a:t>izbegavanje </a:t>
            </a:r>
            <a:r>
              <a:rPr lang="sr-Latn-CS" i="1" dirty="0" err="1" smtClean="0"/>
              <a:t>visokorizičnih</a:t>
            </a:r>
            <a:r>
              <a:rPr lang="sr-Latn-CS" dirty="0" smtClean="0"/>
              <a:t> situacija</a:t>
            </a:r>
          </a:p>
          <a:p>
            <a:pPr marL="288925" indent="-288925">
              <a:spcBef>
                <a:spcPts val="600"/>
              </a:spcBef>
            </a:pPr>
            <a:r>
              <a:rPr lang="sr-Latn-CS" dirty="0" smtClean="0"/>
              <a:t>učenje </a:t>
            </a:r>
            <a:r>
              <a:rPr lang="sr-Latn-CS" i="1" dirty="0" smtClean="0"/>
              <a:t>strategija</a:t>
            </a:r>
            <a:r>
              <a:rPr lang="sr-Latn-CS" dirty="0" smtClean="0"/>
              <a:t> </a:t>
            </a:r>
            <a:r>
              <a:rPr lang="sr-Latn-CS" i="1" dirty="0" smtClean="0"/>
              <a:t>rešavanja</a:t>
            </a:r>
            <a:r>
              <a:rPr lang="sr-Latn-CS" dirty="0" smtClean="0"/>
              <a:t> problema i izazova </a:t>
            </a:r>
          </a:p>
          <a:p>
            <a:pPr marL="288925" indent="-288925">
              <a:spcBef>
                <a:spcPts val="600"/>
              </a:spcBef>
            </a:pPr>
            <a:r>
              <a:rPr lang="sr-Latn-CS" dirty="0" smtClean="0"/>
              <a:t>učenje </a:t>
            </a:r>
            <a:r>
              <a:rPr lang="sr-Latn-CS" i="1" dirty="0" smtClean="0"/>
              <a:t>upotrebe drugih resursa </a:t>
            </a:r>
            <a:r>
              <a:rPr lang="sr-Latn-CS" dirty="0" smtClean="0"/>
              <a:t>u zajednici (grupe samopomoći, tretmani, klubovi)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Komponente prevencije recidiva/2</a:t>
            </a:r>
            <a:endParaRPr lang="sr-Latn-CS" sz="3600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572000"/>
          </a:xfrm>
        </p:spPr>
        <p:txBody>
          <a:bodyPr>
            <a:normAutofit/>
          </a:bodyPr>
          <a:lstStyle/>
          <a:p>
            <a:pPr marL="288925" indent="-288925">
              <a:spcBef>
                <a:spcPts val="600"/>
              </a:spcBef>
              <a:buNone/>
            </a:pPr>
            <a:r>
              <a:rPr lang="sr-Latn-CS" b="1" dirty="0" smtClean="0"/>
              <a:t>Uključivanje u grupe podrške: </a:t>
            </a:r>
          </a:p>
          <a:p>
            <a:pPr marL="288925" indent="-288925">
              <a:spcBef>
                <a:spcPts val="600"/>
              </a:spcBef>
            </a:pPr>
            <a:r>
              <a:rPr lang="sr-Latn-CS" i="1" dirty="0" smtClean="0"/>
              <a:t>grupe samopomoći</a:t>
            </a:r>
          </a:p>
          <a:p>
            <a:pPr marL="288925" indent="-288925">
              <a:spcBef>
                <a:spcPts val="600"/>
              </a:spcBef>
            </a:pPr>
            <a:r>
              <a:rPr lang="sr-Latn-CS" i="1" dirty="0" smtClean="0"/>
              <a:t>post-tretmanske grupe</a:t>
            </a:r>
            <a:r>
              <a:rPr lang="sr-Latn-CS" dirty="0" smtClean="0"/>
              <a:t>– organizovane od strane institucije koja je pružila tretman BZ, cilj: </a:t>
            </a:r>
            <a:r>
              <a:rPr lang="sr-Latn-CS" dirty="0" err="1" smtClean="0"/>
              <a:t>reintegracija</a:t>
            </a:r>
            <a:r>
              <a:rPr lang="sr-Latn-CS" dirty="0" smtClean="0"/>
              <a:t> u zajednicu. Veliko osipanje. </a:t>
            </a:r>
          </a:p>
          <a:p>
            <a:pPr marL="288925" indent="-288925">
              <a:spcBef>
                <a:spcPts val="600"/>
              </a:spcBef>
            </a:pPr>
            <a:r>
              <a:rPr lang="sr-Latn-CS" i="1" dirty="0" err="1" smtClean="0"/>
              <a:t>Alumni</a:t>
            </a:r>
            <a:r>
              <a:rPr lang="sr-Latn-CS" i="1" dirty="0" smtClean="0"/>
              <a:t> grupe  </a:t>
            </a:r>
            <a:r>
              <a:rPr lang="sr-Latn-CS" dirty="0" smtClean="0"/>
              <a:t>- organizovane od strane institucije koja je pružila tretman BZ, uključuje socijalne, kulture i rekreativne aktivnosti</a:t>
            </a:r>
          </a:p>
          <a:p>
            <a:pPr marL="288925" indent="-288925">
              <a:spcBef>
                <a:spcPts val="600"/>
              </a:spcBef>
              <a:buNone/>
            </a:pPr>
            <a:endParaRPr lang="sr-Latn-C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724400"/>
          </a:xfrm>
        </p:spPr>
        <p:txBody>
          <a:bodyPr>
            <a:noAutofit/>
          </a:bodyPr>
          <a:lstStyle/>
          <a:p>
            <a:pPr marL="287338" indent="-287338">
              <a:spcBef>
                <a:spcPts val="600"/>
              </a:spcBef>
              <a:buNone/>
            </a:pPr>
            <a:r>
              <a:rPr lang="sr-Latn-RS" sz="2400" dirty="0" smtClean="0"/>
              <a:t>Razvijeni su različiti pristupi tretmanu zavisnosti od droga : </a:t>
            </a:r>
            <a:endParaRPr lang="sr-Latn-CS" sz="2400" dirty="0" smtClean="0"/>
          </a:p>
          <a:p>
            <a:pPr marL="457200" indent="-457200">
              <a:spcBef>
                <a:spcPts val="600"/>
              </a:spcBef>
              <a:buNone/>
            </a:pPr>
            <a:r>
              <a:rPr lang="sr-Latn-CS" sz="2400" b="1" dirty="0" smtClean="0"/>
              <a:t>1. </a:t>
            </a:r>
            <a:r>
              <a:rPr lang="sr-Latn-CS" sz="2400" b="1" dirty="0" err="1" smtClean="0"/>
              <a:t>Detoksikacija</a:t>
            </a:r>
            <a:r>
              <a:rPr lang="sr-Latn-CS" sz="2400" b="1" dirty="0" smtClean="0"/>
              <a:t> u bolnici </a:t>
            </a:r>
            <a:r>
              <a:rPr lang="sr-Latn-CS" sz="2400" dirty="0" smtClean="0"/>
              <a:t>uz medicinski nadgledan apstinencijalni sindrom – nema trajne efekte</a:t>
            </a:r>
            <a:endParaRPr lang="sr-Latn-CS" sz="2400" b="1" dirty="0" smtClean="0"/>
          </a:p>
          <a:p>
            <a:pPr marL="457200" indent="-457200">
              <a:spcBef>
                <a:spcPts val="600"/>
              </a:spcBef>
              <a:buNone/>
            </a:pPr>
            <a:r>
              <a:rPr lang="sr-Latn-CS" sz="2400" b="1" dirty="0" smtClean="0"/>
              <a:t>2. Terapijske komune</a:t>
            </a:r>
          </a:p>
          <a:p>
            <a:pPr marL="625475" lvl="1" indent="-260350">
              <a:spcBef>
                <a:spcPts val="600"/>
              </a:spcBef>
            </a:pPr>
            <a:r>
              <a:rPr lang="sr-Latn-CS" i="1" dirty="0" smtClean="0"/>
              <a:t>visoko strukturisani </a:t>
            </a:r>
            <a:r>
              <a:rPr lang="sr-Latn-CS" dirty="0" smtClean="0"/>
              <a:t>boravak</a:t>
            </a:r>
            <a:r>
              <a:rPr lang="sr-Latn-CS" i="1" dirty="0" smtClean="0"/>
              <a:t> </a:t>
            </a:r>
            <a:r>
              <a:rPr lang="sr-Latn-CS" dirty="0" smtClean="0"/>
              <a:t>u grupi drugih na lečenju od droga, u </a:t>
            </a:r>
            <a:r>
              <a:rPr lang="sr-Latn-CS" i="1" dirty="0" smtClean="0"/>
              <a:t>bolničkom</a:t>
            </a:r>
            <a:r>
              <a:rPr lang="sr-Latn-CS" dirty="0" smtClean="0"/>
              <a:t> ili </a:t>
            </a:r>
            <a:r>
              <a:rPr lang="sr-Latn-CS" i="1" dirty="0" smtClean="0"/>
              <a:t>alternativnom</a:t>
            </a:r>
            <a:r>
              <a:rPr lang="sr-Latn-CS" dirty="0" smtClean="0"/>
              <a:t> okruženju</a:t>
            </a:r>
          </a:p>
          <a:p>
            <a:pPr marL="625475" lvl="1" indent="-260350">
              <a:spcBef>
                <a:spcPts val="600"/>
              </a:spcBef>
            </a:pPr>
            <a:r>
              <a:rPr lang="sr-Latn-CS" i="1" dirty="0" smtClean="0"/>
              <a:t>privilegije</a:t>
            </a:r>
            <a:r>
              <a:rPr lang="sr-Latn-CS" dirty="0" smtClean="0"/>
              <a:t> se moraju zaslužiti kroz pridržavanje tretmanu </a:t>
            </a:r>
          </a:p>
          <a:p>
            <a:pPr marL="625475" lvl="1" indent="-260350">
              <a:spcBef>
                <a:spcPts val="600"/>
              </a:spcBef>
            </a:pPr>
            <a:r>
              <a:rPr lang="sr-Latn-CS" dirty="0" smtClean="0"/>
              <a:t>postepena priprema za </a:t>
            </a:r>
            <a:r>
              <a:rPr lang="sr-Latn-CS" i="1" dirty="0" smtClean="0"/>
              <a:t>uključivanje u zajednicu </a:t>
            </a:r>
          </a:p>
          <a:p>
            <a:pPr marL="625475" lvl="1" indent="-260350">
              <a:spcBef>
                <a:spcPts val="600"/>
              </a:spcBef>
            </a:pPr>
            <a:r>
              <a:rPr lang="sr-Latn-CS" dirty="0" smtClean="0"/>
              <a:t>u nekim slučajevima i </a:t>
            </a:r>
            <a:r>
              <a:rPr lang="sr-Latn-CS" i="1" dirty="0" smtClean="0"/>
              <a:t>ostanak u komuni </a:t>
            </a:r>
            <a:r>
              <a:rPr lang="sr-Latn-CS" dirty="0" smtClean="0"/>
              <a:t>u drugoj ulozi (kao savetnik, itd.)</a:t>
            </a:r>
            <a:endParaRPr lang="sr-Latn-CS" b="1" dirty="0" smtClean="0"/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endParaRPr lang="sr-Latn-CS" sz="20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914400"/>
            <a:ext cx="8229600" cy="6858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lvl="0" eaLnBrk="1" fontAlgn="auto" hangingPunct="1">
              <a:spcAft>
                <a:spcPts val="0"/>
              </a:spcAft>
            </a:pPr>
            <a:r>
              <a:rPr lang="sr-Latn-R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Pristupi tretmanu BZ od droga/1</a:t>
            </a:r>
            <a:endParaRPr lang="sr-Latn-CS" sz="36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Komponente prevencije recidiva/3</a:t>
            </a:r>
            <a:endParaRPr lang="sr-Latn-CS" sz="3600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572000"/>
          </a:xfrm>
        </p:spPr>
        <p:txBody>
          <a:bodyPr>
            <a:normAutofit/>
          </a:bodyPr>
          <a:lstStyle/>
          <a:p>
            <a:pPr marL="288925" indent="-288925">
              <a:spcBef>
                <a:spcPts val="600"/>
              </a:spcBef>
            </a:pPr>
            <a:r>
              <a:rPr lang="sr-Latn-CS" b="1" dirty="0" smtClean="0"/>
              <a:t>Porodična terapija </a:t>
            </a:r>
            <a:r>
              <a:rPr lang="sr-Latn-CS" dirty="0" smtClean="0"/>
              <a:t>– izuzetno uspešna </a:t>
            </a:r>
          </a:p>
          <a:p>
            <a:pPr marL="288925" indent="-288925">
              <a:spcBef>
                <a:spcPts val="600"/>
              </a:spcBef>
            </a:pPr>
            <a:r>
              <a:rPr lang="sr-Latn-CS" b="1" dirty="0" smtClean="0"/>
              <a:t>Individualno savetovanje</a:t>
            </a:r>
          </a:p>
          <a:p>
            <a:pPr marL="288925" indent="-288925">
              <a:spcBef>
                <a:spcPts val="600"/>
              </a:spcBef>
            </a:pPr>
            <a:r>
              <a:rPr lang="sr-Latn-CS" b="1" dirty="0" smtClean="0"/>
              <a:t>Socijalna </a:t>
            </a:r>
            <a:r>
              <a:rPr lang="sr-Latn-CS" b="1" dirty="0" err="1" smtClean="0"/>
              <a:t>zbrinutost</a:t>
            </a:r>
            <a:r>
              <a:rPr lang="sr-Latn-CS" dirty="0" smtClean="0"/>
              <a:t>: stanovanje, </a:t>
            </a:r>
            <a:r>
              <a:rPr lang="sr-Latn-CS" dirty="0" err="1" smtClean="0"/>
              <a:t>hobiji</a:t>
            </a:r>
            <a:r>
              <a:rPr lang="sr-Latn-CS" dirty="0" smtClean="0"/>
              <a:t>, prijatelji, radni odnosi</a:t>
            </a:r>
          </a:p>
          <a:p>
            <a:pPr marL="288925" indent="-288925">
              <a:spcBef>
                <a:spcPts val="600"/>
              </a:spcBef>
            </a:pPr>
            <a:r>
              <a:rPr lang="sr-Latn-CS" b="1" dirty="0" smtClean="0"/>
              <a:t>Duhovnost</a:t>
            </a:r>
            <a:r>
              <a:rPr lang="sr-Latn-CS" dirty="0" smtClean="0"/>
              <a:t>: verovanje u izvor inspiracije van sebe (AA)</a:t>
            </a:r>
          </a:p>
          <a:p>
            <a:pPr marL="288925" indent="-288925">
              <a:spcBef>
                <a:spcPts val="600"/>
              </a:spcBef>
            </a:pPr>
            <a:r>
              <a:rPr lang="sr-Latn-CS" dirty="0" smtClean="0"/>
              <a:t>Periodični nenajavljeni </a:t>
            </a:r>
            <a:r>
              <a:rPr lang="sr-Latn-CS" b="1" dirty="0" err="1" smtClean="0"/>
              <a:t>toksikološki</a:t>
            </a:r>
            <a:r>
              <a:rPr lang="sr-Latn-CS" b="1" dirty="0" smtClean="0"/>
              <a:t> pregledi </a:t>
            </a:r>
            <a:r>
              <a:rPr lang="sr-Latn-CS" dirty="0" smtClean="0"/>
              <a:t>(urina, krvi)</a:t>
            </a:r>
          </a:p>
          <a:p>
            <a:pPr marL="288925" indent="-288925">
              <a:spcBef>
                <a:spcPts val="600"/>
              </a:spcBef>
            </a:pPr>
            <a:r>
              <a:rPr lang="sr-Latn-CS" b="1" dirty="0" smtClean="0"/>
              <a:t>Farmakološke</a:t>
            </a:r>
            <a:r>
              <a:rPr lang="sr-Latn-CS" dirty="0" smtClean="0"/>
              <a:t> intervencije (LAAM)</a:t>
            </a:r>
          </a:p>
          <a:p>
            <a:pPr marL="288925" indent="-288925">
              <a:spcBef>
                <a:spcPts val="600"/>
              </a:spcBef>
              <a:buNone/>
            </a:pPr>
            <a:endParaRPr lang="sr-Latn-CS" dirty="0" smtClean="0"/>
          </a:p>
          <a:p>
            <a:pPr marL="288925" indent="-288925">
              <a:spcBef>
                <a:spcPts val="600"/>
              </a:spcBef>
            </a:pPr>
            <a:endParaRPr lang="sr-Latn-CS" dirty="0" smtClean="0"/>
          </a:p>
          <a:p>
            <a:pPr marL="288925" indent="-288925">
              <a:spcBef>
                <a:spcPts val="600"/>
              </a:spcBef>
            </a:pPr>
            <a:endParaRPr lang="sr-Latn-CS" dirty="0" smtClean="0"/>
          </a:p>
          <a:p>
            <a:pPr marL="288925" indent="-288925">
              <a:spcBef>
                <a:spcPts val="600"/>
              </a:spcBef>
            </a:pPr>
            <a:endParaRPr lang="sr-Latn-CS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3124200"/>
          </a:xfrm>
        </p:spPr>
        <p:txBody>
          <a:bodyPr>
            <a:normAutofit/>
          </a:bodyPr>
          <a:lstStyle/>
          <a:p>
            <a:pPr marL="350838" lvl="0" indent="-350838" algn="l"/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sr-Latn-RS" sz="4000" dirty="0" smtClean="0"/>
              <a:t>PRIMER: </a:t>
            </a:r>
            <a:r>
              <a:rPr lang="sr-Latn-CS" sz="4000" dirty="0" smtClean="0"/>
              <a:t>BEOGRADSKA ŠKOLA</a:t>
            </a:r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sr-Latn-CS" sz="4000" dirty="0" smtClean="0"/>
              <a:t>SISTEMSKE TERAPIJE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sr-Latn-CS" sz="4000" dirty="0" smtClean="0"/>
              <a:t>BOLESTI ZAVISNOSTI</a:t>
            </a:r>
            <a:r>
              <a:rPr lang="en-US" sz="4000" dirty="0" smtClean="0"/>
              <a:t> OD DROGA</a:t>
            </a:r>
            <a:endParaRPr lang="sr-Latn-C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438400"/>
            <a:ext cx="8229600" cy="3886200"/>
          </a:xfrm>
        </p:spPr>
        <p:txBody>
          <a:bodyPr>
            <a:normAutofit lnSpcReduction="10000"/>
          </a:bodyPr>
          <a:lstStyle/>
          <a:p>
            <a:pPr marL="287338" indent="-287338">
              <a:spcBef>
                <a:spcPts val="1200"/>
              </a:spcBef>
              <a:buNone/>
            </a:pPr>
            <a:r>
              <a:rPr lang="sr-Latn-CS" sz="2400" b="1" dirty="0" smtClean="0"/>
              <a:t>Ključne faze </a:t>
            </a:r>
            <a:r>
              <a:rPr lang="sr-Latn-CS" sz="2400" dirty="0" smtClean="0"/>
              <a:t>u “beogradskoj školi “terapije bolesti zavisnosti</a:t>
            </a:r>
            <a:r>
              <a:rPr lang="en-US" sz="2400" dirty="0" smtClean="0"/>
              <a:t> </a:t>
            </a:r>
            <a:r>
              <a:rPr lang="en-US" sz="2400" dirty="0" err="1" smtClean="0"/>
              <a:t>od</a:t>
            </a:r>
            <a:r>
              <a:rPr lang="en-US" sz="2400" dirty="0" smtClean="0"/>
              <a:t> </a:t>
            </a:r>
            <a:r>
              <a:rPr lang="en-US" sz="2400" dirty="0" err="1" smtClean="0"/>
              <a:t>droga</a:t>
            </a:r>
            <a:endParaRPr lang="sr-Latn-CS" sz="2400" dirty="0" smtClean="0"/>
          </a:p>
          <a:p>
            <a:pPr marL="457200" indent="-457200">
              <a:spcBef>
                <a:spcPts val="1200"/>
              </a:spcBef>
              <a:buNone/>
            </a:pPr>
            <a:r>
              <a:rPr lang="sr-Latn-CS" sz="2400" b="1" dirty="0" smtClean="0"/>
              <a:t>I     INTENZIVNA FAZA (bolnički ili dnevno-bolnički tretman)</a:t>
            </a:r>
            <a:endParaRPr lang="sr-Latn-CS" sz="2400" dirty="0" smtClean="0"/>
          </a:p>
          <a:p>
            <a:pPr marL="457200" indent="-457200">
              <a:spcBef>
                <a:spcPts val="1200"/>
              </a:spcBef>
              <a:buNone/>
            </a:pPr>
            <a:r>
              <a:rPr lang="sr-Latn-CS" sz="2400" b="1" dirty="0" smtClean="0"/>
              <a:t>II   REHABILITACIONA FAZA 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sr-Latn-CS" sz="2400" b="1" dirty="0" smtClean="0"/>
              <a:t>III  FAZA STABILIZACIJE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sr-Latn-CS" sz="2400" b="1" dirty="0" smtClean="0"/>
              <a:t>U poređenju sa SGPTA: 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sr-Latn-CS" sz="2400" b="1" dirty="0" smtClean="0">
                <a:sym typeface="Wingdings"/>
              </a:rPr>
              <a:t> </a:t>
            </a:r>
            <a:r>
              <a:rPr lang="sr-Latn-CS" sz="2400" dirty="0" smtClean="0"/>
              <a:t>Uspostavljanje </a:t>
            </a:r>
            <a:r>
              <a:rPr lang="sr-Latn-CS" sz="2400" b="1" dirty="0" smtClean="0"/>
              <a:t>apstinencije </a:t>
            </a:r>
            <a:r>
              <a:rPr lang="sr-Latn-CS" sz="2400" b="1" dirty="0" err="1" smtClean="0"/>
              <a:t>zahtevnije</a:t>
            </a:r>
            <a:r>
              <a:rPr lang="sr-Latn-CS" sz="2400" dirty="0" smtClean="0"/>
              <a:t>, postiže se  u </a:t>
            </a:r>
            <a:r>
              <a:rPr lang="sr-Latn-CS" sz="2400" b="1" dirty="0" smtClean="0"/>
              <a:t>intenzivnoj fazi </a:t>
            </a:r>
            <a:r>
              <a:rPr lang="sr-Latn-CS" sz="2400" dirty="0" smtClean="0"/>
              <a:t>tretmana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914400"/>
            <a:ext cx="8229600" cy="10668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lvl="0" eaLnBrk="1" fontAlgn="auto" hangingPunct="1">
              <a:spcAft>
                <a:spcPts val="0"/>
              </a:spcAft>
            </a:pPr>
            <a:r>
              <a:rPr lang="sr-Latn-CS" sz="3600" b="1" i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BEOGRADSKA ŠKOLA</a:t>
            </a:r>
            <a:r>
              <a:rPr lang="en-U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sr-Latn-C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sistemske terapije bolesti zavisnosti</a:t>
            </a:r>
            <a:r>
              <a:rPr lang="en-U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OD DROGA</a:t>
            </a:r>
            <a:endParaRPr lang="sr-Latn-CS" sz="36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35480"/>
            <a:ext cx="8229600" cy="4541520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  <a:buNone/>
            </a:pPr>
            <a:r>
              <a:rPr lang="pl-PL" sz="2400" b="1" dirty="0" smtClean="0"/>
              <a:t>Primarni cilj: APSTINENCIJA</a:t>
            </a:r>
            <a:r>
              <a:rPr lang="pl-PL" sz="2400" dirty="0" smtClean="0"/>
              <a:t> </a:t>
            </a:r>
            <a:r>
              <a:rPr lang="sr-Latn-CS" sz="2400" dirty="0" smtClean="0"/>
              <a:t>po svaku cenu </a:t>
            </a:r>
            <a:r>
              <a:rPr lang="sr-Latn-CS" sz="2400" b="1" dirty="0" smtClean="0"/>
              <a:t>- spoljašnja pomoć snazi volje  </a:t>
            </a:r>
            <a:r>
              <a:rPr lang="sr-Latn-CS" sz="2400" dirty="0" smtClean="0"/>
              <a:t>kupovanje vremena za oporavak CNS</a:t>
            </a:r>
          </a:p>
          <a:p>
            <a:pPr>
              <a:spcBef>
                <a:spcPts val="300"/>
              </a:spcBef>
              <a:buNone/>
            </a:pPr>
            <a:r>
              <a:rPr lang="pl-PL" sz="2400" b="1" dirty="0" smtClean="0"/>
              <a:t>Dve podfaze: </a:t>
            </a:r>
            <a:r>
              <a:rPr lang="pl-PL" sz="2400" dirty="0" smtClean="0"/>
              <a:t>1. detoksikacija  i 2. stabilizacija apstinencije</a:t>
            </a:r>
          </a:p>
          <a:p>
            <a:pPr>
              <a:spcBef>
                <a:spcPts val="300"/>
              </a:spcBef>
              <a:buNone/>
            </a:pPr>
            <a:r>
              <a:rPr lang="pl-PL" sz="2400" b="1" dirty="0" smtClean="0"/>
              <a:t>1. DETOKSIKACIONA FAZA:  </a:t>
            </a:r>
            <a:r>
              <a:rPr lang="pl-PL" sz="2400" dirty="0" smtClean="0"/>
              <a:t>obično 7-10 dana</a:t>
            </a:r>
          </a:p>
          <a:p>
            <a:pPr>
              <a:spcBef>
                <a:spcPts val="300"/>
              </a:spcBef>
            </a:pPr>
            <a:r>
              <a:rPr lang="pl-PL" sz="2400" dirty="0" smtClean="0"/>
              <a:t>Uspostavljanje </a:t>
            </a:r>
            <a:r>
              <a:rPr lang="pl-PL" sz="2400" b="1" dirty="0" smtClean="0"/>
              <a:t>apstinencije</a:t>
            </a:r>
          </a:p>
          <a:p>
            <a:pPr>
              <a:spcBef>
                <a:spcPts val="300"/>
              </a:spcBef>
            </a:pPr>
            <a:r>
              <a:rPr lang="sr-Latn-CS" sz="2400" b="1" dirty="0" smtClean="0"/>
              <a:t>Osnovne medicinske i psihijatrijske procene</a:t>
            </a:r>
            <a:endParaRPr lang="sr-Latn-CS" sz="2400" dirty="0" smtClean="0"/>
          </a:p>
          <a:p>
            <a:r>
              <a:rPr lang="sr-Latn-CS" sz="2400" b="1" dirty="0" smtClean="0"/>
              <a:t>Početak psiho-edukacije: </a:t>
            </a:r>
            <a:r>
              <a:rPr lang="sr-Latn-CS" sz="2400" dirty="0" smtClean="0"/>
              <a:t>uspostavljanje novog ritma svakodnevnog života -  spavanja i budnosti, uzimanja obroka, aktivnosti i odmora tokom dana, planiranja aktivnosti</a:t>
            </a:r>
          </a:p>
          <a:p>
            <a:r>
              <a:rPr lang="sr-Latn-CS" sz="2400" dirty="0" smtClean="0">
                <a:sym typeface="Wingdings"/>
              </a:rPr>
              <a:t>Ovo je </a:t>
            </a:r>
            <a:r>
              <a:rPr lang="sr-Latn-CS" sz="2400" b="1" dirty="0" smtClean="0">
                <a:sym typeface="Wingdings"/>
              </a:rPr>
              <a:t>faza sadašnjosti - </a:t>
            </a:r>
            <a:r>
              <a:rPr lang="sr-Latn-CS" sz="2400" dirty="0" smtClean="0">
                <a:sym typeface="Wingdings"/>
              </a:rPr>
              <a:t>ulazak u realan svet bez droge</a:t>
            </a:r>
            <a:endParaRPr lang="sr-Latn-CS" sz="2400" b="1" dirty="0" smtClean="0"/>
          </a:p>
          <a:p>
            <a:endParaRPr lang="sr-Latn-CS" sz="2400" dirty="0" smtClean="0"/>
          </a:p>
          <a:p>
            <a:pPr lvl="1"/>
            <a:endParaRPr lang="sr-Latn-CS" sz="22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914400"/>
            <a:ext cx="8229600" cy="6096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lvl="0" eaLnBrk="1" fontAlgn="auto" hangingPunct="1">
              <a:spcAft>
                <a:spcPts val="0"/>
              </a:spcAft>
            </a:pPr>
            <a:r>
              <a:rPr lang="sr-Latn-C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 INTENZIVNA FAZA/1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35480"/>
            <a:ext cx="8229600" cy="4541520"/>
          </a:xfrm>
        </p:spPr>
        <p:txBody>
          <a:bodyPr>
            <a:noAutofit/>
          </a:bodyPr>
          <a:lstStyle/>
          <a:p>
            <a:pPr marL="287338" indent="-287338">
              <a:spcBef>
                <a:spcPts val="1200"/>
              </a:spcBef>
              <a:buClrTx/>
              <a:defRPr/>
            </a:pPr>
            <a:r>
              <a:rPr lang="sr-Latn-CS" sz="2400" b="1" dirty="0" smtClean="0"/>
              <a:t>SVE DROGE IZUZEV OPIJATA:   uslov terapije - </a:t>
            </a:r>
            <a:r>
              <a:rPr lang="sr-Latn-CS" sz="2400" b="1" dirty="0" err="1" smtClean="0"/>
              <a:t>detoksikacija</a:t>
            </a:r>
            <a:r>
              <a:rPr lang="sr-Latn-CS" sz="2400" b="1" dirty="0" smtClean="0"/>
              <a:t> na “nultu” upotrebu</a:t>
            </a:r>
          </a:p>
          <a:p>
            <a:pPr marL="287338" indent="-287338">
              <a:spcBef>
                <a:spcPts val="1200"/>
              </a:spcBef>
              <a:buClrTx/>
              <a:defRPr/>
            </a:pPr>
            <a:r>
              <a:rPr lang="sr-Latn-CS" sz="2400" b="1" dirty="0" smtClean="0"/>
              <a:t>OPIJATI: </a:t>
            </a:r>
            <a:r>
              <a:rPr lang="sr-Latn-CS" sz="2400" dirty="0" smtClean="0"/>
              <a:t>iako je najbolje da se postigne potpuna detoksikacija, u određenim slučajevima postoji </a:t>
            </a:r>
            <a:r>
              <a:rPr lang="sr-Latn-CS" sz="2400" b="1" dirty="0" smtClean="0"/>
              <a:t>mogućnost</a:t>
            </a:r>
            <a:r>
              <a:rPr lang="sr-Latn-CS" sz="2400" dirty="0" smtClean="0"/>
              <a:t> i uključivanja </a:t>
            </a:r>
            <a:r>
              <a:rPr lang="sr-Latn-CS" sz="2400" b="1" dirty="0" smtClean="0"/>
              <a:t>supstitutivnih programa </a:t>
            </a:r>
            <a:r>
              <a:rPr lang="sr-Latn-CS" sz="2400" dirty="0" smtClean="0"/>
              <a:t>- </a:t>
            </a:r>
            <a:r>
              <a:rPr lang="pl-PL" sz="2400" dirty="0" smtClean="0"/>
              <a:t>primene potpunog  ili parcijalnog opijatskog agonista/antagonista</a:t>
            </a:r>
            <a:endParaRPr lang="sr-Latn-CS" sz="2400" dirty="0" smtClean="0"/>
          </a:p>
          <a:p>
            <a:pPr>
              <a:spcBef>
                <a:spcPts val="600"/>
              </a:spcBef>
              <a:buNone/>
            </a:pPr>
            <a:r>
              <a:rPr lang="sr-Latn-CS" sz="2400" b="1" dirty="0" smtClean="0"/>
              <a:t>	Apstinencijalni simptomi </a:t>
            </a:r>
            <a:r>
              <a:rPr lang="sr-Latn-CS" sz="2400" dirty="0" smtClean="0"/>
              <a:t>se mogu učiniti lakšim: </a:t>
            </a:r>
          </a:p>
          <a:p>
            <a:pPr lvl="1">
              <a:spcBef>
                <a:spcPts val="600"/>
              </a:spcBef>
            </a:pPr>
            <a:r>
              <a:rPr lang="sr-Latn-CS" b="1" dirty="0" smtClean="0"/>
              <a:t>postepenim redukovanjem </a:t>
            </a:r>
            <a:r>
              <a:rPr lang="sr-Latn-CS" dirty="0" smtClean="0"/>
              <a:t>doze droge ili </a:t>
            </a:r>
          </a:p>
          <a:p>
            <a:pPr lvl="1">
              <a:spcBef>
                <a:spcPts val="600"/>
              </a:spcBef>
            </a:pPr>
            <a:r>
              <a:rPr lang="sr-Latn-CS" b="1" dirty="0" smtClean="0"/>
              <a:t>supstitucijom</a:t>
            </a:r>
            <a:r>
              <a:rPr lang="sr-Latn-CS" dirty="0" smtClean="0"/>
              <a:t> potpunim ili parcijalnim agonistom (metadon, buprenorfini dr.)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914400"/>
            <a:ext cx="8229600" cy="6096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lvl="0" eaLnBrk="1" fontAlgn="auto" hangingPunct="1">
              <a:spcAft>
                <a:spcPts val="0"/>
              </a:spcAft>
            </a:pPr>
            <a:r>
              <a:rPr lang="sr-Latn-C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 Intenzivna faza/2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35480"/>
            <a:ext cx="8229600" cy="45415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l-PL" sz="2400" b="1" dirty="0" smtClean="0"/>
              <a:t>2. FAZA STABILIZACIJE APSTINENCIJE:</a:t>
            </a:r>
            <a:r>
              <a:rPr lang="pl-PL" sz="2400" dirty="0" smtClean="0"/>
              <a:t> obično 3-4 nedelje</a:t>
            </a:r>
          </a:p>
          <a:p>
            <a:r>
              <a:rPr lang="pl-PL" sz="2400" dirty="0" smtClean="0"/>
              <a:t>Postizanje </a:t>
            </a:r>
            <a:r>
              <a:rPr lang="pl-PL" sz="2400" b="1" dirty="0" smtClean="0"/>
              <a:t>stabilne apstinencije</a:t>
            </a:r>
            <a:endParaRPr lang="pl-PL" sz="2400" dirty="0" smtClean="0"/>
          </a:p>
          <a:p>
            <a:r>
              <a:rPr lang="pl-PL" sz="2400" b="1" dirty="0" smtClean="0"/>
              <a:t>Kompletiranje</a:t>
            </a:r>
            <a:r>
              <a:rPr lang="pl-PL" sz="2400" dirty="0" smtClean="0"/>
              <a:t> dijagnostike i psihički i telesni oporavak</a:t>
            </a:r>
          </a:p>
          <a:p>
            <a:r>
              <a:rPr lang="sr-Latn-CS" sz="2400" b="1" dirty="0" smtClean="0"/>
              <a:t>Detaljnija psiho-edukacija -  </a:t>
            </a:r>
            <a:r>
              <a:rPr lang="sr-Latn-CS" sz="2400" dirty="0" smtClean="0"/>
              <a:t>učenje o samoj </a:t>
            </a:r>
            <a:r>
              <a:rPr lang="sr-Latn-CS" sz="2400" b="1" dirty="0" smtClean="0"/>
              <a:t>bolesti</a:t>
            </a:r>
            <a:r>
              <a:rPr lang="sr-Latn-CS" sz="2400" dirty="0" smtClean="0"/>
              <a:t> i o načinu i pravilima </a:t>
            </a:r>
            <a:r>
              <a:rPr lang="sr-Latn-CS" sz="2400" b="1" dirty="0" smtClean="0"/>
              <a:t>lečenja (kao kod alkoholičara)</a:t>
            </a:r>
          </a:p>
          <a:p>
            <a:r>
              <a:rPr lang="sr-Latn-CS" sz="2400" b="1" dirty="0" smtClean="0"/>
              <a:t>Grupna terapija</a:t>
            </a:r>
          </a:p>
          <a:p>
            <a:r>
              <a:rPr lang="sr-Latn-CS" sz="2400" b="1" dirty="0" smtClean="0"/>
              <a:t>Uključivanje porodice: </a:t>
            </a:r>
            <a:r>
              <a:rPr lang="sr-Latn-CS" sz="2400" dirty="0" smtClean="0"/>
              <a:t>zajednički sastanci porodice sa terapeutom i pacijentom, učešće porodice u edukativnim grupama, terapijski ugovor sa porodicom, sistemska porodična terapija </a:t>
            </a:r>
            <a:endParaRPr lang="sr-Latn-CS" sz="2800" dirty="0" smtClean="0"/>
          </a:p>
          <a:p>
            <a:endParaRPr lang="sr-Latn-C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914400"/>
            <a:ext cx="8229600" cy="6096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lvl="0" eaLnBrk="1" fontAlgn="auto" hangingPunct="1">
              <a:spcAft>
                <a:spcPts val="0"/>
              </a:spcAft>
            </a:pPr>
            <a:r>
              <a:rPr lang="sr-Latn-C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 Intenzivna faza/3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0"/>
            <a:ext cx="8305800" cy="685800"/>
          </a:xfrm>
        </p:spPr>
        <p:txBody>
          <a:bodyPr>
            <a:normAutofit/>
          </a:bodyPr>
          <a:lstStyle/>
          <a:p>
            <a:pPr marL="457200" indent="-338138"/>
            <a:r>
              <a:rPr lang="sr-Latn-C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sr-Latn-CS" sz="3600" b="1" dirty="0" smtClean="0"/>
              <a:t>Intenzivna faza/4</a:t>
            </a:r>
            <a:endParaRPr lang="sr-Latn-CS" sz="3600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382000" cy="48006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None/>
              <a:defRPr/>
            </a:pPr>
            <a:r>
              <a:rPr lang="sr-Latn-CS" sz="2400" b="1" dirty="0" smtClean="0"/>
              <a:t>FAZE u grupno-terapijskom radu </a:t>
            </a:r>
            <a:r>
              <a:rPr lang="sr-Latn-CS" sz="2400" dirty="0" smtClean="0"/>
              <a:t>u intenzivnoj fazi slične su fazama u tretmanu alkoholizma:</a:t>
            </a:r>
          </a:p>
          <a:p>
            <a:pPr>
              <a:spcBef>
                <a:spcPts val="600"/>
              </a:spcBef>
              <a:defRPr/>
            </a:pPr>
            <a:r>
              <a:rPr lang="sr-Latn-CS" sz="2400" b="1" dirty="0" smtClean="0"/>
              <a:t>Početak</a:t>
            </a:r>
            <a:r>
              <a:rPr lang="sr-Latn-CS" sz="2400" dirty="0" smtClean="0"/>
              <a:t>: sličnost sa drugim ljudima i uvid u njihova rešenja - pomaže prihvatanju sebe i nalaženju rešenja</a:t>
            </a:r>
          </a:p>
          <a:p>
            <a:pPr>
              <a:spcBef>
                <a:spcPts val="600"/>
              </a:spcBef>
              <a:defRPr/>
            </a:pPr>
            <a:r>
              <a:rPr lang="sr-Latn-CS" sz="2400" b="1" dirty="0" smtClean="0"/>
              <a:t>Veliko predstavljanje </a:t>
            </a:r>
            <a:r>
              <a:rPr lang="sr-Latn-CS" sz="2400" dirty="0" smtClean="0"/>
              <a:t>(</a:t>
            </a:r>
            <a:r>
              <a:rPr lang="sr-Latn-CS" sz="2400" b="1" dirty="0" smtClean="0"/>
              <a:t>faza prošlosti) - posle 2 - 3 nedelje</a:t>
            </a:r>
            <a:r>
              <a:rPr lang="sr-Latn-CS" sz="2400" dirty="0" smtClean="0"/>
              <a:t>: samokritična autobiografija – npr. </a:t>
            </a:r>
            <a:r>
              <a:rPr lang="sr-Latn-CS" sz="2400" dirty="0" err="1" smtClean="0"/>
              <a:t>zavisničko</a:t>
            </a:r>
            <a:r>
              <a:rPr lang="sr-Latn-CS" sz="2400" dirty="0" smtClean="0"/>
              <a:t> ponašanje i posledice, preuzimanje odgovornosti za lošu prošlost i bolju sadašnjost</a:t>
            </a:r>
            <a:endParaRPr lang="sr-Latn-CS" sz="2400" b="1" dirty="0" smtClean="0"/>
          </a:p>
          <a:p>
            <a:pPr>
              <a:spcBef>
                <a:spcPts val="600"/>
              </a:spcBef>
              <a:defRPr/>
            </a:pPr>
            <a:r>
              <a:rPr lang="sr-Latn-CS" sz="2400" b="1" dirty="0" smtClean="0"/>
              <a:t>Na kraju </a:t>
            </a:r>
            <a:r>
              <a:rPr lang="sr-Latn-CS" sz="2400" dirty="0" smtClean="0"/>
              <a:t>intenzivne faze (</a:t>
            </a:r>
            <a:r>
              <a:rPr lang="sr-Latn-CS" sz="2400" b="1" dirty="0" smtClean="0"/>
              <a:t>faza budućnosti)</a:t>
            </a:r>
            <a:r>
              <a:rPr lang="sr-Latn-CS" sz="2400" dirty="0" smtClean="0"/>
              <a:t>: </a:t>
            </a:r>
          </a:p>
          <a:p>
            <a:pPr lvl="1">
              <a:spcBef>
                <a:spcPts val="600"/>
              </a:spcBef>
              <a:defRPr/>
            </a:pPr>
            <a:r>
              <a:rPr lang="sr-Latn-CS" sz="2200" b="1" dirty="0" smtClean="0"/>
              <a:t>rezime</a:t>
            </a:r>
            <a:r>
              <a:rPr lang="sr-Latn-CS" sz="2200" dirty="0" smtClean="0"/>
              <a:t> postignutog</a:t>
            </a:r>
          </a:p>
          <a:p>
            <a:pPr lvl="1">
              <a:spcBef>
                <a:spcPts val="600"/>
              </a:spcBef>
              <a:defRPr/>
            </a:pPr>
            <a:r>
              <a:rPr lang="sr-Latn-CS" sz="2200" b="1" dirty="0" smtClean="0"/>
              <a:t>planovi</a:t>
            </a:r>
            <a:r>
              <a:rPr lang="sr-Latn-CS" sz="2200" dirty="0" smtClean="0"/>
              <a:t> za budućnost i </a:t>
            </a:r>
          </a:p>
          <a:p>
            <a:pPr lvl="1">
              <a:spcBef>
                <a:spcPts val="600"/>
              </a:spcBef>
              <a:defRPr/>
            </a:pPr>
            <a:r>
              <a:rPr lang="sr-Latn-CS" sz="2200" b="1" dirty="0" smtClean="0"/>
              <a:t>strategije</a:t>
            </a:r>
            <a:r>
              <a:rPr lang="sr-Latn-CS" sz="2200" dirty="0" smtClean="0"/>
              <a:t> postizanja novog životnog stila </a:t>
            </a:r>
          </a:p>
          <a:p>
            <a:pPr>
              <a:spcBef>
                <a:spcPts val="600"/>
              </a:spcBef>
              <a:defRPr/>
            </a:pPr>
            <a:endParaRPr lang="sr-Latn-CS" sz="2400" b="1" dirty="0" smtClean="0"/>
          </a:p>
          <a:p>
            <a:pPr eaLnBrk="1" hangingPunct="1">
              <a:spcBef>
                <a:spcPts val="600"/>
              </a:spcBef>
              <a:buNone/>
              <a:defRPr/>
            </a:pPr>
            <a:r>
              <a:rPr lang="sr-Latn-CS" sz="2400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sr-Latn-CS" sz="2400" b="1" dirty="0" smtClean="0">
                <a:solidFill>
                  <a:schemeClr val="tx1"/>
                </a:solidFill>
              </a:rPr>
              <a:t/>
            </a:r>
            <a:br>
              <a:rPr lang="sr-Latn-CS" sz="2400" b="1" dirty="0" smtClean="0">
                <a:solidFill>
                  <a:schemeClr val="tx1"/>
                </a:solidFill>
              </a:rPr>
            </a:br>
            <a:endParaRPr lang="sr-Latn-CS" sz="2400" b="1" dirty="0" smtClean="0">
              <a:solidFill>
                <a:schemeClr val="tx1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  <a:defRPr/>
            </a:pPr>
            <a:r>
              <a:rPr lang="sr-Latn-CS" sz="2400" dirty="0" smtClean="0"/>
              <a:t>Obično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traje najmanje </a:t>
            </a:r>
            <a:r>
              <a:rPr lang="sr-Latn-CS" sz="2400" b="1" dirty="0" smtClean="0"/>
              <a:t>1 godinu</a:t>
            </a:r>
          </a:p>
          <a:p>
            <a:pPr>
              <a:buNone/>
              <a:defRPr/>
            </a:pPr>
            <a:r>
              <a:rPr lang="sr-Latn-CS" sz="2400" b="1" dirty="0" smtClean="0"/>
              <a:t>Cilj: izgradnja životnog stila bez droge i alkohola </a:t>
            </a:r>
          </a:p>
          <a:p>
            <a:pPr>
              <a:defRPr/>
            </a:pPr>
            <a:r>
              <a:rPr lang="sr-Latn-CS" sz="2400" b="1" dirty="0" smtClean="0"/>
              <a:t>Unutrašnja doživotna kontrola apstinencije </a:t>
            </a:r>
            <a:endParaRPr lang="sr-Latn-CS" sz="2400" dirty="0" smtClean="0"/>
          </a:p>
          <a:p>
            <a:pPr>
              <a:defRPr/>
            </a:pPr>
            <a:r>
              <a:rPr lang="sr-Latn-CS" sz="2400" dirty="0" smtClean="0"/>
              <a:t>Razvoj</a:t>
            </a:r>
            <a:r>
              <a:rPr lang="sr-Latn-CS" sz="2400" b="1" dirty="0" smtClean="0"/>
              <a:t> unutrašnjih “direktiva”</a:t>
            </a:r>
          </a:p>
          <a:p>
            <a:pPr>
              <a:defRPr/>
            </a:pPr>
            <a:r>
              <a:rPr lang="sr-Latn-CS" sz="2400" b="1" dirty="0" smtClean="0"/>
              <a:t>Zamena </a:t>
            </a:r>
            <a:r>
              <a:rPr lang="sr-Latn-CS" sz="2400" dirty="0" smtClean="0"/>
              <a:t>akutne </a:t>
            </a:r>
            <a:r>
              <a:rPr lang="sr-Latn-CS" sz="2400" dirty="0" err="1" smtClean="0"/>
              <a:t>gratifikacije</a:t>
            </a:r>
            <a:r>
              <a:rPr lang="sr-Latn-CS" sz="2400" dirty="0" smtClean="0"/>
              <a:t> </a:t>
            </a:r>
            <a:r>
              <a:rPr lang="sr-Latn-CS" sz="2400" b="1" dirty="0" smtClean="0"/>
              <a:t>zrelim odbranama - </a:t>
            </a:r>
            <a:r>
              <a:rPr lang="sr-Latn-CS" sz="2400" dirty="0" smtClean="0"/>
              <a:t>“zadovoljstvo bez droge”</a:t>
            </a:r>
            <a:endParaRPr lang="sr-Latn-CS" sz="2400" b="1" dirty="0" smtClean="0"/>
          </a:p>
          <a:p>
            <a:pPr>
              <a:defRPr/>
            </a:pPr>
            <a:r>
              <a:rPr lang="sr-Latn-CS" sz="2400" b="1" dirty="0" smtClean="0"/>
              <a:t>“Prolećno spremanje” života </a:t>
            </a:r>
            <a:r>
              <a:rPr lang="sr-Latn-CS" sz="2400" dirty="0" smtClean="0"/>
              <a:t>– rekonstrukcija životnog stila </a:t>
            </a:r>
            <a:r>
              <a:rPr lang="sr-Latn-C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(pronaći svoje talente, zdravi odnosi sa drugima…)</a:t>
            </a:r>
          </a:p>
          <a:p>
            <a:pPr eaLnBrk="1" hangingPunct="1">
              <a:defRPr/>
            </a:pPr>
            <a:r>
              <a:rPr lang="sr-Latn-CS" sz="2400" dirty="0" smtClean="0"/>
              <a:t>Ponovo uspostavljanje </a:t>
            </a:r>
            <a:r>
              <a:rPr lang="sr-Latn-CS" sz="2400" b="1" dirty="0" smtClean="0"/>
              <a:t>snage prirodnih nagrada</a:t>
            </a:r>
          </a:p>
          <a:p>
            <a:pPr eaLnBrk="1" hangingPunct="1">
              <a:defRPr/>
            </a:pPr>
            <a:r>
              <a:rPr lang="sr-Latn-CS" sz="2400" dirty="0" smtClean="0"/>
              <a:t>Rešavanje problema </a:t>
            </a:r>
            <a:r>
              <a:rPr lang="sr-Latn-CS" sz="2400" b="1" dirty="0" smtClean="0"/>
              <a:t>svakodnevnog života </a:t>
            </a:r>
          </a:p>
          <a:p>
            <a:pPr>
              <a:defRPr/>
            </a:pPr>
            <a:r>
              <a:rPr lang="sr-Latn-CS" sz="2400" b="1" dirty="0" smtClean="0"/>
              <a:t>Produžena terapijska grupa </a:t>
            </a:r>
            <a:r>
              <a:rPr lang="sr-Latn-CS" sz="2400" dirty="0" smtClean="0"/>
              <a:t>– obavezni dolasci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704088"/>
            <a:ext cx="8229600" cy="896112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C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II REHABILITACIONA FAZA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905000"/>
            <a:ext cx="8229600" cy="438912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sr-Latn-CS" b="1" dirty="0" smtClean="0"/>
              <a:t>Doživotna zabrana uzimanja PAS </a:t>
            </a:r>
            <a:r>
              <a:rPr lang="sr-Latn-CS" dirty="0" smtClean="0"/>
              <a:t>- visok rizik od recidiva ako ikad uzme drogu ili alkohol.</a:t>
            </a:r>
          </a:p>
          <a:p>
            <a:pPr>
              <a:lnSpc>
                <a:spcPct val="90000"/>
              </a:lnSpc>
              <a:buNone/>
            </a:pPr>
            <a:r>
              <a:rPr lang="sr-Latn-CS" b="1" dirty="0" smtClean="0"/>
              <a:t>Najopasnije: </a:t>
            </a:r>
            <a:r>
              <a:rPr lang="sr-Latn-CS" dirty="0" smtClean="0"/>
              <a:t> </a:t>
            </a:r>
            <a:r>
              <a:rPr lang="sr-Latn-CS" b="1" dirty="0" smtClean="0"/>
              <a:t>zaboravljanje</a:t>
            </a:r>
            <a:r>
              <a:rPr lang="sr-Latn-CS" dirty="0" smtClean="0"/>
              <a:t> </a:t>
            </a:r>
            <a:r>
              <a:rPr lang="sr-Latn-CS" b="1" dirty="0" smtClean="0"/>
              <a:t>teškoća</a:t>
            </a:r>
            <a:r>
              <a:rPr lang="sr-Latn-CS" dirty="0" smtClean="0"/>
              <a:t>, pamćenje samo lepih stvari </a:t>
            </a:r>
            <a:r>
              <a:rPr lang="sr-Latn-CS" dirty="0" smtClean="0">
                <a:sym typeface="Wingdings"/>
              </a:rPr>
              <a:t> </a:t>
            </a:r>
            <a:r>
              <a:rPr lang="sr-Latn-CS" b="1" dirty="0" smtClean="0"/>
              <a:t>lažno samopouzdanje</a:t>
            </a:r>
          </a:p>
          <a:p>
            <a:pPr>
              <a:lnSpc>
                <a:spcPct val="90000"/>
              </a:lnSpc>
              <a:buFont typeface="Wingdings"/>
              <a:buChar char="ð"/>
            </a:pPr>
            <a:r>
              <a:rPr lang="sr-Latn-CS" b="1" dirty="0" smtClean="0">
                <a:sym typeface="Wingdings"/>
              </a:rPr>
              <a:t>Klubovi ili grupe samopomoći </a:t>
            </a:r>
            <a:r>
              <a:rPr lang="sr-Latn-CS" dirty="0" smtClean="0">
                <a:sym typeface="Wingdings"/>
              </a:rPr>
              <a:t>(npr. udruženje </a:t>
            </a:r>
            <a:r>
              <a:rPr lang="sr-Latn-CS" dirty="0" smtClean="0">
                <a:solidFill>
                  <a:srgbClr val="FF0000"/>
                </a:solidFill>
                <a:sym typeface="Wingdings"/>
              </a:rPr>
              <a:t>AN</a:t>
            </a:r>
            <a:r>
              <a:rPr lang="sr-Latn-CS" dirty="0" smtClean="0">
                <a:sym typeface="Wingdings"/>
              </a:rPr>
              <a:t>)</a:t>
            </a:r>
          </a:p>
          <a:p>
            <a:pPr>
              <a:lnSpc>
                <a:spcPct val="90000"/>
              </a:lnSpc>
              <a:buFont typeface="Wingdings"/>
              <a:buChar char="ð"/>
            </a:pPr>
            <a:r>
              <a:rPr lang="sr-Latn-CS" dirty="0" smtClean="0">
                <a:sym typeface="Wingdings"/>
              </a:rPr>
              <a:t>Održanje ređe ali kontinuirane </a:t>
            </a:r>
            <a:r>
              <a:rPr lang="sr-Latn-CS" b="1" dirty="0" smtClean="0">
                <a:sym typeface="Wingdings"/>
              </a:rPr>
              <a:t>povezanosti sa terapijskom grupom /ustanovom</a:t>
            </a:r>
            <a:r>
              <a:rPr lang="sr-Latn-CS" dirty="0" smtClean="0">
                <a:sym typeface="Wingdings"/>
              </a:rPr>
              <a:t> </a:t>
            </a:r>
          </a:p>
          <a:p>
            <a:pPr>
              <a:lnSpc>
                <a:spcPct val="90000"/>
              </a:lnSpc>
              <a:buFont typeface="Wingdings"/>
              <a:buChar char="ð"/>
            </a:pPr>
            <a:r>
              <a:rPr lang="sr-Latn-CS" dirty="0" smtClean="0">
                <a:sym typeface="Wingdings"/>
              </a:rPr>
              <a:t>Održanje </a:t>
            </a:r>
            <a:r>
              <a:rPr lang="sr-Latn-CS" b="1" dirty="0" smtClean="0">
                <a:sym typeface="Wingdings"/>
              </a:rPr>
              <a:t>povezanosti </a:t>
            </a:r>
            <a:r>
              <a:rPr lang="sr-Latn-CS" dirty="0" smtClean="0">
                <a:sym typeface="Wingdings"/>
              </a:rPr>
              <a:t>terapeutom /članom terapijskog tima </a:t>
            </a:r>
          </a:p>
          <a:p>
            <a:pPr>
              <a:lnSpc>
                <a:spcPct val="90000"/>
              </a:lnSpc>
              <a:buNone/>
            </a:pPr>
            <a:r>
              <a:rPr lang="sr-Latn-CS" sz="2800" dirty="0" smtClean="0"/>
              <a:t>U slučaju </a:t>
            </a:r>
            <a:r>
              <a:rPr lang="sr-Latn-CS" sz="2800" b="1" dirty="0" smtClean="0"/>
              <a:t>supstitutivnih programa:</a:t>
            </a:r>
            <a:r>
              <a:rPr lang="sr-Latn-CS" sz="2800" dirty="0" smtClean="0"/>
              <a:t> redovni kontakti sa lekarom u lokalnim zdravstvenim centrima (domovima zdravlja isl.)</a:t>
            </a:r>
            <a:endParaRPr lang="sr-Latn-CS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sr-Latn-CS" b="1" dirty="0" smtClean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856488"/>
            <a:ext cx="8382000" cy="819912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C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III FAZA STABILIZACIJE ILI DOŽIVOTNE NEGE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Literatura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Latn-CS" sz="2400" dirty="0" err="1" smtClean="0"/>
              <a:t>Dostanić</a:t>
            </a:r>
            <a:r>
              <a:rPr lang="sr-Latn-CS" sz="2400" dirty="0" smtClean="0"/>
              <a:t>, </a:t>
            </a:r>
            <a:r>
              <a:rPr lang="en-US" sz="2400" dirty="0" err="1" smtClean="0"/>
              <a:t>Nataša</a:t>
            </a:r>
            <a:r>
              <a:rPr lang="sr-Latn-CS" sz="2400" dirty="0" smtClean="0"/>
              <a:t> (2012), </a:t>
            </a:r>
            <a:r>
              <a:rPr lang="en-US" sz="2400" i="1" dirty="0" err="1" smtClean="0"/>
              <a:t>Supstituciona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terapija</a:t>
            </a:r>
            <a:r>
              <a:rPr lang="sr-Latn-CS" sz="2400" i="1" dirty="0" smtClean="0"/>
              <a:t> u lečenju opijatske zavisnosti. </a:t>
            </a:r>
            <a:r>
              <a:rPr lang="sr-Latn-CS" sz="2400" dirty="0" smtClean="0"/>
              <a:t>Prezentacija za potrebe interne edukacije.  </a:t>
            </a:r>
          </a:p>
          <a:p>
            <a:pPr>
              <a:buNone/>
            </a:pPr>
            <a:r>
              <a:rPr lang="sr-Latn-CS" sz="2400" dirty="0" err="1" smtClean="0"/>
              <a:t>Nastasić</a:t>
            </a:r>
            <a:r>
              <a:rPr lang="sr-Latn-CS" sz="2400" dirty="0" smtClean="0"/>
              <a:t>, P. (2011), </a:t>
            </a:r>
            <a:r>
              <a:rPr lang="sr-Latn-CS" sz="2400" i="1" dirty="0" smtClean="0"/>
              <a:t>Bolesti zavisnosti u </a:t>
            </a:r>
            <a:r>
              <a:rPr lang="sr-Latn-CS" sz="2400" i="1" dirty="0" err="1" smtClean="0"/>
              <a:t>adolescenciji</a:t>
            </a:r>
            <a:r>
              <a:rPr lang="sr-Latn-CS" sz="2400" dirty="0" smtClean="0"/>
              <a:t>. Beograd, </a:t>
            </a:r>
            <a:r>
              <a:rPr lang="sr-Latn-CS" sz="2400" dirty="0" err="1" smtClean="0"/>
              <a:t>Publikum</a:t>
            </a:r>
            <a:r>
              <a:rPr lang="sr-Latn-CS" sz="2400" dirty="0" smtClean="0"/>
              <a:t>, str. 79 - 94. </a:t>
            </a:r>
          </a:p>
          <a:p>
            <a:pPr>
              <a:buNone/>
            </a:pPr>
            <a:r>
              <a:rPr lang="sr-Latn-CS" sz="2400" dirty="0" err="1" smtClean="0"/>
              <a:t>Ockert</a:t>
            </a:r>
            <a:r>
              <a:rPr lang="sr-Latn-CS" sz="2400" dirty="0" smtClean="0"/>
              <a:t>, D., </a:t>
            </a:r>
            <a:r>
              <a:rPr lang="sr-Latn-CS" sz="2400" dirty="0" err="1" smtClean="0"/>
              <a:t>Baier</a:t>
            </a:r>
            <a:r>
              <a:rPr lang="sr-Latn-CS" sz="2400" dirty="0" smtClean="0"/>
              <a:t>, </a:t>
            </a:r>
            <a:r>
              <a:rPr lang="sr-Latn-CS" sz="2400" dirty="0" err="1" smtClean="0"/>
              <a:t>A.R</a:t>
            </a:r>
            <a:r>
              <a:rPr lang="sr-Latn-CS" sz="2400" dirty="0" smtClean="0"/>
              <a:t>., </a:t>
            </a:r>
            <a:r>
              <a:rPr lang="sr-Latn-CS" sz="2400" dirty="0" err="1" smtClean="0"/>
              <a:t>Coons</a:t>
            </a:r>
            <a:r>
              <a:rPr lang="sr-Latn-CS" sz="2400" dirty="0" smtClean="0"/>
              <a:t>, E. E. (2004), </a:t>
            </a:r>
            <a:r>
              <a:rPr lang="sr-Latn-CS" sz="2400" dirty="0" err="1" smtClean="0"/>
              <a:t>Treatment</a:t>
            </a:r>
            <a:r>
              <a:rPr lang="sr-Latn-CS" sz="2400" dirty="0" smtClean="0"/>
              <a:t> of </a:t>
            </a:r>
            <a:r>
              <a:rPr lang="sr-Latn-CS" sz="2400" dirty="0" err="1" smtClean="0"/>
              <a:t>opiate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addiction</a:t>
            </a:r>
            <a:r>
              <a:rPr lang="sr-Latn-CS" sz="2400" dirty="0" smtClean="0"/>
              <a:t>. U:  </a:t>
            </a:r>
            <a:r>
              <a:rPr lang="sr-Latn-CS" sz="2400" dirty="0" err="1" smtClean="0"/>
              <a:t>Straussner</a:t>
            </a:r>
            <a:r>
              <a:rPr lang="sr-Latn-CS" sz="2400" dirty="0" smtClean="0"/>
              <a:t>,  </a:t>
            </a:r>
            <a:r>
              <a:rPr lang="sr-Latn-CS" sz="2400" dirty="0" err="1" smtClean="0"/>
              <a:t>Shulamith</a:t>
            </a:r>
            <a:r>
              <a:rPr lang="sr-Latn-CS" sz="2400" dirty="0" smtClean="0"/>
              <a:t> L.A: (ur.) </a:t>
            </a:r>
            <a:r>
              <a:rPr lang="sr-Latn-CS" sz="2400" dirty="0" err="1" smtClean="0"/>
              <a:t>Clinical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Work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with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Substance</a:t>
            </a:r>
            <a:r>
              <a:rPr lang="sr-Latn-CS" sz="2400" dirty="0" smtClean="0"/>
              <a:t>-</a:t>
            </a:r>
            <a:r>
              <a:rPr lang="sr-Latn-CS" sz="2400" dirty="0" err="1" smtClean="0"/>
              <a:t>Abusing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Clinets</a:t>
            </a:r>
            <a:r>
              <a:rPr lang="sr-Latn-CS" sz="2400" dirty="0" smtClean="0"/>
              <a:t>.  </a:t>
            </a:r>
            <a:r>
              <a:rPr lang="sr-Latn-CS" sz="2400" dirty="0" err="1" smtClean="0"/>
              <a:t>New</a:t>
            </a:r>
            <a:r>
              <a:rPr lang="sr-Latn-CS" sz="2400" dirty="0" smtClean="0"/>
              <a:t> York: The </a:t>
            </a:r>
            <a:r>
              <a:rPr lang="sr-Latn-CS" sz="2400" dirty="0" err="1" smtClean="0"/>
              <a:t>Guilford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Press</a:t>
            </a:r>
            <a:r>
              <a:rPr lang="sr-Latn-CS" sz="2400" dirty="0" smtClean="0"/>
              <a:t>, str. 187-208. </a:t>
            </a:r>
          </a:p>
          <a:p>
            <a:pPr>
              <a:buNone/>
            </a:pPr>
            <a:endParaRPr lang="sr-Latn-CS" sz="2400" dirty="0" smtClean="0"/>
          </a:p>
          <a:p>
            <a:endParaRPr lang="sr-Latn-CS" dirty="0" smtClean="0"/>
          </a:p>
          <a:p>
            <a:endParaRPr lang="sr-Latn-C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267200"/>
          </a:xfrm>
        </p:spPr>
        <p:txBody>
          <a:bodyPr>
            <a:noAutofit/>
          </a:bodyPr>
          <a:lstStyle/>
          <a:p>
            <a:pPr marL="287338" indent="-287338">
              <a:spcBef>
                <a:spcPts val="600"/>
              </a:spcBef>
              <a:buNone/>
            </a:pPr>
            <a:r>
              <a:rPr lang="sr-Latn-RS" sz="2400" b="1" dirty="0" smtClean="0"/>
              <a:t> </a:t>
            </a:r>
            <a:r>
              <a:rPr lang="sr-Latn-CS" sz="2400" b="1" dirty="0" smtClean="0"/>
              <a:t>3. Vanbolnički programi bez droge </a:t>
            </a:r>
          </a:p>
          <a:p>
            <a:pPr marL="457200" indent="-457200">
              <a:spcBef>
                <a:spcPts val="600"/>
              </a:spcBef>
            </a:pPr>
            <a:r>
              <a:rPr lang="sr-Latn-CS" sz="2400" dirty="0" smtClean="0"/>
              <a:t>Individualno, grupno i porodično </a:t>
            </a:r>
            <a:r>
              <a:rPr lang="sr-Latn-CS" sz="2400" b="1" i="1" dirty="0" smtClean="0"/>
              <a:t>savetovanje</a:t>
            </a:r>
            <a:r>
              <a:rPr lang="sr-Latn-CS" sz="2400" i="1" dirty="0" smtClean="0"/>
              <a:t> </a:t>
            </a:r>
          </a:p>
          <a:p>
            <a:pPr marL="822960" lvl="1" indent="-457200">
              <a:spcBef>
                <a:spcPts val="0"/>
              </a:spcBef>
            </a:pPr>
            <a:r>
              <a:rPr lang="sr-Latn-CS" sz="2200" dirty="0" err="1" smtClean="0"/>
              <a:t>psihoedukativni</a:t>
            </a:r>
            <a:r>
              <a:rPr lang="sr-Latn-CS" sz="2200" dirty="0" smtClean="0"/>
              <a:t> materijal</a:t>
            </a:r>
          </a:p>
          <a:p>
            <a:pPr marL="822960" lvl="1" indent="-457200">
              <a:spcBef>
                <a:spcPts val="0"/>
              </a:spcBef>
            </a:pPr>
            <a:r>
              <a:rPr lang="sr-Latn-CS" sz="2200" dirty="0" smtClean="0"/>
              <a:t>prevencija recidiva</a:t>
            </a:r>
          </a:p>
          <a:p>
            <a:pPr marL="822960" lvl="1" indent="-457200">
              <a:spcBef>
                <a:spcPts val="0"/>
              </a:spcBef>
            </a:pPr>
            <a:r>
              <a:rPr lang="sr-Latn-CS" sz="2200" dirty="0" smtClean="0"/>
              <a:t>kognitivno- </a:t>
            </a:r>
            <a:r>
              <a:rPr lang="sr-Latn-CS" sz="2200" dirty="0" err="1" smtClean="0"/>
              <a:t>bihejvioralne</a:t>
            </a:r>
            <a:r>
              <a:rPr lang="sr-Latn-CS" sz="2200" dirty="0" smtClean="0"/>
              <a:t> grupe</a:t>
            </a:r>
          </a:p>
          <a:p>
            <a:pPr marL="457200" indent="-457200">
              <a:spcBef>
                <a:spcPts val="600"/>
              </a:spcBef>
            </a:pPr>
            <a:r>
              <a:rPr lang="sr-Latn-CS" sz="2400" dirty="0" smtClean="0"/>
              <a:t>Podrška uspostavljanja </a:t>
            </a:r>
            <a:r>
              <a:rPr lang="sr-Latn-CS" sz="2400" b="1" i="1" dirty="0" smtClean="0"/>
              <a:t>ekonomske samostalnosti -</a:t>
            </a:r>
            <a:r>
              <a:rPr lang="sr-Latn-CS" sz="2400" dirty="0" smtClean="0"/>
              <a:t>ovladavanje veštinama i stavovima potrebnim za uspešno za školovanje, posao, učenje poslovne etike </a:t>
            </a:r>
            <a:r>
              <a:rPr lang="sr-Latn-CS" sz="2400" dirty="0" err="1" smtClean="0"/>
              <a:t>isl</a:t>
            </a:r>
            <a:r>
              <a:rPr lang="sr-Latn-CS" sz="2400" dirty="0" smtClean="0"/>
              <a:t>.</a:t>
            </a:r>
          </a:p>
          <a:p>
            <a:pPr marL="457200" indent="-457200">
              <a:spcBef>
                <a:spcPts val="600"/>
              </a:spcBef>
            </a:pPr>
            <a:r>
              <a:rPr lang="sr-Latn-CS" sz="2400" dirty="0" smtClean="0"/>
              <a:t>Povezivanje sa relevantnim programom </a:t>
            </a:r>
            <a:r>
              <a:rPr lang="sr-Latn-CS" sz="2400" b="1" i="1" dirty="0" smtClean="0"/>
              <a:t>12 koraka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914400"/>
            <a:ext cx="8229600" cy="6858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lvl="0" eaLnBrk="1" fontAlgn="auto" hangingPunct="1">
              <a:spcAft>
                <a:spcPts val="0"/>
              </a:spcAft>
            </a:pPr>
            <a:r>
              <a:rPr lang="sr-Latn-R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Pristupi tretmanu.../2</a:t>
            </a:r>
            <a:endParaRPr lang="sr-Latn-CS" sz="36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800600"/>
          </a:xfrm>
        </p:spPr>
        <p:txBody>
          <a:bodyPr>
            <a:noAutofit/>
          </a:bodyPr>
          <a:lstStyle/>
          <a:p>
            <a:pPr marL="287338" indent="-287338">
              <a:spcBef>
                <a:spcPts val="600"/>
              </a:spcBef>
              <a:buNone/>
            </a:pPr>
            <a:r>
              <a:rPr lang="sr-Latn-RS" sz="2400" b="1" dirty="0" smtClean="0"/>
              <a:t> </a:t>
            </a:r>
            <a:r>
              <a:rPr lang="sr-Latn-CS" sz="2400" b="1" dirty="0" smtClean="0"/>
              <a:t>4. </a:t>
            </a:r>
            <a:r>
              <a:rPr lang="sr-Latn-CS" sz="2400" b="1" dirty="0" err="1" smtClean="0"/>
              <a:t>Supstitutivni</a:t>
            </a:r>
            <a:r>
              <a:rPr lang="sr-Latn-CS" sz="2400" b="1" dirty="0" smtClean="0"/>
              <a:t> programi  </a:t>
            </a:r>
            <a:r>
              <a:rPr lang="sr-Latn-CS" sz="2400" dirty="0" smtClean="0"/>
              <a:t>- </a:t>
            </a:r>
            <a:r>
              <a:rPr lang="sr-Latn-CS" sz="2400" dirty="0" err="1" smtClean="0"/>
              <a:t>programi</a:t>
            </a:r>
            <a:r>
              <a:rPr lang="sr-Latn-CS" sz="2400" dirty="0" smtClean="0"/>
              <a:t> u kojima se za lečenje opijatske zavisnosti koristi </a:t>
            </a:r>
            <a:r>
              <a:rPr lang="sr-Latn-CS" sz="2400" b="1" dirty="0" smtClean="0"/>
              <a:t>supstanca sa  svojstvima i dejstvom sličnim drogi koja se koristila</a:t>
            </a:r>
            <a:r>
              <a:rPr lang="sr-Latn-CS" sz="2400" dirty="0" smtClean="0"/>
              <a:t>  - </a:t>
            </a:r>
            <a:r>
              <a:rPr lang="pl-PL" sz="2400" dirty="0" smtClean="0"/>
              <a:t>potpuni  ili parcijalni opijatski </a:t>
            </a:r>
            <a:r>
              <a:rPr lang="pl-PL" sz="2400" b="1" dirty="0" smtClean="0"/>
              <a:t>agonist (</a:t>
            </a:r>
            <a:r>
              <a:rPr lang="sr-Latn-CS" sz="2400" dirty="0" err="1" smtClean="0"/>
              <a:t>metadon</a:t>
            </a:r>
            <a:r>
              <a:rPr lang="sr-Latn-CS" sz="2400" dirty="0" smtClean="0"/>
              <a:t>, </a:t>
            </a:r>
            <a:r>
              <a:rPr lang="sr-Latn-CS" sz="2400" dirty="0" err="1" smtClean="0"/>
              <a:t>buprenorfin</a:t>
            </a:r>
            <a:r>
              <a:rPr lang="sr-Latn-CS" sz="2400" dirty="0" smtClean="0"/>
              <a:t>)</a:t>
            </a:r>
          </a:p>
          <a:p>
            <a:pPr marL="342900" indent="-342900">
              <a:spcBef>
                <a:spcPts val="1200"/>
              </a:spcBef>
              <a:buNone/>
            </a:pPr>
            <a:r>
              <a:rPr lang="sr-Latn-CS" sz="2400" b="1" dirty="0" smtClean="0"/>
              <a:t>5. </a:t>
            </a:r>
            <a:r>
              <a:rPr lang="sr-Latn-CS" sz="2400" dirty="0" smtClean="0"/>
              <a:t>Uvođenje</a:t>
            </a:r>
            <a:r>
              <a:rPr lang="sr-Latn-CS" sz="2400" b="1" dirty="0" smtClean="0"/>
              <a:t> “</a:t>
            </a:r>
            <a:r>
              <a:rPr lang="sr-Latn-CS" sz="2400" b="1" dirty="0" err="1" smtClean="0"/>
              <a:t>blokatora</a:t>
            </a:r>
            <a:r>
              <a:rPr lang="sr-Latn-CS" sz="2400" b="1" dirty="0" smtClean="0"/>
              <a:t>” , </a:t>
            </a:r>
            <a:r>
              <a:rPr lang="sr-Latn-CS" sz="2400" dirty="0" smtClean="0"/>
              <a:t>koji</a:t>
            </a:r>
            <a:r>
              <a:rPr lang="sr-Latn-CS" sz="2400" b="1" dirty="0" smtClean="0"/>
              <a:t>  </a:t>
            </a:r>
            <a:r>
              <a:rPr lang="sr-Latn-CS" sz="2400" dirty="0" smtClean="0"/>
              <a:t>onemogućuju delovanje  narkotika</a:t>
            </a:r>
            <a:r>
              <a:rPr lang="sr-Latn-CS" sz="2400" b="1" dirty="0" smtClean="0"/>
              <a:t> (</a:t>
            </a:r>
            <a:r>
              <a:rPr lang="sr-Latn-CS" sz="2400" dirty="0" smtClean="0"/>
              <a:t>npr. LAAM tretman – sintetički opijat koji blokira efekte heroina i ima dugo delovanje, uzima se 3 puta nedeljno)</a:t>
            </a:r>
            <a:endParaRPr lang="sr-Latn-CS" sz="2400" b="1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914400"/>
            <a:ext cx="8229600" cy="6858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lvl="0" eaLnBrk="1" fontAlgn="auto" hangingPunct="1">
              <a:spcAft>
                <a:spcPts val="0"/>
              </a:spcAft>
            </a:pPr>
            <a:r>
              <a:rPr lang="sr-Latn-R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Pristupi tretmanu.../3</a:t>
            </a:r>
            <a:endParaRPr lang="sr-Latn-CS" sz="36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229600" cy="4724400"/>
          </a:xfrm>
        </p:spPr>
        <p:txBody>
          <a:bodyPr>
            <a:noAutofit/>
          </a:bodyPr>
          <a:lstStyle/>
          <a:p>
            <a:pPr marL="287338" indent="-287338">
              <a:lnSpc>
                <a:spcPct val="120000"/>
              </a:lnSpc>
              <a:spcBef>
                <a:spcPts val="600"/>
              </a:spcBef>
              <a:buNone/>
            </a:pPr>
            <a:r>
              <a:rPr lang="sr-Latn-CS" sz="2400" b="1" dirty="0" smtClean="0"/>
              <a:t>6. Programi 12 koraka </a:t>
            </a:r>
          </a:p>
          <a:p>
            <a:pPr marL="742950" indent="-342900">
              <a:spcBef>
                <a:spcPts val="300"/>
              </a:spcBef>
            </a:pPr>
            <a:r>
              <a:rPr lang="sr-Latn-CS" sz="2400" i="1" dirty="0" smtClean="0"/>
              <a:t>Anonimni narkomani </a:t>
            </a:r>
            <a:r>
              <a:rPr lang="sr-Latn-CS" sz="2400" dirty="0" smtClean="0"/>
              <a:t>(NA); </a:t>
            </a:r>
          </a:p>
          <a:p>
            <a:pPr marL="742950" indent="-342900">
              <a:spcBef>
                <a:spcPts val="300"/>
              </a:spcBef>
            </a:pPr>
            <a:r>
              <a:rPr lang="sr-Latn-CS" sz="2400" i="1" dirty="0" smtClean="0"/>
              <a:t>Korisnici </a:t>
            </a:r>
            <a:r>
              <a:rPr lang="sr-Latn-CS" sz="2400" i="1" dirty="0" err="1" smtClean="0"/>
              <a:t>metadona</a:t>
            </a:r>
            <a:r>
              <a:rPr lang="sr-Latn-CS" sz="2400" i="1" dirty="0" smtClean="0"/>
              <a:t> </a:t>
            </a:r>
            <a:r>
              <a:rPr lang="sr-Latn-CS" sz="2400" dirty="0" smtClean="0"/>
              <a:t>(MA) – oformili sopstvenu grupu jer se u NA osećaju stigmatizirano jer nisu “čisti”</a:t>
            </a:r>
          </a:p>
          <a:p>
            <a:pPr marL="742950" indent="-342900">
              <a:spcBef>
                <a:spcPts val="300"/>
              </a:spcBef>
            </a:pPr>
            <a:r>
              <a:rPr lang="sr-Latn-CS" sz="2400" i="1" dirty="0" err="1" smtClean="0"/>
              <a:t>Kokainomani</a:t>
            </a:r>
            <a:r>
              <a:rPr lang="sr-Latn-CS" sz="2400" dirty="0" smtClean="0"/>
              <a:t> (CA), </a:t>
            </a:r>
          </a:p>
          <a:p>
            <a:pPr marL="742950" indent="-342900">
              <a:spcBef>
                <a:spcPts val="300"/>
              </a:spcBef>
            </a:pPr>
            <a:r>
              <a:rPr lang="sr-Latn-CS" sz="2400" dirty="0" smtClean="0"/>
              <a:t>Za članove porodica</a:t>
            </a:r>
            <a:r>
              <a:rPr lang="sr-Latn-CS" sz="2400" i="1" dirty="0" smtClean="0"/>
              <a:t>: </a:t>
            </a:r>
            <a:r>
              <a:rPr lang="sr-Latn-CS" sz="2400" i="1" dirty="0" err="1" smtClean="0"/>
              <a:t>Pill</a:t>
            </a:r>
            <a:r>
              <a:rPr lang="sr-Latn-CS" sz="2400" i="1" dirty="0" smtClean="0"/>
              <a:t>-</a:t>
            </a:r>
            <a:r>
              <a:rPr lang="sr-Latn-CS" sz="2400" i="1" dirty="0" err="1" smtClean="0"/>
              <a:t>Anon</a:t>
            </a:r>
            <a:r>
              <a:rPr lang="sr-Latn-CS" sz="2400" i="1" dirty="0" smtClean="0"/>
              <a:t>, Nar-</a:t>
            </a:r>
            <a:r>
              <a:rPr lang="sr-Latn-CS" sz="2400" i="1" dirty="0" err="1" smtClean="0"/>
              <a:t>Annon</a:t>
            </a:r>
            <a:r>
              <a:rPr lang="sr-Latn-CS" sz="2400" i="1" dirty="0" smtClean="0"/>
              <a:t>, </a:t>
            </a:r>
            <a:r>
              <a:rPr lang="sr-Latn-CS" sz="2400" i="1" dirty="0" err="1" smtClean="0"/>
              <a:t>Narateen</a:t>
            </a:r>
            <a:r>
              <a:rPr lang="sr-Latn-CS" sz="2400" i="1" dirty="0" smtClean="0"/>
              <a:t> …</a:t>
            </a: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914400"/>
            <a:ext cx="8229600" cy="6858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lvl="0" eaLnBrk="1" fontAlgn="auto" hangingPunct="1">
              <a:spcAft>
                <a:spcPts val="0"/>
              </a:spcAft>
            </a:pPr>
            <a:r>
              <a:rPr lang="sr-Latn-R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Pristupi tretmanu.../4</a:t>
            </a:r>
            <a:endParaRPr lang="sr-Latn-CS" sz="36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286000"/>
          </a:xfrm>
        </p:spPr>
        <p:txBody>
          <a:bodyPr/>
          <a:lstStyle/>
          <a:p>
            <a:pPr marL="350838" indent="-350838" algn="l"/>
            <a:r>
              <a:rPr lang="pl-PL" sz="4000" dirty="0" smtClean="0"/>
              <a:t>SUBSTITUCIONI PROGRAMI</a:t>
            </a:r>
            <a:endParaRPr lang="sr-Latn-C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SUBSTITUCIONI PROGRAMI</a:t>
            </a:r>
            <a:endParaRPr lang="sr-Latn-C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19600"/>
          </a:xfrm>
        </p:spPr>
        <p:txBody>
          <a:bodyPr>
            <a:normAutofit/>
          </a:bodyPr>
          <a:lstStyle/>
          <a:p>
            <a:r>
              <a:rPr lang="pl-PL" dirty="0" smtClean="0"/>
              <a:t>Predstavljaju </a:t>
            </a:r>
            <a:r>
              <a:rPr lang="pl-PL" b="1" dirty="0" smtClean="0"/>
              <a:t>oblik produženog programa </a:t>
            </a:r>
            <a:endParaRPr lang="pl-PL" dirty="0" smtClean="0"/>
          </a:p>
          <a:p>
            <a:r>
              <a:rPr lang="sr-Latn-CS" dirty="0" smtClean="0"/>
              <a:t>Preko </a:t>
            </a:r>
            <a:r>
              <a:rPr lang="sr-Latn-CS" b="1" dirty="0" smtClean="0"/>
              <a:t>530 000 </a:t>
            </a:r>
            <a:r>
              <a:rPr lang="sr-Latn-CS" dirty="0" smtClean="0"/>
              <a:t>opijatskih zavisnika u EU uključeno je na supstitutivne programe opijatskim agonistima </a:t>
            </a:r>
          </a:p>
          <a:p>
            <a:r>
              <a:rPr lang="sr-Latn-CS" dirty="0" smtClean="0"/>
              <a:t>Kod nas se koristi </a:t>
            </a:r>
            <a:r>
              <a:rPr lang="sr-Latn-CS" b="1" dirty="0" err="1" smtClean="0"/>
              <a:t>metadon</a:t>
            </a:r>
            <a:r>
              <a:rPr lang="sr-Latn-CS" dirty="0" smtClean="0"/>
              <a:t> i </a:t>
            </a:r>
            <a:r>
              <a:rPr lang="sr-Latn-CS" b="1" dirty="0" err="1" smtClean="0"/>
              <a:t>buprenorfin</a:t>
            </a:r>
            <a:r>
              <a:rPr lang="sr-Latn-CS" dirty="0" smtClean="0"/>
              <a:t>.</a:t>
            </a:r>
          </a:p>
          <a:p>
            <a:r>
              <a:rPr lang="pl-PL" dirty="0" smtClean="0"/>
              <a:t>Uz primenu supstitucione terapije može se primenjivati i </a:t>
            </a:r>
            <a:r>
              <a:rPr lang="pl-PL" b="1" dirty="0" smtClean="0"/>
              <a:t>psihoterapija ili porodična terapija </a:t>
            </a:r>
            <a:endParaRPr lang="en-US" b="1" dirty="0" smtClean="0"/>
          </a:p>
          <a:p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82000" cy="896112"/>
          </a:xfrm>
        </p:spPr>
        <p:txBody>
          <a:bodyPr>
            <a:normAutofit fontScale="9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sr-Latn-RS" sz="3600" b="1" dirty="0" smtClean="0"/>
              <a:t>METADONSKI SUPSTITUTICIONI PROGRAM/1</a:t>
            </a:r>
            <a:endParaRPr lang="sr-Latn-CS" sz="36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1960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buNone/>
            </a:pPr>
            <a:r>
              <a:rPr lang="sr-Latn-CS" sz="2400" b="1" dirty="0" smtClean="0"/>
              <a:t>Odlike </a:t>
            </a:r>
            <a:r>
              <a:rPr lang="pl-PL" sz="2400" b="1" dirty="0" smtClean="0"/>
              <a:t>metadona </a:t>
            </a:r>
            <a:r>
              <a:rPr lang="sr-Latn-CS" sz="2400" b="1" dirty="0" smtClean="0"/>
              <a:t>naspram heroinu: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sr-Latn-CS" sz="2400" b="1" dirty="0" smtClean="0"/>
              <a:t>Oralna upotreba </a:t>
            </a:r>
            <a:r>
              <a:rPr lang="sr-Latn-CS" sz="2400" dirty="0" smtClean="0"/>
              <a:t>metadona - efikasan pri oralnoj upotrebi, heroin - najefikasniji pri intravenskoj aplikaciji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sr-Latn-CS" sz="2400" b="1" dirty="0" smtClean="0"/>
              <a:t>Delovanje</a:t>
            </a:r>
            <a:r>
              <a:rPr lang="en-US" sz="2400" dirty="0" smtClean="0"/>
              <a:t> </a:t>
            </a:r>
            <a:r>
              <a:rPr lang="sr-Latn-CS" sz="2400" dirty="0" err="1" smtClean="0"/>
              <a:t>metadon</a:t>
            </a:r>
            <a:r>
              <a:rPr lang="en-US" sz="2400" dirty="0" smtClean="0"/>
              <a:t>a vs. </a:t>
            </a:r>
            <a:r>
              <a:rPr lang="en-US" sz="2400" dirty="0" err="1" smtClean="0"/>
              <a:t>heroinu</a:t>
            </a:r>
            <a:r>
              <a:rPr lang="en-US" sz="2400" dirty="0" smtClean="0"/>
              <a:t>: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sr-Latn-CS" sz="2200" dirty="0" smtClean="0"/>
              <a:t>daleko </a:t>
            </a:r>
            <a:r>
              <a:rPr lang="en-US" sz="2000" dirty="0" smtClean="0"/>
              <a:t>je </a:t>
            </a:r>
            <a:r>
              <a:rPr lang="sr-Latn-CS" sz="2200" u="sng" dirty="0" smtClean="0"/>
              <a:t>duže </a:t>
            </a:r>
            <a:r>
              <a:rPr lang="sr-Latn-CS" sz="2200" dirty="0" smtClean="0"/>
              <a:t>(24-26 sati naspram 6-8 sati kod heroina), </a:t>
            </a:r>
            <a:endParaRPr lang="en-US" sz="2200" dirty="0" smtClean="0"/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sr-Latn-CS" sz="2000" dirty="0" smtClean="0"/>
              <a:t>ima </a:t>
            </a:r>
            <a:r>
              <a:rPr lang="sr-Latn-CS" sz="2200" dirty="0" smtClean="0"/>
              <a:t>spor i postupan </a:t>
            </a:r>
            <a:r>
              <a:rPr lang="sr-Latn-CS" sz="2200" u="sng" dirty="0" smtClean="0"/>
              <a:t>početak</a:t>
            </a:r>
            <a:r>
              <a:rPr lang="sr-Latn-CS" sz="2200" dirty="0" smtClean="0"/>
              <a:t> delovanja i </a:t>
            </a:r>
            <a:endParaRPr lang="en-US" sz="2200" dirty="0" smtClean="0"/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sr-Latn-CS" sz="2200" u="sng" dirty="0" smtClean="0"/>
              <a:t>ne</a:t>
            </a:r>
            <a:r>
              <a:rPr lang="sr-Latn-CS" sz="2200" dirty="0" smtClean="0"/>
              <a:t> dovodi do </a:t>
            </a:r>
            <a:r>
              <a:rPr lang="sr-Latn-CS" sz="2200" u="sng" dirty="0" smtClean="0"/>
              <a:t>euforije</a:t>
            </a:r>
            <a:r>
              <a:rPr lang="sr-Latn-CS" sz="2200" dirty="0" smtClean="0"/>
              <a:t>, što je osnovni uzrok uzimanja heroina.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sr-Latn-CS" sz="2400" b="1" dirty="0" smtClean="0"/>
              <a:t>Negativni efekti </a:t>
            </a:r>
            <a:r>
              <a:rPr lang="sr-Latn-CS" sz="2400" dirty="0" smtClean="0"/>
              <a:t>konzumiranja metadona (od kojih je najveći stvaranje zavisnosti) su daleko ređi i imanju daleko manji intenzitet nego kod heroina . 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RS" sz="3200" b="1" dirty="0" smtClean="0"/>
              <a:t>Metadonski supstitucioni program (MSP)/2</a:t>
            </a:r>
            <a:endParaRPr lang="sr-Latn-C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buNone/>
            </a:pPr>
            <a:r>
              <a:rPr lang="sr-Latn-CS" sz="2400" b="1" dirty="0" smtClean="0"/>
              <a:t>Uslovi za uključivanje u MSP:</a:t>
            </a:r>
          </a:p>
          <a:p>
            <a:pPr>
              <a:lnSpc>
                <a:spcPct val="110000"/>
              </a:lnSpc>
              <a:spcBef>
                <a:spcPts val="300"/>
              </a:spcBef>
            </a:pPr>
            <a:r>
              <a:rPr lang="sr-Latn-CS" sz="2400" dirty="0" smtClean="0"/>
              <a:t>Starosni minimum:  21 godina života</a:t>
            </a:r>
          </a:p>
          <a:p>
            <a:pPr>
              <a:lnSpc>
                <a:spcPct val="110000"/>
              </a:lnSpc>
              <a:spcBef>
                <a:spcPts val="300"/>
              </a:spcBef>
            </a:pPr>
            <a:r>
              <a:rPr lang="sr-Latn-CS" sz="2400" dirty="0" smtClean="0"/>
              <a:t>Višegodišnji </a:t>
            </a:r>
            <a:r>
              <a:rPr lang="sr-Latn-CS" sz="2400" dirty="0" err="1" smtClean="0"/>
              <a:t>zavisnički</a:t>
            </a:r>
            <a:r>
              <a:rPr lang="sr-Latn-CS" sz="2400" dirty="0" smtClean="0"/>
              <a:t> staž </a:t>
            </a:r>
          </a:p>
          <a:p>
            <a:pPr>
              <a:lnSpc>
                <a:spcPct val="110000"/>
              </a:lnSpc>
              <a:spcBef>
                <a:spcPts val="300"/>
              </a:spcBef>
            </a:pPr>
            <a:r>
              <a:rPr lang="sr-Latn-CS" sz="2400" dirty="0" smtClean="0"/>
              <a:t>Jasno ispunjeni kriterijumi po MKB-10/ DSM-IV za postojanje </a:t>
            </a:r>
            <a:r>
              <a:rPr lang="sr-Latn-CS" sz="2400" dirty="0" err="1" smtClean="0"/>
              <a:t>opioidne</a:t>
            </a:r>
            <a:r>
              <a:rPr lang="sr-Latn-CS" sz="2400" dirty="0" smtClean="0"/>
              <a:t> zavisnosti</a:t>
            </a:r>
          </a:p>
          <a:p>
            <a:pPr>
              <a:lnSpc>
                <a:spcPct val="110000"/>
              </a:lnSpc>
              <a:spcBef>
                <a:spcPts val="300"/>
              </a:spcBef>
            </a:pPr>
            <a:r>
              <a:rPr lang="sr-Latn-CS" sz="2400" dirty="0" smtClean="0"/>
              <a:t>Više bezuspešnih pokušaja lečenja (dispanzerski, bolnički)</a:t>
            </a:r>
          </a:p>
          <a:p>
            <a:pPr>
              <a:spcBef>
                <a:spcPts val="1200"/>
              </a:spcBef>
            </a:pPr>
            <a:endParaRPr lang="sr-Latn-CS" sz="2000" dirty="0" smtClean="0"/>
          </a:p>
          <a:p>
            <a:pPr>
              <a:spcBef>
                <a:spcPts val="1200"/>
              </a:spcBef>
            </a:pPr>
            <a:endParaRPr lang="sr-Latn-C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2526</TotalTime>
  <Words>1647</Words>
  <Application>Microsoft Office PowerPoint</Application>
  <PresentationFormat>On-screen Show (4:3)</PresentationFormat>
  <Paragraphs>234</Paragraphs>
  <Slides>29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Flow</vt:lpstr>
      <vt:lpstr>11. SOCIJALNI RAD I  BOLESTI ZAVISNOSTI  Decembar 2016.  </vt:lpstr>
      <vt:lpstr>Slide 2</vt:lpstr>
      <vt:lpstr>Slide 3</vt:lpstr>
      <vt:lpstr>Slide 4</vt:lpstr>
      <vt:lpstr>Slide 5</vt:lpstr>
      <vt:lpstr>SUBSTITUCIONI PROGRAMI</vt:lpstr>
      <vt:lpstr>SUBSTITUCIONI PROGRAMI</vt:lpstr>
      <vt:lpstr>METADONSKI SUPSTITUTICIONI PROGRAM/1</vt:lpstr>
      <vt:lpstr>Metadonski supstitucioni program (MSP)/2</vt:lpstr>
      <vt:lpstr>Metadonski supstitucioni program (MSP)/3</vt:lpstr>
      <vt:lpstr>Metadonski supstitucioni program (MSP)/4</vt:lpstr>
      <vt:lpstr>Buprenorfinski supstitucioni program</vt:lpstr>
      <vt:lpstr>Negativne strane supstitucionih programa/1</vt:lpstr>
      <vt:lpstr>Negativne strane supstitucionih programa/2</vt:lpstr>
      <vt:lpstr>PREVENCIJA RECIDIVA BOLESTI ZAVISNOSTI</vt:lpstr>
      <vt:lpstr>Recidiv</vt:lpstr>
      <vt:lpstr>Znaci koji prethode recidivu</vt:lpstr>
      <vt:lpstr>Komponente prevencije recidiva/1</vt:lpstr>
      <vt:lpstr>Komponente prevencije recidiva/2</vt:lpstr>
      <vt:lpstr>Komponente prevencije recidiva/3</vt:lpstr>
      <vt:lpstr> PRIMER: BEOGRADSKA ŠKOLA  SISTEMSKE TERAPIJE  BOLESTI ZAVISNOSTI OD DROGA</vt:lpstr>
      <vt:lpstr>Slide 22</vt:lpstr>
      <vt:lpstr>Slide 23</vt:lpstr>
      <vt:lpstr>Slide 24</vt:lpstr>
      <vt:lpstr>Slide 25</vt:lpstr>
      <vt:lpstr>I Intenzivna faza/4</vt:lpstr>
      <vt:lpstr> </vt:lpstr>
      <vt:lpstr>Slide 28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Jasna</dc:creator>
  <cp:lastModifiedBy>jasna.hrncic</cp:lastModifiedBy>
  <cp:revision>188</cp:revision>
  <cp:lastPrinted>1601-01-01T00:00:00Z</cp:lastPrinted>
  <dcterms:created xsi:type="dcterms:W3CDTF">1601-01-01T00:00:00Z</dcterms:created>
  <dcterms:modified xsi:type="dcterms:W3CDTF">2016-12-26T17:10:58Z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