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2"/>
  </p:notesMasterIdLst>
  <p:handoutMasterIdLst>
    <p:handoutMasterId r:id="rId23"/>
  </p:handoutMasterIdLst>
  <p:sldIdLst>
    <p:sldId id="285" r:id="rId2"/>
    <p:sldId id="276" r:id="rId3"/>
    <p:sldId id="293" r:id="rId4"/>
    <p:sldId id="287" r:id="rId5"/>
    <p:sldId id="288" r:id="rId6"/>
    <p:sldId id="289" r:id="rId7"/>
    <p:sldId id="291" r:id="rId8"/>
    <p:sldId id="317" r:id="rId9"/>
    <p:sldId id="316" r:id="rId10"/>
    <p:sldId id="298" r:id="rId11"/>
    <p:sldId id="292" r:id="rId12"/>
    <p:sldId id="315" r:id="rId13"/>
    <p:sldId id="313" r:id="rId14"/>
    <p:sldId id="314" r:id="rId15"/>
    <p:sldId id="294" r:id="rId16"/>
    <p:sldId id="295" r:id="rId17"/>
    <p:sldId id="296" r:id="rId18"/>
    <p:sldId id="297" r:id="rId19"/>
    <p:sldId id="299" r:id="rId20"/>
    <p:sldId id="300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768" y="-1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EE81-94E2-43FA-B1AB-302CEA183C1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8D2E1-38A7-4E35-BC62-BB2E0426A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82973-AA97-4665-911D-F71863DF4532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E62AC-40D6-4A58-9086-DAB6719B253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CD351-1D01-4D09-B088-9AE9F59B61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5ED4E-813A-4452-A6D7-DDA84883CF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4F56DC-0344-45A1-B7A5-8237151B18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0E6FD-7384-47F5-BF3B-7711D7E70D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D789A-073F-4906-B680-FC51CCEB05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F29C22-EFC3-4E28-8DFA-FB04F4B172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98244-40E0-4B3C-91E0-A16581291E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726B14-BC94-44CE-8D82-F3FC8A630D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FC9F66-362A-4AB4-9021-9A03BDAC54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9250EC4-4B5F-4A99-8943-C2C8F17012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8162112-3057-4FC0-A5F4-9DD5D452FC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86000"/>
          </a:xfrm>
        </p:spPr>
        <p:txBody>
          <a:bodyPr>
            <a:normAutofit/>
          </a:bodyPr>
          <a:lstStyle/>
          <a:p>
            <a:pPr algn="l"/>
            <a:r>
              <a:rPr lang="sr-Latn-CS" sz="4800" dirty="0" smtClean="0"/>
              <a:t>10. SOCIJALNI RAD I </a:t>
            </a:r>
            <a:br>
              <a:rPr lang="sr-Latn-CS" sz="4800" dirty="0" smtClean="0"/>
            </a:br>
            <a:r>
              <a:rPr lang="sr-Latn-CS" sz="4800" dirty="0" smtClean="0"/>
              <a:t>BOLESTI ZAVISNOSTI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000" dirty="0" err="1" smtClean="0"/>
              <a:t>Decembar</a:t>
            </a:r>
            <a:r>
              <a:rPr lang="en-US" sz="4000" dirty="0" smtClean="0"/>
              <a:t> 201</a:t>
            </a:r>
            <a:r>
              <a:rPr lang="sr-Latn-RS" sz="4000" smtClean="0"/>
              <a:t>6</a:t>
            </a:r>
            <a:r>
              <a:rPr lang="en-US" sz="4000" smtClean="0"/>
              <a:t>. </a:t>
            </a:r>
            <a:endParaRPr lang="en-US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114800"/>
            <a:ext cx="7854696" cy="1828800"/>
          </a:xfrm>
        </p:spPr>
        <p:txBody>
          <a:bodyPr>
            <a:normAutofit/>
          </a:bodyPr>
          <a:lstStyle/>
          <a:p>
            <a:pPr marL="350838" indent="-350838" algn="l">
              <a:buFont typeface="Arial" pitchFamily="34" charset="0"/>
              <a:buChar char="•"/>
            </a:pPr>
            <a:r>
              <a:rPr lang="sr-Latn-CS" sz="3600" b="1" dirty="0" smtClean="0">
                <a:latin typeface="+mj-lt"/>
              </a:rPr>
              <a:t>SGPTA - Sistemska grupna porodična terapija alkoholizma </a:t>
            </a:r>
          </a:p>
          <a:p>
            <a:pPr algn="l"/>
            <a:endParaRPr lang="sr-Latn-C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400" y="3429000"/>
            <a:ext cx="7854696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Pripremno-orijentaciona faza  detaljnije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dirty="0" smtClean="0"/>
              <a:t>Obuhvata: </a:t>
            </a:r>
          </a:p>
          <a:p>
            <a:r>
              <a:rPr lang="sr-Latn-CS" dirty="0" smtClean="0"/>
              <a:t>pružanje “</a:t>
            </a:r>
            <a:r>
              <a:rPr lang="sr-Latn-CS" b="1" dirty="0" smtClean="0"/>
              <a:t>prve pomoći</a:t>
            </a:r>
            <a:r>
              <a:rPr lang="sr-Latn-CS" dirty="0" smtClean="0"/>
              <a:t>”</a:t>
            </a:r>
          </a:p>
          <a:p>
            <a:r>
              <a:rPr lang="sr-Latn-CS" dirty="0" smtClean="0"/>
              <a:t>uspostavljanje </a:t>
            </a:r>
            <a:r>
              <a:rPr lang="sr-Latn-CS" b="1" dirty="0" smtClean="0"/>
              <a:t>apstinencije</a:t>
            </a:r>
          </a:p>
          <a:p>
            <a:r>
              <a:rPr lang="sr-Latn-CS" b="1" dirty="0" smtClean="0"/>
              <a:t>motivisanje</a:t>
            </a:r>
            <a:r>
              <a:rPr lang="sr-Latn-CS" dirty="0" smtClean="0"/>
              <a:t> za porodičnu terapiju </a:t>
            </a:r>
          </a:p>
          <a:p>
            <a:r>
              <a:rPr lang="sr-Latn-CS" dirty="0" smtClean="0"/>
              <a:t>postavljanje </a:t>
            </a:r>
            <a:r>
              <a:rPr lang="pl-PL" b="1" dirty="0" smtClean="0"/>
              <a:t>obuhvata </a:t>
            </a:r>
            <a:r>
              <a:rPr lang="sr-Latn-CS" b="1" dirty="0" smtClean="0"/>
              <a:t>porodice i sistema </a:t>
            </a:r>
          </a:p>
          <a:p>
            <a:r>
              <a:rPr lang="sr-Latn-CS" dirty="0" smtClean="0"/>
              <a:t>formiranje </a:t>
            </a:r>
            <a:r>
              <a:rPr lang="sr-Latn-CS" b="1" dirty="0" smtClean="0"/>
              <a:t>terapijske mreže</a:t>
            </a:r>
          </a:p>
          <a:p>
            <a:r>
              <a:rPr lang="sr-Latn-CS" dirty="0" smtClean="0"/>
              <a:t>formiranje </a:t>
            </a:r>
            <a:r>
              <a:rPr lang="sr-Latn-CS" b="1" dirty="0" smtClean="0"/>
              <a:t>terapijskog ugovora</a:t>
            </a: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detaljnije/1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sr-Latn-CS" b="1" dirty="0" smtClean="0"/>
              <a:t>Mesto</a:t>
            </a:r>
            <a:r>
              <a:rPr lang="sr-Latn-CS" dirty="0" smtClean="0"/>
              <a:t>: </a:t>
            </a:r>
            <a:r>
              <a:rPr lang="it-IT" dirty="0" smtClean="0"/>
              <a:t>dnevn</a:t>
            </a:r>
            <a:r>
              <a:rPr lang="sr-Latn-CS" dirty="0" smtClean="0"/>
              <a:t>a</a:t>
            </a:r>
            <a:r>
              <a:rPr lang="it-IT" dirty="0" smtClean="0"/>
              <a:t> bolnic</a:t>
            </a:r>
            <a:r>
              <a:rPr lang="sr-Latn-CS" dirty="0" smtClean="0"/>
              <a:t>a</a:t>
            </a:r>
            <a:r>
              <a:rPr lang="it-IT" dirty="0" smtClean="0"/>
              <a:t> ili u stacionar</a:t>
            </a:r>
            <a:endParaRPr lang="sr-Latn-CS" dirty="0" smtClean="0"/>
          </a:p>
          <a:p>
            <a:pPr marL="514350" indent="-514350">
              <a:buNone/>
            </a:pPr>
            <a:r>
              <a:rPr lang="sr-Latn-CS" b="1" dirty="0" smtClean="0"/>
              <a:t>Učestalost</a:t>
            </a:r>
            <a:r>
              <a:rPr lang="sr-Latn-CS" dirty="0" smtClean="0"/>
              <a:t>: </a:t>
            </a:r>
          </a:p>
          <a:p>
            <a:pPr marL="514350" indent="-514350"/>
            <a:r>
              <a:rPr lang="it-IT" b="1" dirty="0" smtClean="0"/>
              <a:t>svakodnevne</a:t>
            </a:r>
            <a:r>
              <a:rPr lang="it-IT" dirty="0" smtClean="0"/>
              <a:t> terapijske aktivnosti</a:t>
            </a:r>
            <a:r>
              <a:rPr lang="sr-Latn-RS" dirty="0" smtClean="0"/>
              <a:t>, </a:t>
            </a:r>
            <a:endParaRPr lang="sr-Latn-CS" dirty="0" smtClean="0"/>
          </a:p>
          <a:p>
            <a:pPr marL="514350" indent="-514350"/>
            <a:r>
              <a:rPr lang="en-US" dirty="0" smtClean="0"/>
              <a:t>k</a:t>
            </a:r>
            <a:r>
              <a:rPr lang="sr-Latn-RS" dirty="0" smtClean="0"/>
              <a:t>oje </a:t>
            </a:r>
            <a:r>
              <a:rPr lang="sr-Latn-CS" dirty="0" smtClean="0"/>
              <a:t>uključuju </a:t>
            </a:r>
            <a:r>
              <a:rPr lang="it-IT" dirty="0" smtClean="0"/>
              <a:t>svakodnevn</a:t>
            </a:r>
            <a:r>
              <a:rPr lang="sr-Latn-CS" dirty="0" smtClean="0"/>
              <a:t>e</a:t>
            </a:r>
            <a:r>
              <a:rPr lang="it-IT" dirty="0" smtClean="0"/>
              <a:t> </a:t>
            </a:r>
            <a:r>
              <a:rPr lang="sr-Latn-CS" dirty="0" smtClean="0"/>
              <a:t>sastanke </a:t>
            </a:r>
            <a:r>
              <a:rPr lang="it-IT" b="1" dirty="0" smtClean="0"/>
              <a:t>terapijske </a:t>
            </a:r>
            <a:r>
              <a:rPr lang="sr-Latn-CS" b="1" dirty="0" smtClean="0"/>
              <a:t>grupe</a:t>
            </a:r>
            <a:r>
              <a:rPr lang="sr-Latn-CS" dirty="0" smtClean="0"/>
              <a:t>, </a:t>
            </a:r>
          </a:p>
          <a:p>
            <a:pPr marL="514350" indent="-514350"/>
            <a:r>
              <a:rPr lang="it-IT" b="1" dirty="0" smtClean="0"/>
              <a:t>terapijske </a:t>
            </a:r>
            <a:r>
              <a:rPr lang="sr-Latn-CS" b="1" dirty="0" smtClean="0"/>
              <a:t>grupe </a:t>
            </a:r>
            <a:r>
              <a:rPr lang="sr-Latn-CS" dirty="0" smtClean="0"/>
              <a:t>u punom sastavu sadrži </a:t>
            </a:r>
            <a:r>
              <a:rPr lang="it-IT" b="1" dirty="0" smtClean="0"/>
              <a:t>multiple porodične grupe</a:t>
            </a:r>
            <a:r>
              <a:rPr lang="sr-Latn-CS" b="1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detaljnije/2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buNone/>
              <a:defRPr/>
            </a:pPr>
            <a:r>
              <a:rPr lang="sr-Latn-C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Grupna terapija tokom intenzivne faze je </a:t>
            </a:r>
            <a:r>
              <a:rPr lang="sr-Latn-CS" sz="2800" dirty="0" smtClean="0"/>
              <a:t>zasnovana na: </a:t>
            </a:r>
          </a:p>
          <a:p>
            <a:pPr marL="396875" indent="-396875">
              <a:spcBef>
                <a:spcPts val="600"/>
              </a:spcBef>
            </a:pPr>
            <a:r>
              <a:rPr lang="sr-Latn-CS" sz="2800" dirty="0" smtClean="0"/>
              <a:t>principima</a:t>
            </a:r>
            <a:r>
              <a:rPr lang="sr-Latn-CS" sz="2800" b="1" dirty="0" smtClean="0"/>
              <a:t> grupnog rada, </a:t>
            </a:r>
          </a:p>
          <a:p>
            <a:pPr marL="396875" indent="-396875">
              <a:spcBef>
                <a:spcPts val="600"/>
              </a:spcBef>
            </a:pPr>
            <a:r>
              <a:rPr lang="sr-Latn-CS" sz="2800" b="1" dirty="0" smtClean="0"/>
              <a:t>sistemskom porodičnom </a:t>
            </a:r>
            <a:r>
              <a:rPr lang="sr-Latn-CS" sz="2800" dirty="0" smtClean="0"/>
              <a:t>pristupu</a:t>
            </a:r>
            <a:r>
              <a:rPr lang="sr-Latn-CS" sz="2800" b="1" dirty="0" smtClean="0"/>
              <a:t> i </a:t>
            </a:r>
          </a:p>
          <a:p>
            <a:pPr marL="396875" indent="-396875">
              <a:spcBef>
                <a:spcPts val="600"/>
              </a:spcBef>
            </a:pPr>
            <a:r>
              <a:rPr lang="sr-Latn-CS" sz="2800" b="1" dirty="0" smtClean="0"/>
              <a:t>kognitivno-</a:t>
            </a:r>
            <a:r>
              <a:rPr lang="sr-Latn-CS" sz="2800" b="1" dirty="0" err="1" smtClean="0"/>
              <a:t>bihejvioralnom</a:t>
            </a:r>
            <a:r>
              <a:rPr lang="sr-Latn-CS" sz="2800" b="1" dirty="0" smtClean="0"/>
              <a:t> </a:t>
            </a:r>
            <a:r>
              <a:rPr lang="sr-Latn-CS" sz="2800" dirty="0" smtClean="0"/>
              <a:t>modelu</a:t>
            </a:r>
            <a:endParaRPr lang="sr-Latn-CS" sz="2800" b="1" dirty="0" smtClean="0"/>
          </a:p>
          <a:p>
            <a:pPr>
              <a:spcBef>
                <a:spcPts val="600"/>
              </a:spcBef>
              <a:buNone/>
              <a:defRPr/>
            </a:pPr>
            <a:r>
              <a:rPr lang="sr-Latn-CS" sz="2800" b="1" dirty="0" smtClean="0"/>
              <a:t>Forme saradnje sa porodicom</a:t>
            </a:r>
            <a:r>
              <a:rPr lang="sr-Latn-CS" sz="2800" dirty="0" smtClean="0"/>
              <a:t>: </a:t>
            </a:r>
          </a:p>
          <a:p>
            <a:pPr>
              <a:spcBef>
                <a:spcPts val="600"/>
              </a:spcBef>
              <a:defRPr/>
            </a:pPr>
            <a:r>
              <a:rPr lang="sr-Latn-CS" sz="2800" dirty="0" smtClean="0"/>
              <a:t>zajednički sastanci porodice sa terapeutom i pacijentom</a:t>
            </a:r>
          </a:p>
          <a:p>
            <a:pPr>
              <a:spcBef>
                <a:spcPts val="600"/>
              </a:spcBef>
              <a:defRPr/>
            </a:pPr>
            <a:r>
              <a:rPr lang="sr-Latn-CS" sz="2800" dirty="0" smtClean="0"/>
              <a:t>učešće porodice u edukativnim grupama </a:t>
            </a:r>
          </a:p>
          <a:p>
            <a:pPr>
              <a:spcBef>
                <a:spcPts val="600"/>
              </a:spcBef>
              <a:defRPr/>
            </a:pPr>
            <a:r>
              <a:rPr lang="sr-Latn-CS" sz="2800" dirty="0" smtClean="0"/>
              <a:t>terapijski ugovor sa porodicom </a:t>
            </a:r>
          </a:p>
          <a:p>
            <a:pPr>
              <a:spcBef>
                <a:spcPts val="600"/>
              </a:spcBef>
              <a:defRPr/>
            </a:pPr>
            <a:r>
              <a:rPr lang="sr-Latn-CS" sz="2800" dirty="0" smtClean="0"/>
              <a:t>sistemska porodična terapija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Autofit/>
          </a:bodyPr>
          <a:lstStyle/>
          <a:p>
            <a:pPr marL="517525" indent="-517525"/>
            <a:r>
              <a:rPr lang="sr-Latn-CS" sz="3600" b="1" dirty="0" smtClean="0"/>
              <a:t>Intenzivna faza detaljnije/3</a:t>
            </a:r>
            <a:endParaRPr lang="sr-Latn-CS" sz="36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None/>
            </a:pPr>
            <a:r>
              <a:rPr lang="sr-Latn-CS" b="1" i="1" dirty="0" smtClean="0"/>
              <a:t>Ključne tačke su: </a:t>
            </a:r>
          </a:p>
          <a:p>
            <a:pPr marL="514350" indent="-514350">
              <a:buNone/>
            </a:pPr>
            <a:r>
              <a:rPr lang="sr-Latn-CS" i="1" dirty="0" smtClean="0"/>
              <a:t>a)  </a:t>
            </a:r>
            <a:r>
              <a:rPr lang="it-IT" b="1" i="1" dirty="0" smtClean="0"/>
              <a:t>Informativno predstavljanje</a:t>
            </a:r>
            <a:r>
              <a:rPr lang="it-IT" b="1" dirty="0" smtClean="0"/>
              <a:t> pacijenta i porodice </a:t>
            </a:r>
            <a:r>
              <a:rPr lang="it-IT" dirty="0" smtClean="0"/>
              <a:t>pred </a:t>
            </a:r>
            <a:r>
              <a:rPr lang="it-IT" b="1" dirty="0" smtClean="0"/>
              <a:t>terapijskom grupom</a:t>
            </a:r>
            <a:endParaRPr lang="sr-Latn-CS" b="1" dirty="0" smtClean="0"/>
          </a:p>
          <a:p>
            <a:pPr marL="514350" indent="-514350">
              <a:buNone/>
            </a:pPr>
            <a:r>
              <a:rPr lang="sr-Latn-CS" dirty="0" smtClean="0"/>
              <a:t>b)  </a:t>
            </a:r>
            <a:r>
              <a:rPr lang="it-IT" b="1" i="1" dirty="0" smtClean="0"/>
              <a:t>Aktuelnosti</a:t>
            </a:r>
            <a:r>
              <a:rPr lang="it-IT" dirty="0" smtClean="0"/>
              <a:t> </a:t>
            </a:r>
            <a:r>
              <a:rPr lang="sr-Latn-CS" dirty="0" smtClean="0"/>
              <a:t>- </a:t>
            </a:r>
            <a:r>
              <a:rPr lang="it-IT" dirty="0" smtClean="0"/>
              <a:t>analizira </a:t>
            </a:r>
            <a:r>
              <a:rPr lang="it-IT" b="1" dirty="0" smtClean="0"/>
              <a:t>sadašnj</a:t>
            </a:r>
            <a:r>
              <a:rPr lang="sr-Latn-CS" b="1" dirty="0" smtClean="0"/>
              <a:t>ih</a:t>
            </a:r>
            <a:r>
              <a:rPr lang="it-IT" b="1" dirty="0" smtClean="0"/>
              <a:t> zbivanja u porodici</a:t>
            </a:r>
            <a:r>
              <a:rPr lang="it-IT" dirty="0" smtClean="0"/>
              <a:t>, kroz analiziranje prethodnog dana</a:t>
            </a:r>
            <a:r>
              <a:rPr lang="sr-Latn-CS" dirty="0" smtClean="0"/>
              <a:t> – </a:t>
            </a:r>
            <a:r>
              <a:rPr lang="sr-Latn-CS" b="1" dirty="0" smtClean="0"/>
              <a:t>dimenzija sadašnjosti</a:t>
            </a:r>
          </a:p>
          <a:p>
            <a:pPr marL="514350" indent="-514350">
              <a:spcBef>
                <a:spcPts val="1200"/>
              </a:spcBef>
              <a:buNone/>
              <a:defRPr/>
            </a:pPr>
            <a:r>
              <a:rPr lang="sr-Latn-CS" b="1" i="1" dirty="0" smtClean="0"/>
              <a:t>c) </a:t>
            </a:r>
            <a:r>
              <a:rPr lang="it-IT" b="1" i="1" dirty="0" smtClean="0"/>
              <a:t>Psiho - edukativni proces </a:t>
            </a:r>
            <a:r>
              <a:rPr lang="it-IT" dirty="0" smtClean="0"/>
              <a:t>za </a:t>
            </a:r>
            <a:r>
              <a:rPr lang="it-IT" b="1" dirty="0" smtClean="0"/>
              <a:t>pacijenta i porodicu</a:t>
            </a:r>
            <a:endParaRPr lang="sr-Latn-CS" b="1" dirty="0" smtClean="0"/>
          </a:p>
          <a:p>
            <a:pPr marL="514350" indent="-514350">
              <a:lnSpc>
                <a:spcPct val="110000"/>
              </a:lnSpc>
              <a:spcBef>
                <a:spcPts val="300"/>
              </a:spcBef>
              <a:buNone/>
              <a:defRPr/>
            </a:pPr>
            <a:r>
              <a:rPr lang="sr-Latn-C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sr-Latn-C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Posebno važna edukacija </a:t>
            </a:r>
            <a:r>
              <a:rPr lang="sr-Latn-C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 “okidačima” za recidiv:</a:t>
            </a:r>
            <a:endParaRPr lang="sr-Latn-CS" sz="2400" b="1" dirty="0" smtClean="0"/>
          </a:p>
          <a:p>
            <a:pPr lvl="1">
              <a:lnSpc>
                <a:spcPct val="110000"/>
              </a:lnSpc>
              <a:spcBef>
                <a:spcPts val="300"/>
              </a:spcBef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STRES!!</a:t>
            </a:r>
            <a:r>
              <a:rPr lang="sr-Latn-C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- </a:t>
            </a:r>
            <a:r>
              <a:rPr lang="sr-Latn-C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individualni, socijalni faktori: </a:t>
            </a:r>
            <a:r>
              <a:rPr lang="sr-Latn-CS" i="1" dirty="0" smtClean="0"/>
              <a:t>stres </a:t>
            </a:r>
            <a:r>
              <a:rPr lang="sr-Latn-CS" i="1" dirty="0" smtClean="0">
                <a:sym typeface="Wingdings" pitchFamily="2" charset="2"/>
              </a:rPr>
              <a:t></a:t>
            </a:r>
            <a:r>
              <a:rPr lang="sr-Latn-CS" i="1" dirty="0" smtClean="0"/>
              <a:t> potreba za zadovoljstvom, smirivanjem, bekstvom od realnosti </a:t>
            </a:r>
            <a:r>
              <a:rPr lang="sr-Latn-CS" i="1" dirty="0" smtClean="0">
                <a:sym typeface="Wingdings" pitchFamily="2" charset="2"/>
              </a:rPr>
              <a:t> droga</a:t>
            </a:r>
            <a:endParaRPr lang="sr-Latn-CS" i="1" dirty="0" smtClean="0"/>
          </a:p>
          <a:p>
            <a:pPr lvl="1">
              <a:lnSpc>
                <a:spcPct val="110000"/>
              </a:lnSpc>
              <a:spcBef>
                <a:spcPts val="300"/>
              </a:spcBef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Izloženost podsetnicima (“</a:t>
            </a:r>
            <a:r>
              <a:rPr lang="sr-Latn-C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cues</a:t>
            </a:r>
            <a:r>
              <a:rPr lang="sr-Latn-C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”)</a:t>
            </a:r>
            <a:r>
              <a:rPr lang="sr-Latn-CS" dirty="0" smtClean="0"/>
              <a:t> - </a:t>
            </a:r>
            <a:r>
              <a:rPr lang="sr-Latn-C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delom izbor, delom okolina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Re-ekspozicija alkoholu - </a:t>
            </a:r>
            <a:r>
              <a:rPr lang="sr-Latn-C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uglavnom izbor</a:t>
            </a:r>
          </a:p>
          <a:p>
            <a:pPr eaLnBrk="1" hangingPunct="1">
              <a:spcBef>
                <a:spcPts val="1200"/>
              </a:spcBef>
              <a:defRPr/>
            </a:pPr>
            <a:endParaRPr lang="sr-Latn-C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</p:spPr>
        <p:txBody>
          <a:bodyPr>
            <a:noAutofit/>
          </a:bodyPr>
          <a:lstStyle/>
          <a:p>
            <a:pPr marL="396875" indent="-396875"/>
            <a:r>
              <a:rPr lang="sr-Latn-C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Primer: pravila uspešne apstinencije</a:t>
            </a:r>
            <a:endParaRPr lang="sr-Latn-CS" sz="36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fontScale="92500" lnSpcReduction="10000"/>
          </a:bodyPr>
          <a:lstStyle/>
          <a:p>
            <a:pPr marL="393700" indent="-39370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Izbegavati mesta, društvo, situacije </a:t>
            </a:r>
            <a:r>
              <a:rPr lang="sr-Latn-CS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koje povećavaju šansu da se uzme neka supstanca –</a:t>
            </a:r>
            <a:r>
              <a:rPr lang="sr-Latn-C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promeniti stil života </a:t>
            </a:r>
            <a:r>
              <a:rPr lang="sr-Latn-CS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(takođe izbegavati i određenu muziku, npr. </a:t>
            </a:r>
            <a:r>
              <a:rPr lang="sr-Latn-C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tehno, </a:t>
            </a:r>
            <a:r>
              <a:rPr lang="sr-Latn-C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trens</a:t>
            </a:r>
            <a:r>
              <a:rPr lang="sr-Latn-C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itd.)</a:t>
            </a:r>
            <a:endParaRPr lang="sr-Latn-CS" sz="2600" i="1" dirty="0" smtClean="0"/>
          </a:p>
          <a:p>
            <a:pPr marL="393700" indent="-3937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Izgraditi</a:t>
            </a:r>
            <a:r>
              <a:rPr lang="sr-Latn-C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zdravu društvenost</a:t>
            </a:r>
          </a:p>
          <a:p>
            <a:pPr marL="393700" indent="-3937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Svaki dan bez droge – dan lepšeg života</a:t>
            </a:r>
          </a:p>
          <a:p>
            <a:pPr marL="393700" indent="-3937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Ako se pojavi </a:t>
            </a:r>
            <a:r>
              <a:rPr lang="sr-Latn-C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kriza </a:t>
            </a:r>
            <a:r>
              <a:rPr lang="sr-Latn-CS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odbranite se </a:t>
            </a:r>
            <a:r>
              <a:rPr lang="sr-Latn-C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naučenim sistemom</a:t>
            </a:r>
          </a:p>
          <a:p>
            <a:pPr marL="393700" indent="-3937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Govorite o sebi kao o </a:t>
            </a:r>
            <a:r>
              <a:rPr lang="sr-Latn-C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alkoholičaru</a:t>
            </a:r>
          </a:p>
          <a:p>
            <a:pPr marL="393700" indent="-3937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Ako se javi </a:t>
            </a:r>
            <a:r>
              <a:rPr lang="sr-Latn-C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recidiv, što pre </a:t>
            </a:r>
            <a:r>
              <a:rPr lang="sr-Latn-CS" sz="2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 </a:t>
            </a:r>
            <a:r>
              <a:rPr lang="sr-Latn-CS" sz="2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javiti lekaru i nastaviti lečenje</a:t>
            </a:r>
            <a:endParaRPr lang="sr-Latn-CS" sz="2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sr-Latn-C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detaljnije/4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sr-Latn-CS" dirty="0" smtClean="0"/>
              <a:t>d) </a:t>
            </a:r>
            <a:r>
              <a:rPr lang="it-IT" b="1" i="1" dirty="0" smtClean="0"/>
              <a:t>Veliko predstavljanje</a:t>
            </a:r>
            <a:r>
              <a:rPr lang="sr-Latn-CS" b="1" i="1" dirty="0" smtClean="0"/>
              <a:t> </a:t>
            </a:r>
            <a:r>
              <a:rPr lang="it-IT" b="1" dirty="0" smtClean="0"/>
              <a:t>pacijent</a:t>
            </a:r>
            <a:r>
              <a:rPr lang="sr-Latn-CS" b="1" dirty="0" smtClean="0"/>
              <a:t>a </a:t>
            </a:r>
            <a:r>
              <a:rPr lang="it-IT" b="1" dirty="0" smtClean="0"/>
              <a:t>i porodic</a:t>
            </a:r>
            <a:r>
              <a:rPr lang="sr-Latn-CS" dirty="0" smtClean="0"/>
              <a:t>e u terapijskoj grupi:  </a:t>
            </a:r>
            <a:r>
              <a:rPr lang="it-IT" dirty="0" smtClean="0"/>
              <a:t> </a:t>
            </a:r>
            <a:r>
              <a:rPr lang="sr-Latn-RS" dirty="0" smtClean="0"/>
              <a:t>sagledavanje </a:t>
            </a:r>
            <a:r>
              <a:rPr lang="it-IT" dirty="0" smtClean="0"/>
              <a:t>činjenice iz </a:t>
            </a:r>
            <a:r>
              <a:rPr lang="it-IT" b="1" dirty="0" smtClean="0"/>
              <a:t>prošlosti</a:t>
            </a:r>
            <a:r>
              <a:rPr lang="it-IT" dirty="0" smtClean="0"/>
              <a:t> na nov način</a:t>
            </a:r>
            <a:r>
              <a:rPr lang="sr-Latn-CS" dirty="0" smtClean="0"/>
              <a:t> (</a:t>
            </a:r>
            <a:r>
              <a:rPr lang="it-IT" dirty="0" smtClean="0"/>
              <a:t>samootkrivanj</a:t>
            </a:r>
            <a:r>
              <a:rPr lang="sr-Latn-CS" dirty="0" smtClean="0"/>
              <a:t>e</a:t>
            </a:r>
            <a:r>
              <a:rPr lang="it-IT" dirty="0" smtClean="0"/>
              <a:t> - uvid i otkrivanj</a:t>
            </a:r>
            <a:r>
              <a:rPr lang="sr-Latn-CS" dirty="0" smtClean="0"/>
              <a:t>e</a:t>
            </a:r>
            <a:r>
              <a:rPr lang="it-IT" dirty="0" smtClean="0"/>
              <a:t> pred drugima</a:t>
            </a:r>
            <a:r>
              <a:rPr lang="sr-Latn-CS" dirty="0" smtClean="0"/>
              <a:t>) – dimenzija </a:t>
            </a:r>
            <a:r>
              <a:rPr lang="sr-Latn-CS" b="1" dirty="0" smtClean="0"/>
              <a:t>prošlosti</a:t>
            </a:r>
          </a:p>
          <a:p>
            <a:pPr marL="514350" indent="-514350"/>
            <a:r>
              <a:rPr lang="it-IT" dirty="0" smtClean="0"/>
              <a:t>Kritičk</a:t>
            </a:r>
            <a:r>
              <a:rPr lang="sr-Latn-CS" dirty="0" smtClean="0"/>
              <a:t>a</a:t>
            </a:r>
            <a:r>
              <a:rPr lang="it-IT" dirty="0" smtClean="0"/>
              <a:t> </a:t>
            </a:r>
            <a:r>
              <a:rPr lang="it-IT" b="1" dirty="0" smtClean="0"/>
              <a:t>autobiografij</a:t>
            </a:r>
            <a:r>
              <a:rPr lang="sr-Latn-CS" b="1" dirty="0" smtClean="0"/>
              <a:t>a</a:t>
            </a:r>
            <a:r>
              <a:rPr lang="it-IT" dirty="0" smtClean="0"/>
              <a:t> sa ciljem da “trezno Ja sagleda pijano Ja”, da “</a:t>
            </a:r>
            <a:r>
              <a:rPr lang="it-IT" b="1" dirty="0" smtClean="0"/>
              <a:t>suv sistem sagleda mokar sistem</a:t>
            </a:r>
            <a:r>
              <a:rPr lang="it-IT" dirty="0" smtClean="0"/>
              <a:t>”</a:t>
            </a:r>
            <a:endParaRPr lang="sr-Latn-CS" dirty="0" smtClean="0"/>
          </a:p>
          <a:p>
            <a:pPr marL="514350" indent="-514350"/>
            <a:r>
              <a:rPr lang="sr-Latn-CS" b="1" dirty="0" smtClean="0"/>
              <a:t>Paktovi porodice </a:t>
            </a:r>
            <a:r>
              <a:rPr lang="it-IT" dirty="0" smtClean="0"/>
              <a:t>protiv promena u sistemu</a:t>
            </a:r>
            <a:r>
              <a:rPr lang="sr-Latn-CS" dirty="0" smtClean="0"/>
              <a:t>: </a:t>
            </a:r>
            <a:r>
              <a:rPr lang="it-IT" dirty="0" smtClean="0"/>
              <a:t>“medeni mesec”, “neodložni poslovi”, “somatizacije”, “rasprave o pravilima”, “kašnjenja na sastanke”, međusobno opravdavanje za propuste u terapiji</a:t>
            </a:r>
            <a:r>
              <a:rPr lang="sr-Latn-CS" dirty="0" smtClean="0"/>
              <a:t> – potrebna </a:t>
            </a:r>
            <a:r>
              <a:rPr lang="sr-Latn-CS" b="1" dirty="0" smtClean="0"/>
              <a:t>veština terapeuta </a:t>
            </a:r>
          </a:p>
          <a:p>
            <a:pPr marL="880110" lvl="1" indent="-514350"/>
            <a:r>
              <a:rPr lang="it-IT" dirty="0" smtClean="0"/>
              <a:t>upotreba genogramskih intervjua, formiranje i interpretacija genograma mogu odigrati presudnu ulogu</a:t>
            </a:r>
            <a:endParaRPr lang="sr-Latn-C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detaljnije/5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it-IT" b="1" dirty="0" smtClean="0"/>
              <a:t>Terapijski cilj</a:t>
            </a:r>
            <a:r>
              <a:rPr lang="sr-Latn-RS" b="1" dirty="0" smtClean="0"/>
              <a:t>evi</a:t>
            </a:r>
            <a:r>
              <a:rPr lang="it-IT" b="1" dirty="0" smtClean="0"/>
              <a:t> velikog predstavljanja</a:t>
            </a:r>
            <a:r>
              <a:rPr lang="sr-Latn-CS" dirty="0" smtClean="0"/>
              <a:t>: </a:t>
            </a:r>
          </a:p>
          <a:p>
            <a:r>
              <a:rPr lang="sr-Latn-CS" dirty="0" smtClean="0"/>
              <a:t>Postignut je </a:t>
            </a:r>
            <a:r>
              <a:rPr lang="it-IT" b="1" dirty="0" smtClean="0"/>
              <a:t>uvid</a:t>
            </a:r>
            <a:r>
              <a:rPr lang="it-IT" dirty="0" smtClean="0"/>
              <a:t> </a:t>
            </a:r>
            <a:r>
              <a:rPr lang="it-IT" b="1" dirty="0" smtClean="0"/>
              <a:t>celog sistema</a:t>
            </a:r>
            <a:r>
              <a:rPr lang="sr-Latn-RS" b="1" dirty="0" smtClean="0"/>
              <a:t>.</a:t>
            </a:r>
            <a:r>
              <a:rPr lang="it-IT" b="1" dirty="0" smtClean="0"/>
              <a:t> </a:t>
            </a:r>
            <a:endParaRPr lang="sr-Latn-CS" b="1" dirty="0" smtClean="0"/>
          </a:p>
          <a:p>
            <a:r>
              <a:rPr lang="it-IT" dirty="0" smtClean="0"/>
              <a:t>Registrovan</a:t>
            </a:r>
            <a:r>
              <a:rPr lang="sr-Latn-CS" dirty="0" smtClean="0"/>
              <a:t>o je</a:t>
            </a:r>
            <a:r>
              <a:rPr lang="it-IT" dirty="0" smtClean="0"/>
              <a:t> </a:t>
            </a:r>
            <a:r>
              <a:rPr lang="it-IT" b="1" dirty="0" smtClean="0"/>
              <a:t>redefinisanje uloga, pozicija i odnosa</a:t>
            </a:r>
            <a:r>
              <a:rPr lang="sr-Latn-CS" b="1" dirty="0" smtClean="0"/>
              <a:t> </a:t>
            </a:r>
            <a:r>
              <a:rPr lang="it-IT" dirty="0" smtClean="0"/>
              <a:t>kroz emocionalnu ekspresiju članova sistema</a:t>
            </a:r>
            <a:r>
              <a:rPr lang="sr-Latn-RS" dirty="0" smtClean="0"/>
              <a:t>.</a:t>
            </a:r>
            <a:endParaRPr lang="sr-Latn-CS" b="1" dirty="0" smtClean="0"/>
          </a:p>
          <a:p>
            <a:r>
              <a:rPr lang="it-IT" dirty="0" smtClean="0"/>
              <a:t>Svako </a:t>
            </a:r>
            <a:r>
              <a:rPr lang="it-IT" b="1" dirty="0" smtClean="0"/>
              <a:t>govorio o sebi </a:t>
            </a:r>
            <a:r>
              <a:rPr lang="it-IT" dirty="0" smtClean="0"/>
              <a:t>i svom ponašanju, svojoj </a:t>
            </a:r>
            <a:r>
              <a:rPr lang="it-IT" b="1" dirty="0" smtClean="0"/>
              <a:t>odgovornosti</a:t>
            </a:r>
            <a:r>
              <a:rPr lang="it-IT" dirty="0" smtClean="0"/>
              <a:t> za ishode i posledice u porodici, a ne o onom drugom, ne objašnjivajući svoje ponašanje osećanjem i ponašanjem onog drugog</a:t>
            </a:r>
            <a:r>
              <a:rPr lang="sr-Latn-RS" dirty="0" smtClean="0"/>
              <a:t>.</a:t>
            </a: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detaljnije/6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b="1" dirty="0" smtClean="0"/>
              <a:t>Teškoće za suprugu</a:t>
            </a:r>
            <a:r>
              <a:rPr lang="sr-Latn-CS" dirty="0" smtClean="0"/>
              <a:t>:</a:t>
            </a:r>
          </a:p>
          <a:p>
            <a:r>
              <a:rPr lang="it-IT" dirty="0" smtClean="0"/>
              <a:t>Kao i muž</a:t>
            </a:r>
            <a:r>
              <a:rPr lang="sr-Latn-CS" dirty="0" smtClean="0"/>
              <a:t>, ona je l</a:t>
            </a:r>
            <a:r>
              <a:rPr lang="it-IT" dirty="0" smtClean="0"/>
              <a:t>ičnost </a:t>
            </a:r>
            <a:r>
              <a:rPr lang="it-IT" b="1" dirty="0" smtClean="0"/>
              <a:t>visokog stepena zavisnosti i nediferenciranosti</a:t>
            </a:r>
            <a:endParaRPr lang="sr-Latn-CS" dirty="0" smtClean="0"/>
          </a:p>
          <a:p>
            <a:r>
              <a:rPr lang="it-IT" b="1" dirty="0" smtClean="0"/>
              <a:t>Mehanizmi odbrane </a:t>
            </a:r>
            <a:r>
              <a:rPr lang="it-IT" dirty="0" smtClean="0"/>
              <a:t>slični i uklopljeni u bračni odnos</a:t>
            </a:r>
            <a:endParaRPr lang="sr-Latn-CS" dirty="0" smtClean="0"/>
          </a:p>
          <a:p>
            <a:pPr lvl="1"/>
            <a:r>
              <a:rPr lang="pl-PL" dirty="0" smtClean="0"/>
              <a:t>Ponekad je jedini odgovor koji ona može pružiti je </a:t>
            </a:r>
            <a:r>
              <a:rPr lang="pl-PL" b="1" dirty="0" smtClean="0"/>
              <a:t>depresivna pozicija </a:t>
            </a:r>
            <a:r>
              <a:rPr lang="pl-PL" dirty="0" smtClean="0"/>
              <a:t>ili </a:t>
            </a:r>
            <a:r>
              <a:rPr lang="pl-PL" b="1" dirty="0" smtClean="0"/>
              <a:t>regresija</a:t>
            </a:r>
            <a:r>
              <a:rPr lang="pl-PL" dirty="0" smtClean="0"/>
              <a:t> drugačijeg oblika (pasivnost, poslušnost, savršenost u terapijskoj zajednici i grupi)</a:t>
            </a:r>
            <a:endParaRPr lang="sr-Latn-CS" dirty="0" smtClean="0"/>
          </a:p>
          <a:p>
            <a:r>
              <a:rPr lang="pl-PL" dirty="0" smtClean="0"/>
              <a:t>Teško se </a:t>
            </a:r>
            <a:r>
              <a:rPr lang="pl-PL" b="1" dirty="0" smtClean="0"/>
              <a:t>odriče dobiti </a:t>
            </a:r>
            <a:r>
              <a:rPr lang="pl-PL" dirty="0" smtClean="0"/>
              <a:t>i stepena kontrole u relaciji i sistemu</a:t>
            </a:r>
          </a:p>
          <a:p>
            <a:pPr lvl="1"/>
            <a:r>
              <a:rPr lang="pl-PL" dirty="0" smtClean="0"/>
              <a:t>gubljenje poziciju “heroine”, “svetice”, “žrtve”</a:t>
            </a:r>
          </a:p>
          <a:p>
            <a:pPr lvl="1"/>
            <a:r>
              <a:rPr lang="pl-PL" dirty="0" smtClean="0"/>
              <a:t>preuzimanje lične odgovornosti za svoj život, za funkcionisanje i posledice u porodici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Intenzivna faza detaljnije/7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l-PL" dirty="0" smtClean="0"/>
              <a:t>e) </a:t>
            </a:r>
            <a:r>
              <a:rPr lang="pl-PL" b="1" i="1" dirty="0" smtClean="0"/>
              <a:t>Rezime lečenja i plan rehabilitacije</a:t>
            </a:r>
            <a:r>
              <a:rPr lang="pl-PL" dirty="0" smtClean="0"/>
              <a:t>: završna tačka, posle četiri do šest nedelja od početka lečenja - tema </a:t>
            </a:r>
            <a:r>
              <a:rPr lang="pl-PL" b="1" dirty="0" smtClean="0"/>
              <a:t>budućnost</a:t>
            </a:r>
            <a:r>
              <a:rPr lang="pl-PL" i="1" dirty="0" smtClean="0"/>
              <a:t> </a:t>
            </a:r>
          </a:p>
          <a:p>
            <a:pPr lvl="1"/>
            <a:r>
              <a:rPr lang="pl-PL" sz="2600" dirty="0" smtClean="0"/>
              <a:t>Elementi </a:t>
            </a:r>
            <a:r>
              <a:rPr lang="pl-PL" sz="2600" b="1" dirty="0" smtClean="0"/>
              <a:t>velikog predstavljanja </a:t>
            </a:r>
            <a:r>
              <a:rPr lang="pl-PL" sz="2600" dirty="0" smtClean="0"/>
              <a:t>pacijenta i porodice u </a:t>
            </a:r>
            <a:r>
              <a:rPr lang="pl-PL" sz="2600" b="1" dirty="0" smtClean="0"/>
              <a:t>sažetijem i skraćenom </a:t>
            </a:r>
            <a:r>
              <a:rPr lang="pl-PL" sz="2600" dirty="0" smtClean="0"/>
              <a:t>obliku</a:t>
            </a:r>
          </a:p>
          <a:p>
            <a:pPr lvl="1"/>
            <a:r>
              <a:rPr lang="pl-PL" sz="2600" b="1" dirty="0" smtClean="0"/>
              <a:t>Analiza toka lečenja</a:t>
            </a:r>
            <a:r>
              <a:rPr lang="pl-PL" sz="2600" dirty="0" smtClean="0"/>
              <a:t>: razumevanje sopstvenog kognitivnog i emocionalnog procesa i promena u učesnicima i u sistemu</a:t>
            </a:r>
          </a:p>
          <a:p>
            <a:pPr lvl="1"/>
            <a:r>
              <a:rPr lang="pl-PL" sz="2600" dirty="0" smtClean="0"/>
              <a:t>Razumevanje </a:t>
            </a:r>
            <a:r>
              <a:rPr lang="pl-PL" sz="2600" b="1" dirty="0" smtClean="0"/>
              <a:t>promena</a:t>
            </a:r>
            <a:r>
              <a:rPr lang="pl-PL" sz="2600" dirty="0" smtClean="0"/>
              <a:t> u bračnim odnosima i porodici</a:t>
            </a:r>
          </a:p>
          <a:p>
            <a:pPr lvl="1"/>
            <a:r>
              <a:rPr lang="pl-PL" sz="2600" dirty="0" smtClean="0"/>
              <a:t>Spisak “</a:t>
            </a:r>
            <a:r>
              <a:rPr lang="pl-PL" sz="2600" b="1" dirty="0" smtClean="0"/>
              <a:t>nezavršenih poslova</a:t>
            </a:r>
            <a:r>
              <a:rPr lang="pl-PL" sz="2600" dirty="0" smtClean="0"/>
              <a:t>” </a:t>
            </a:r>
          </a:p>
          <a:p>
            <a:pPr lvl="1"/>
            <a:r>
              <a:rPr lang="pl-PL" sz="2600" dirty="0" smtClean="0"/>
              <a:t>Konkretni </a:t>
            </a:r>
            <a:r>
              <a:rPr lang="pl-PL" sz="2600" b="1" dirty="0" smtClean="0"/>
              <a:t>ciljevi</a:t>
            </a:r>
            <a:r>
              <a:rPr lang="pl-PL" sz="2600" dirty="0" smtClean="0"/>
              <a:t> za svakog pojedinca i porodicu</a:t>
            </a:r>
            <a:endParaRPr lang="sr-Latn-C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Rehabilitaciona faza </a:t>
            </a:r>
            <a:r>
              <a:rPr lang="sr-Latn-CS" sz="3600" b="1" dirty="0" smtClean="0"/>
              <a:t>detaljnije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l-PL" sz="2700" b="1" dirty="0" smtClean="0"/>
              <a:t>Ciljevi rehabilitacijone faze</a:t>
            </a:r>
            <a:r>
              <a:rPr lang="pl-PL" sz="2700" dirty="0" smtClean="0"/>
              <a:t>: </a:t>
            </a:r>
          </a:p>
          <a:p>
            <a:r>
              <a:rPr lang="pl-PL" b="1" dirty="0" smtClean="0"/>
              <a:t>Održanje apstinencije – </a:t>
            </a:r>
            <a:r>
              <a:rPr lang="sr-Latn-CS" b="1" dirty="0" smtClean="0"/>
              <a:t>doživotna zabrana uzimanja PAS </a:t>
            </a:r>
            <a:endParaRPr lang="pl-PL" b="1" dirty="0" smtClean="0"/>
          </a:p>
          <a:p>
            <a:r>
              <a:rPr lang="pl-PL" b="1" dirty="0" smtClean="0"/>
              <a:t>Preveniranje</a:t>
            </a:r>
            <a:r>
              <a:rPr lang="pl-PL" dirty="0" smtClean="0"/>
              <a:t> “starih” problema</a:t>
            </a:r>
          </a:p>
          <a:p>
            <a:r>
              <a:rPr lang="pl-PL" dirty="0" smtClean="0"/>
              <a:t>Razvijanje tehnika i mehanizama za </a:t>
            </a:r>
            <a:r>
              <a:rPr lang="pl-PL" b="1" dirty="0" smtClean="0"/>
              <a:t>savladavanje ispoljenih teškoća i problema</a:t>
            </a:r>
          </a:p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r>
              <a:rPr lang="pl-PL" sz="2700" b="1" dirty="0" smtClean="0">
                <a:sym typeface="Wingdings"/>
              </a:rPr>
              <a:t>Primenjuje se grupna p</a:t>
            </a:r>
            <a:r>
              <a:rPr lang="pl-PL" sz="2700" b="1" dirty="0" smtClean="0"/>
              <a:t>orodična terapija </a:t>
            </a:r>
            <a:r>
              <a:rPr lang="pl-PL" sz="2700" dirty="0" smtClean="0"/>
              <a:t>uz uobičajeni život i funkcionisanje - par stupa u </a:t>
            </a:r>
            <a:r>
              <a:rPr lang="pl-PL" sz="2700" b="1" dirty="0" smtClean="0"/>
              <a:t>multiplu porodičnu grupu</a:t>
            </a:r>
            <a:r>
              <a:rPr lang="pl-PL" sz="2700" dirty="0" smtClean="0"/>
              <a:t>: </a:t>
            </a:r>
          </a:p>
          <a:p>
            <a:r>
              <a:rPr lang="pl-PL" b="1" dirty="0" smtClean="0"/>
              <a:t>Nova ali “zrelija” grupa,</a:t>
            </a:r>
            <a:r>
              <a:rPr lang="pl-PL" dirty="0" smtClean="0"/>
              <a:t> parovi koji su već formirali stabilni “suv sistem” i odmakli u procesima menjanja sistema </a:t>
            </a:r>
          </a:p>
          <a:p>
            <a:r>
              <a:rPr lang="pl-PL" b="1" dirty="0" smtClean="0"/>
              <a:t>Novi par </a:t>
            </a:r>
            <a:r>
              <a:rPr lang="pl-PL" dirty="0" smtClean="0"/>
              <a:t>iznosi svoj </a:t>
            </a:r>
            <a:r>
              <a:rPr lang="pl-PL" b="1" dirty="0" smtClean="0"/>
              <a:t>plan rehabilitacije </a:t>
            </a:r>
            <a:r>
              <a:rPr lang="pl-PL" dirty="0" smtClean="0"/>
              <a:t>i svoj terapijski proces usmerava po njemu</a:t>
            </a:r>
            <a:endParaRPr lang="sr-Latn-CS" dirty="0" smtClean="0"/>
          </a:p>
          <a:p>
            <a:r>
              <a:rPr lang="pl-PL" b="1" dirty="0" smtClean="0"/>
              <a:t>Manje vremenski intenzivna </a:t>
            </a:r>
            <a:r>
              <a:rPr lang="pl-PL" dirty="0" smtClean="0"/>
              <a:t>terapija (seanse u porodičnoj grupi jedanput nedeljno);</a:t>
            </a:r>
          </a:p>
          <a:p>
            <a:r>
              <a:rPr lang="pl-PL" dirty="0" smtClean="0"/>
              <a:t>Znatno </a:t>
            </a:r>
            <a:r>
              <a:rPr lang="pl-PL" b="1" dirty="0" smtClean="0"/>
              <a:t>veća terapijska dubina </a:t>
            </a:r>
          </a:p>
          <a:p>
            <a:pPr>
              <a:buNone/>
            </a:pP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1247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sz="4000" b="1" dirty="0" smtClean="0"/>
              <a:t>SGPTA</a:t>
            </a:r>
            <a:r>
              <a:rPr lang="sr-Latn-CS" sz="4000" dirty="0" smtClean="0"/>
              <a:t> - </a:t>
            </a:r>
            <a:r>
              <a:rPr lang="sr-Latn-CS" sz="4000" b="1" dirty="0" smtClean="0"/>
              <a:t>Sistemska grupna porodična terapija alkoholizma – istorijat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2400" dirty="0" smtClean="0"/>
              <a:t>1973.g. </a:t>
            </a:r>
            <a:r>
              <a:rPr lang="sl-SI" sz="2400" b="1" dirty="0" smtClean="0"/>
              <a:t>Branko Gačić</a:t>
            </a:r>
            <a:r>
              <a:rPr lang="sl-SI" sz="2400" dirty="0" smtClean="0"/>
              <a:t>: u okviru Dnevne bolnice Instituta za mentalno zdravlje u Beogradu uključuje i supruge alkoholičara u terapijsku grupu i razvija program porodične terapije alkoholizma i naziva je </a:t>
            </a:r>
            <a:r>
              <a:rPr lang="sl-SI" sz="2400" b="1" i="1" dirty="0" smtClean="0"/>
              <a:t>intenzivna kombinovana porodična terapija alkoholizma.</a:t>
            </a:r>
            <a:endParaRPr lang="sl-SI" sz="2400" i="1" dirty="0" smtClean="0"/>
          </a:p>
          <a:p>
            <a:pPr>
              <a:buNone/>
            </a:pPr>
            <a:r>
              <a:rPr lang="sl-SI" sz="2400" dirty="0" smtClean="0"/>
              <a:t>Obuhvata:</a:t>
            </a:r>
          </a:p>
          <a:p>
            <a:pPr>
              <a:spcBef>
                <a:spcPts val="0"/>
              </a:spcBef>
            </a:pPr>
            <a:r>
              <a:rPr lang="sl-SI" sz="2400" b="1" dirty="0" smtClean="0"/>
              <a:t>simptomatsku terapiju</a:t>
            </a:r>
            <a:r>
              <a:rPr lang="sl-SI" sz="2400" dirty="0" smtClean="0"/>
              <a:t>: klasični i tradicionalni, medicinski deo programa</a:t>
            </a:r>
          </a:p>
          <a:p>
            <a:pPr>
              <a:spcBef>
                <a:spcPts val="0"/>
              </a:spcBef>
            </a:pPr>
            <a:r>
              <a:rPr lang="sl-SI" sz="2400" b="1" dirty="0" smtClean="0"/>
              <a:t>etiološku terapiju</a:t>
            </a:r>
            <a:r>
              <a:rPr lang="sl-SI" sz="2400" dirty="0" smtClean="0"/>
              <a:t>: porodična terapija tj. usmerenost na bračne i porodične probleme</a:t>
            </a:r>
          </a:p>
          <a:p>
            <a:pPr>
              <a:spcBef>
                <a:spcPts val="0"/>
              </a:spcBef>
              <a:buFont typeface="Wingdings"/>
              <a:buChar char="ð"/>
            </a:pPr>
            <a:r>
              <a:rPr lang="sl-SI" sz="2400" b="1" dirty="0" smtClean="0"/>
              <a:t>Dvostruko veća efikasnost</a:t>
            </a:r>
          </a:p>
          <a:p>
            <a:pPr>
              <a:buNone/>
            </a:pPr>
            <a:r>
              <a:rPr lang="sl-SI" sz="2400" b="1" dirty="0" smtClean="0"/>
              <a:t>Dalji razvoj</a:t>
            </a:r>
            <a:r>
              <a:rPr lang="sl-SI" sz="2400" dirty="0" smtClean="0"/>
              <a:t> : značajno veće angažovanje i drugih socijalnih sistema.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sr-Latn-CS" sz="2400" dirty="0" err="1" smtClean="0"/>
              <a:t>Nastasić</a:t>
            </a:r>
            <a:r>
              <a:rPr lang="sr-Latn-CS" sz="2400" dirty="0" smtClean="0"/>
              <a:t>, P. (2011), </a:t>
            </a:r>
            <a:r>
              <a:rPr lang="sr-Latn-CS" sz="2400" dirty="0" err="1" smtClean="0"/>
              <a:t>Ekosistemski</a:t>
            </a:r>
            <a:r>
              <a:rPr lang="sr-Latn-CS" sz="2400" dirty="0" smtClean="0"/>
              <a:t> pristup alkoholizmu (EPA). Beograd: </a:t>
            </a:r>
            <a:r>
              <a:rPr lang="sr-Latn-CS" sz="2400" dirty="0" err="1" smtClean="0"/>
              <a:t>Publikum</a:t>
            </a:r>
            <a:r>
              <a:rPr lang="en-US" sz="2400" dirty="0" smtClean="0"/>
              <a:t>.</a:t>
            </a:r>
            <a:r>
              <a:rPr lang="sr-Latn-CS" sz="2400" dirty="0" smtClean="0"/>
              <a:t> </a:t>
            </a:r>
          </a:p>
          <a:p>
            <a:pPr lvl="1"/>
            <a:r>
              <a:rPr lang="sr-Latn-CS" dirty="0" smtClean="0"/>
              <a:t>Poglavlje </a:t>
            </a:r>
            <a:r>
              <a:rPr lang="sr-Latn-CS" i="1" dirty="0" smtClean="0"/>
              <a:t>Procesi prilagođavanja porodice</a:t>
            </a:r>
            <a:r>
              <a:rPr lang="en-US" i="1" dirty="0" smtClean="0"/>
              <a:t>,</a:t>
            </a:r>
            <a:r>
              <a:rPr lang="sr-Latn-CS" dirty="0" smtClean="0"/>
              <a:t> str. 34 – 51. </a:t>
            </a:r>
          </a:p>
          <a:p>
            <a:pPr lvl="1"/>
            <a:r>
              <a:rPr lang="sr-Latn-CS" dirty="0" smtClean="0"/>
              <a:t>Poglavlje </a:t>
            </a:r>
            <a:r>
              <a:rPr lang="sr-Latn-CS" i="1" dirty="0" smtClean="0"/>
              <a:t>Terapijski konteksti</a:t>
            </a:r>
            <a:r>
              <a:rPr lang="en-US" i="1" dirty="0" smtClean="0"/>
              <a:t>,</a:t>
            </a:r>
            <a:r>
              <a:rPr lang="sr-Latn-CS" dirty="0" smtClean="0"/>
              <a:t> str. 86 – 101. </a:t>
            </a:r>
          </a:p>
          <a:p>
            <a:r>
              <a:rPr lang="sr-Latn-CS" sz="2400" dirty="0" err="1" smtClean="0"/>
              <a:t>Straussner</a:t>
            </a:r>
            <a:r>
              <a:rPr lang="sr-Latn-CS" sz="2400" dirty="0" smtClean="0"/>
              <a:t>,  </a:t>
            </a:r>
            <a:r>
              <a:rPr lang="sr-Latn-CS" sz="2400" dirty="0" err="1" smtClean="0"/>
              <a:t>Shulamith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L.A</a:t>
            </a:r>
            <a:r>
              <a:rPr lang="sr-Latn-CS" sz="2400" dirty="0" smtClean="0"/>
              <a:t> (2004)</a:t>
            </a:r>
            <a:r>
              <a:rPr lang="sr-Latn-CS" sz="2400" dirty="0" err="1" smtClean="0"/>
              <a:t>Assessment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and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Treatment</a:t>
            </a:r>
            <a:r>
              <a:rPr lang="sr-Latn-CS" sz="2400" dirty="0" smtClean="0"/>
              <a:t> of </a:t>
            </a:r>
            <a:r>
              <a:rPr lang="sr-Latn-CS" sz="2400" dirty="0" err="1" smtClean="0"/>
              <a:t>Clients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with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Alcohol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and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Other</a:t>
            </a:r>
            <a:r>
              <a:rPr lang="sr-Latn-CS" sz="2400" dirty="0" smtClean="0"/>
              <a:t> Drug </a:t>
            </a:r>
            <a:r>
              <a:rPr lang="sr-Latn-CS" sz="2400" dirty="0" err="1" smtClean="0"/>
              <a:t>Abuse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Problems</a:t>
            </a:r>
            <a:r>
              <a:rPr lang="sr-Latn-CS" sz="2400" dirty="0" smtClean="0"/>
              <a:t>: </a:t>
            </a:r>
            <a:r>
              <a:rPr lang="sr-Latn-CS" sz="2400" dirty="0" err="1" smtClean="0"/>
              <a:t>An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Overview</a:t>
            </a:r>
            <a:r>
              <a:rPr lang="sr-Latn-CS" sz="2400" dirty="0" smtClean="0"/>
              <a:t>. U: </a:t>
            </a:r>
            <a:r>
              <a:rPr lang="sr-Latn-CS" sz="2400" dirty="0" err="1" smtClean="0"/>
              <a:t>Straussner</a:t>
            </a:r>
            <a:r>
              <a:rPr lang="sr-Latn-CS" sz="2400" dirty="0" smtClean="0"/>
              <a:t>,  </a:t>
            </a:r>
            <a:r>
              <a:rPr lang="sr-Latn-CS" sz="2400" dirty="0" err="1" smtClean="0"/>
              <a:t>Shulamith</a:t>
            </a:r>
            <a:r>
              <a:rPr lang="sr-Latn-CS" sz="2400" dirty="0" smtClean="0"/>
              <a:t> L.A: (ur.) </a:t>
            </a:r>
            <a:r>
              <a:rPr lang="sr-Latn-CS" sz="2400" dirty="0" err="1" smtClean="0"/>
              <a:t>Clinical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Work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with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Substance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Abusing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Clinets</a:t>
            </a:r>
            <a:r>
              <a:rPr lang="sr-Latn-CS" sz="2400" dirty="0" smtClean="0"/>
              <a:t>.  </a:t>
            </a:r>
            <a:r>
              <a:rPr lang="sr-Latn-CS" sz="2400" dirty="0" err="1" smtClean="0"/>
              <a:t>New</a:t>
            </a:r>
            <a:r>
              <a:rPr lang="sr-Latn-CS" sz="2400" dirty="0" smtClean="0"/>
              <a:t> York: The </a:t>
            </a:r>
            <a:r>
              <a:rPr lang="sr-Latn-CS" sz="2400" dirty="0" err="1" smtClean="0"/>
              <a:t>Guilford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Press</a:t>
            </a:r>
            <a:r>
              <a:rPr lang="sr-Latn-CS" sz="2400" dirty="0" smtClean="0"/>
              <a:t>, str. 3-35.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SGPTA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>
              <a:buFont typeface="Wingdings"/>
              <a:buChar char="ð"/>
            </a:pPr>
            <a:r>
              <a:rPr lang="sl-SI" dirty="0" smtClean="0">
                <a:sym typeface="Wingdings"/>
              </a:rPr>
              <a:t>Razvija se </a:t>
            </a:r>
            <a:r>
              <a:rPr lang="sl-SI" dirty="0" smtClean="0"/>
              <a:t>model </a:t>
            </a:r>
            <a:r>
              <a:rPr lang="sl-SI" b="1" dirty="0" smtClean="0"/>
              <a:t>sistemske grupne porodične terapije alkoholizma </a:t>
            </a:r>
            <a:r>
              <a:rPr lang="sl-SI" dirty="0" smtClean="0"/>
              <a:t>(</a:t>
            </a:r>
            <a:r>
              <a:rPr lang="sl-SI" b="1" dirty="0" smtClean="0"/>
              <a:t>SGPTA</a:t>
            </a:r>
            <a:r>
              <a:rPr lang="sl-SI" dirty="0" smtClean="0"/>
              <a:t>). </a:t>
            </a:r>
          </a:p>
          <a:p>
            <a:pPr>
              <a:buNone/>
            </a:pPr>
            <a:r>
              <a:rPr lang="sl-SI" dirty="0" smtClean="0"/>
              <a:t>Teorijske osnove: </a:t>
            </a:r>
            <a:endParaRPr lang="sl-SI" dirty="0" smtClean="0"/>
          </a:p>
          <a:p>
            <a:r>
              <a:rPr lang="sl-SI" b="1" dirty="0" smtClean="0"/>
              <a:t>socio-psihijatrijski model </a:t>
            </a:r>
            <a:r>
              <a:rPr lang="sl-SI" dirty="0" smtClean="0"/>
              <a:t>lečenja alkoholizma </a:t>
            </a:r>
            <a:r>
              <a:rPr lang="sl-SI" dirty="0" smtClean="0"/>
              <a:t>(Institut </a:t>
            </a:r>
            <a:r>
              <a:rPr lang="sl-SI" dirty="0" smtClean="0"/>
              <a:t>za mentalno </a:t>
            </a:r>
            <a:r>
              <a:rPr lang="sl-SI" dirty="0" smtClean="0"/>
              <a:t>zdravlje),</a:t>
            </a:r>
            <a:endParaRPr lang="sl-SI" dirty="0" smtClean="0"/>
          </a:p>
          <a:p>
            <a:r>
              <a:rPr lang="sl-SI" b="1" dirty="0" smtClean="0"/>
              <a:t>Sistemska </a:t>
            </a:r>
            <a:r>
              <a:rPr lang="sl-SI" b="1" dirty="0" smtClean="0"/>
              <a:t>porodična </a:t>
            </a:r>
            <a:r>
              <a:rPr lang="sl-SI" b="1" dirty="0" smtClean="0"/>
              <a:t>terapija  </a:t>
            </a:r>
            <a:r>
              <a:rPr lang="sl-SI" dirty="0" smtClean="0"/>
              <a:t>- </a:t>
            </a:r>
            <a:r>
              <a:rPr lang="sl-SI" dirty="0" smtClean="0"/>
              <a:t>uključivanja supruge i članova porodice (Gačić sa saradnicima)</a:t>
            </a:r>
          </a:p>
          <a:p>
            <a:pPr>
              <a:buNone/>
            </a:pPr>
            <a:r>
              <a:rPr lang="sl-SI" dirty="0" smtClean="0"/>
              <a:t>Primenjuje se </a:t>
            </a:r>
            <a:r>
              <a:rPr lang="sl-SI" b="1" dirty="0" smtClean="0"/>
              <a:t>30 godina</a:t>
            </a:r>
            <a:endParaRPr lang="sr-Latn-C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ODLIKE </a:t>
            </a:r>
            <a:r>
              <a:rPr lang="sl-SI" sz="3600" b="1" dirty="0" smtClean="0"/>
              <a:t>SGPTA/1</a:t>
            </a:r>
            <a:r>
              <a:rPr lang="sr-Latn-CS" sz="3600" b="1" dirty="0" smtClean="0"/>
              <a:t> 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marL="285750" indent="-285750" hangingPunct="0">
              <a:buNone/>
            </a:pPr>
            <a:r>
              <a:rPr lang="sl-SI" dirty="0" smtClean="0"/>
              <a:t>1) Aktivno učešće </a:t>
            </a:r>
            <a:r>
              <a:rPr lang="sl-SI" b="1" dirty="0" smtClean="0"/>
              <a:t>supruge i drugih članova porodice </a:t>
            </a:r>
            <a:r>
              <a:rPr lang="sl-SI" dirty="0" smtClean="0"/>
              <a:t>i/ili proširene porodice i </a:t>
            </a:r>
            <a:r>
              <a:rPr lang="sl-SI" b="1" dirty="0" smtClean="0"/>
              <a:t>prijatelja</a:t>
            </a:r>
            <a:r>
              <a:rPr lang="sl-SI" dirty="0" smtClean="0"/>
              <a:t> u lečenju alkoholizma. Osnovna terapijska forma je </a:t>
            </a:r>
            <a:r>
              <a:rPr lang="sl-SI" b="1" dirty="0" smtClean="0"/>
              <a:t>grupna terapija.</a:t>
            </a:r>
            <a:endParaRPr lang="sr-Latn-CS" b="1" dirty="0" smtClean="0"/>
          </a:p>
          <a:p>
            <a:pPr marL="400050" indent="-400050" hangingPunct="0">
              <a:buNone/>
            </a:pPr>
            <a:r>
              <a:rPr lang="sl-SI" dirty="0" smtClean="0"/>
              <a:t>2) Redovno uključivanje </a:t>
            </a:r>
            <a:r>
              <a:rPr lang="sl-SI" b="1" dirty="0" smtClean="0"/>
              <a:t>socijalno-psiholoških službi </a:t>
            </a:r>
            <a:r>
              <a:rPr lang="sl-SI" dirty="0" smtClean="0"/>
              <a:t>i </a:t>
            </a:r>
            <a:r>
              <a:rPr lang="sl-SI" b="1" dirty="0" smtClean="0"/>
              <a:t>pojedinaca</a:t>
            </a:r>
            <a:r>
              <a:rPr lang="sl-SI" dirty="0" smtClean="0"/>
              <a:t> iz </a:t>
            </a:r>
            <a:r>
              <a:rPr lang="sl-SI" b="1" dirty="0" smtClean="0"/>
              <a:t>profesionalnog sistema </a:t>
            </a:r>
            <a:r>
              <a:rPr lang="sl-SI" dirty="0" smtClean="0"/>
              <a:t>zaposlenog alkoholičara.</a:t>
            </a:r>
            <a:endParaRPr lang="sr-Latn-CS" dirty="0" smtClean="0"/>
          </a:p>
          <a:p>
            <a:pPr hangingPunct="0">
              <a:buNone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Odlike </a:t>
            </a:r>
            <a:r>
              <a:rPr lang="sl-SI" sz="3600" b="1" dirty="0" smtClean="0"/>
              <a:t>SGPTA</a:t>
            </a:r>
            <a:r>
              <a:rPr lang="sr-Latn-CS" sz="3600" b="1" dirty="0" smtClean="0"/>
              <a:t>/2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 marL="396875" indent="-396875" hangingPunct="0">
              <a:buNone/>
            </a:pPr>
            <a:r>
              <a:rPr lang="pl-PL" dirty="0" smtClean="0"/>
              <a:t>3)  </a:t>
            </a:r>
            <a:r>
              <a:rPr lang="pl-PL" b="1" dirty="0" smtClean="0"/>
              <a:t>Terapijsko delovanje na porodicu </a:t>
            </a:r>
            <a:r>
              <a:rPr lang="pl-PL" dirty="0" smtClean="0"/>
              <a:t>kao terapijsku jedinicu i/ili na </a:t>
            </a:r>
            <a:r>
              <a:rPr lang="pl-PL" b="1" dirty="0" smtClean="0"/>
              <a:t>socijalno-profesionalno okruženje </a:t>
            </a:r>
            <a:r>
              <a:rPr lang="pl-PL" dirty="0" smtClean="0"/>
              <a:t>kao celovit sistem:</a:t>
            </a:r>
          </a:p>
          <a:p>
            <a:pPr marL="762635" lvl="1" indent="-396875" hangingPunct="0"/>
            <a:r>
              <a:rPr lang="pl-PL" dirty="0" smtClean="0"/>
              <a:t>pozicija sastavnog dela pacijentovog sistema, tj. pozicija </a:t>
            </a:r>
            <a:r>
              <a:rPr lang="pl-PL" b="1" dirty="0" smtClean="0"/>
              <a:t>ko-pacijenta</a:t>
            </a:r>
            <a:r>
              <a:rPr lang="pl-PL" dirty="0" smtClean="0"/>
              <a:t>, koji je doprinosio adaptivnim i homeostaznim procesima, čiji je ishod alkoholizam.</a:t>
            </a:r>
            <a:endParaRPr lang="sr-Latn-CS" dirty="0" smtClean="0"/>
          </a:p>
          <a:p>
            <a:pPr marL="396875" indent="-396875" hangingPunct="0">
              <a:buNone/>
            </a:pPr>
            <a:r>
              <a:rPr lang="pl-PL" dirty="0" smtClean="0"/>
              <a:t>4)  Postojanje </a:t>
            </a:r>
            <a:r>
              <a:rPr lang="pl-PL" b="1" dirty="0" smtClean="0"/>
              <a:t>faza</a:t>
            </a:r>
            <a:r>
              <a:rPr lang="pl-PL" dirty="0" smtClean="0"/>
              <a:t> u ostvarivanju programa, koje </a:t>
            </a:r>
          </a:p>
          <a:p>
            <a:pPr marL="762635" lvl="1" indent="-396875" hangingPunct="0"/>
            <a:r>
              <a:rPr lang="pl-PL" dirty="0" smtClean="0"/>
              <a:t>ističu </a:t>
            </a:r>
            <a:r>
              <a:rPr lang="pl-PL" b="1" dirty="0" smtClean="0"/>
              <a:t>nivoe</a:t>
            </a:r>
            <a:r>
              <a:rPr lang="pl-PL" dirty="0" smtClean="0"/>
              <a:t> terapijskih akcija i terapijskih zahteva</a:t>
            </a:r>
          </a:p>
          <a:p>
            <a:pPr marL="762635" lvl="1" indent="-396875" hangingPunct="0"/>
            <a:r>
              <a:rPr lang="pl-PL" dirty="0" smtClean="0"/>
              <a:t>određuju </a:t>
            </a:r>
            <a:r>
              <a:rPr lang="pl-PL" b="1" dirty="0" smtClean="0"/>
              <a:t>vremenski redosled </a:t>
            </a:r>
            <a:r>
              <a:rPr lang="pl-PL" dirty="0" smtClean="0"/>
              <a:t>analiziranja i menjanja sistema: sadašnjost, prošlost, budućnost</a:t>
            </a: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Odlike </a:t>
            </a:r>
            <a:r>
              <a:rPr lang="sl-SI" sz="3600" b="1" dirty="0" smtClean="0"/>
              <a:t>SGPTA</a:t>
            </a:r>
            <a:r>
              <a:rPr lang="sr-Latn-CS" sz="3600" b="1" dirty="0" smtClean="0"/>
              <a:t>/3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lnSpcReduction="10000"/>
          </a:bodyPr>
          <a:lstStyle/>
          <a:p>
            <a:pPr marL="396875" indent="-396875" hangingPunct="0">
              <a:buNone/>
            </a:pPr>
            <a:r>
              <a:rPr lang="pl-PL" dirty="0" smtClean="0"/>
              <a:t>5.  Neminovno </a:t>
            </a:r>
            <a:r>
              <a:rPr lang="pl-PL" b="1" dirty="0" smtClean="0"/>
              <a:t>ozbiljno edukovanje pacijenta i porodice </a:t>
            </a:r>
            <a:r>
              <a:rPr lang="pl-PL" dirty="0" smtClean="0"/>
              <a:t>da bi kvalifikovano mogli da sagledaju svoje učešće u održavanju disfunkcionog sistema i da bi mogli da postignu neophodne promene.</a:t>
            </a:r>
          </a:p>
          <a:p>
            <a:pPr marL="396875" indent="-396875" hangingPunct="0">
              <a:spcBef>
                <a:spcPts val="1200"/>
              </a:spcBef>
              <a:buNone/>
            </a:pPr>
            <a:r>
              <a:rPr lang="pl-PL" dirty="0" smtClean="0"/>
              <a:t>6.  Specifikacija tj. </a:t>
            </a:r>
            <a:r>
              <a:rPr lang="pl-PL" b="1" dirty="0" smtClean="0"/>
              <a:t>individualizacija programa </a:t>
            </a:r>
            <a:r>
              <a:rPr lang="pl-PL" dirty="0" smtClean="0"/>
              <a:t>za porodicu kroz </a:t>
            </a:r>
          </a:p>
          <a:p>
            <a:pPr marL="396875" indent="-396875" hangingPunct="0"/>
            <a:r>
              <a:rPr lang="pl-PL" dirty="0" smtClean="0"/>
              <a:t>kombinovanje </a:t>
            </a:r>
            <a:r>
              <a:rPr lang="pl-PL" b="1" dirty="0" smtClean="0"/>
              <a:t>tehnika i metoda porodične terapije </a:t>
            </a:r>
            <a:r>
              <a:rPr lang="pl-PL" dirty="0" smtClean="0"/>
              <a:t>alkoholizma i </a:t>
            </a:r>
            <a:r>
              <a:rPr lang="pl-PL" b="1" dirty="0" smtClean="0"/>
              <a:t>grupne psihoterapije</a:t>
            </a:r>
            <a:endParaRPr lang="pl-PL" dirty="0" smtClean="0"/>
          </a:p>
          <a:p>
            <a:pPr marL="396875" indent="-396875" hangingPunct="0"/>
            <a:r>
              <a:rPr lang="pl-PL" dirty="0" smtClean="0"/>
              <a:t>sprovođenje programa </a:t>
            </a:r>
            <a:r>
              <a:rPr lang="pl-PL" b="1" dirty="0" smtClean="0"/>
              <a:t>u svim nivoima kliničkog rada</a:t>
            </a:r>
            <a:r>
              <a:rPr lang="pl-PL" dirty="0" smtClean="0"/>
              <a:t>: kliničko odeljenje, dnevna bolnica, vanbolničke porodične grupe, klub i dispanzer</a:t>
            </a:r>
            <a:endParaRPr lang="sr-Latn-CS" dirty="0" smtClean="0"/>
          </a:p>
          <a:p>
            <a:pPr hangingPunct="0"/>
            <a:endParaRPr lang="sr-Latn-CS" dirty="0" smtClean="0"/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 fontScale="90000"/>
          </a:bodyPr>
          <a:lstStyle/>
          <a:p>
            <a:r>
              <a:rPr lang="pl-PL" sz="4000" b="1" dirty="0" smtClean="0"/>
              <a:t>OSNOVNO O FAZAMA PROGRAMA </a:t>
            </a:r>
            <a:r>
              <a:rPr lang="sl-SI" sz="4000" b="1" dirty="0" smtClean="0"/>
              <a:t>SGPTA </a:t>
            </a:r>
            <a:r>
              <a:rPr lang="sl-SI" sz="4000" b="1" dirty="0" smtClean="0"/>
              <a:t>/1</a:t>
            </a:r>
            <a:endParaRPr lang="sr-Latn-C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sr-Latn-CS" sz="3200" b="1" dirty="0" smtClean="0"/>
              <a:t>1) Pripremno-orijentaciona faza </a:t>
            </a:r>
          </a:p>
          <a:p>
            <a:pPr marL="822960" lvl="1" indent="-457200"/>
            <a:r>
              <a:rPr lang="sr-Latn-CS" sz="3000" b="1" dirty="0" smtClean="0"/>
              <a:t>motivacija </a:t>
            </a:r>
            <a:r>
              <a:rPr lang="sr-Latn-CS" sz="3000" dirty="0" smtClean="0"/>
              <a:t>za tretman </a:t>
            </a:r>
          </a:p>
          <a:p>
            <a:pPr marL="822960" lvl="1" indent="-457200"/>
            <a:r>
              <a:rPr lang="sr-Latn-CS" sz="3000" dirty="0" smtClean="0"/>
              <a:t>uspostavljanje</a:t>
            </a:r>
            <a:r>
              <a:rPr lang="sr-Latn-CS" sz="3000" b="1" dirty="0" smtClean="0"/>
              <a:t> apstinencije</a:t>
            </a:r>
          </a:p>
          <a:p>
            <a:pPr marL="822960" lvl="1" indent="-457200"/>
            <a:r>
              <a:rPr lang="sr-Latn-CS" sz="3000" dirty="0" smtClean="0"/>
              <a:t>uključivanje </a:t>
            </a:r>
            <a:r>
              <a:rPr lang="sr-Latn-CS" sz="3000" b="1" dirty="0" smtClean="0"/>
              <a:t>sistema </a:t>
            </a:r>
            <a:r>
              <a:rPr lang="sr-Latn-CS" sz="3000" dirty="0" smtClean="0"/>
              <a:t>(porodice, terapijske mreže)</a:t>
            </a:r>
          </a:p>
          <a:p>
            <a:pPr marL="822960" lvl="1" indent="-457200"/>
            <a:r>
              <a:rPr lang="sr-Latn-CS" sz="3000" b="1" dirty="0" smtClean="0"/>
              <a:t>terapijski </a:t>
            </a:r>
            <a:r>
              <a:rPr lang="sr-Latn-CS" sz="3000" b="1" dirty="0" smtClean="0"/>
              <a:t>ugovor</a:t>
            </a:r>
            <a:endParaRPr lang="sr-Latn-CS" sz="3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Osnovno o fazama programa </a:t>
            </a:r>
            <a:r>
              <a:rPr lang="sl-SI" sz="4000" b="1" dirty="0" smtClean="0"/>
              <a:t>SGPTA /2</a:t>
            </a:r>
            <a:endParaRPr lang="sr-Latn-C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None/>
            </a:pPr>
            <a:r>
              <a:rPr lang="sr-Latn-RS" sz="3200" b="1" dirty="0" smtClean="0"/>
              <a:t>2) </a:t>
            </a:r>
            <a:r>
              <a:rPr lang="it-IT" sz="3200" b="1" dirty="0" smtClean="0"/>
              <a:t>Intenzivna faza</a:t>
            </a:r>
            <a:endParaRPr lang="sr-Latn-RS" sz="3200" b="1" dirty="0" smtClean="0"/>
          </a:p>
          <a:p>
            <a:pPr marL="457200" indent="-457200">
              <a:buNone/>
            </a:pPr>
            <a:r>
              <a:rPr lang="sr-Latn-RS" sz="3100" b="1" dirty="0" smtClean="0"/>
              <a:t>	</a:t>
            </a:r>
            <a:r>
              <a:rPr lang="sr-Latn-RS" sz="3100" dirty="0" smtClean="0"/>
              <a:t>Ključan </a:t>
            </a:r>
            <a:r>
              <a:rPr lang="sr-Latn-RS" sz="3100" dirty="0" smtClean="0"/>
              <a:t> je svakodnevni </a:t>
            </a:r>
            <a:r>
              <a:rPr lang="sr-Latn-RS" sz="3100" dirty="0" smtClean="0"/>
              <a:t>rad terapijske </a:t>
            </a:r>
            <a:r>
              <a:rPr lang="sr-Latn-RS" sz="3100" dirty="0" smtClean="0"/>
              <a:t>grupe:</a:t>
            </a:r>
            <a:endParaRPr lang="sr-Latn-RS" sz="3100" dirty="0" smtClean="0"/>
          </a:p>
          <a:p>
            <a:pPr marL="628650" lvl="1" indent="-263525">
              <a:lnSpc>
                <a:spcPct val="120000"/>
              </a:lnSpc>
              <a:spcBef>
                <a:spcPts val="300"/>
              </a:spcBef>
              <a:buAutoNum type="alphaLcParenR"/>
            </a:pPr>
            <a:r>
              <a:rPr lang="it-IT" sz="2800" b="1" i="1" dirty="0" smtClean="0"/>
              <a:t>Informativno </a:t>
            </a:r>
            <a:r>
              <a:rPr lang="it-IT" sz="2800" b="1" i="1" dirty="0" smtClean="0"/>
              <a:t>predstavljanje</a:t>
            </a:r>
            <a:r>
              <a:rPr lang="it-IT" sz="2800" b="1" dirty="0" smtClean="0"/>
              <a:t> pacijenta i porodice </a:t>
            </a:r>
            <a:r>
              <a:rPr lang="it-IT" sz="2800" dirty="0" smtClean="0"/>
              <a:t>pred </a:t>
            </a:r>
            <a:r>
              <a:rPr lang="it-IT" sz="2800" b="1" dirty="0" smtClean="0"/>
              <a:t>terapijskom </a:t>
            </a:r>
            <a:r>
              <a:rPr lang="it-IT" sz="2800" b="1" dirty="0" smtClean="0"/>
              <a:t>grupom</a:t>
            </a:r>
            <a:endParaRPr lang="sr-Latn-RS" sz="2800" b="1" dirty="0" smtClean="0"/>
          </a:p>
          <a:p>
            <a:pPr marL="628650" lvl="1" indent="-263525">
              <a:lnSpc>
                <a:spcPct val="120000"/>
              </a:lnSpc>
              <a:spcBef>
                <a:spcPts val="300"/>
              </a:spcBef>
              <a:buAutoNum type="alphaLcParenR"/>
            </a:pPr>
            <a:r>
              <a:rPr lang="it-IT" sz="2800" b="1" i="1" dirty="0" smtClean="0"/>
              <a:t>Aktuelnosti</a:t>
            </a:r>
            <a:r>
              <a:rPr lang="it-IT" sz="2800" dirty="0" smtClean="0"/>
              <a:t> </a:t>
            </a:r>
            <a:r>
              <a:rPr lang="sr-Latn-CS" sz="2800" dirty="0" smtClean="0"/>
              <a:t>- </a:t>
            </a:r>
            <a:r>
              <a:rPr lang="it-IT" sz="2800" dirty="0" smtClean="0"/>
              <a:t>analizira </a:t>
            </a:r>
            <a:r>
              <a:rPr lang="it-IT" sz="2800" b="1" dirty="0" smtClean="0"/>
              <a:t>sadašnj</a:t>
            </a:r>
            <a:r>
              <a:rPr lang="sr-Latn-CS" sz="2800" b="1" dirty="0" smtClean="0"/>
              <a:t>ih</a:t>
            </a:r>
            <a:r>
              <a:rPr lang="it-IT" sz="2800" b="1" dirty="0" smtClean="0"/>
              <a:t> zbivanja u porodici</a:t>
            </a:r>
            <a:r>
              <a:rPr lang="it-IT" sz="2800" dirty="0" smtClean="0"/>
              <a:t>, kroz analiziranje prethodnog dana</a:t>
            </a:r>
            <a:r>
              <a:rPr lang="sr-Latn-CS" sz="2800" dirty="0" smtClean="0"/>
              <a:t> – </a:t>
            </a:r>
            <a:r>
              <a:rPr lang="sr-Latn-CS" sz="2800" b="1" dirty="0" smtClean="0"/>
              <a:t>dimenzija </a:t>
            </a:r>
            <a:r>
              <a:rPr lang="sr-Latn-CS" sz="2800" b="1" dirty="0" smtClean="0"/>
              <a:t>sadašnjosti</a:t>
            </a:r>
          </a:p>
          <a:p>
            <a:pPr marL="628650" lvl="1" indent="-263525">
              <a:lnSpc>
                <a:spcPct val="120000"/>
              </a:lnSpc>
              <a:spcBef>
                <a:spcPts val="300"/>
              </a:spcBef>
              <a:buAutoNum type="alphaLcParenR"/>
            </a:pPr>
            <a:r>
              <a:rPr lang="it-IT" sz="2800" b="1" i="1" dirty="0" smtClean="0"/>
              <a:t>Psiho </a:t>
            </a:r>
            <a:r>
              <a:rPr lang="it-IT" sz="2800" b="1" i="1" dirty="0" smtClean="0"/>
              <a:t>- edukativni proces </a:t>
            </a:r>
            <a:r>
              <a:rPr lang="it-IT" sz="2800" dirty="0" smtClean="0"/>
              <a:t>za </a:t>
            </a:r>
            <a:r>
              <a:rPr lang="it-IT" sz="2800" b="1" dirty="0" smtClean="0"/>
              <a:t>pacijenta i porodicu </a:t>
            </a:r>
            <a:endParaRPr lang="sr-Latn-RS" sz="2800" b="1" dirty="0" smtClean="0"/>
          </a:p>
          <a:p>
            <a:pPr marL="628650" lvl="1" indent="-263525">
              <a:lnSpc>
                <a:spcPct val="120000"/>
              </a:lnSpc>
              <a:spcBef>
                <a:spcPts val="300"/>
              </a:spcBef>
              <a:buAutoNum type="alphaLcParenR"/>
            </a:pPr>
            <a:r>
              <a:rPr lang="it-IT" sz="2800" b="1" i="1" dirty="0" smtClean="0"/>
              <a:t>Veliko </a:t>
            </a:r>
            <a:r>
              <a:rPr lang="it-IT" sz="2800" b="1" i="1" dirty="0" smtClean="0"/>
              <a:t>predstavljanje</a:t>
            </a:r>
            <a:r>
              <a:rPr lang="sr-Latn-CS" sz="2800" b="1" i="1" dirty="0" smtClean="0"/>
              <a:t> </a:t>
            </a:r>
            <a:r>
              <a:rPr lang="it-IT" sz="2800" b="1" dirty="0" smtClean="0"/>
              <a:t>pacijent</a:t>
            </a:r>
            <a:r>
              <a:rPr lang="sr-Latn-CS" sz="2800" b="1" dirty="0" smtClean="0"/>
              <a:t>a </a:t>
            </a:r>
            <a:r>
              <a:rPr lang="it-IT" sz="2800" b="1" dirty="0" smtClean="0"/>
              <a:t>i porodic</a:t>
            </a:r>
            <a:r>
              <a:rPr lang="sr-Latn-CS" sz="2800" dirty="0" smtClean="0"/>
              <a:t>e u terapijskoj grupi:  </a:t>
            </a:r>
            <a:r>
              <a:rPr lang="it-IT" sz="2800" dirty="0" smtClean="0"/>
              <a:t> </a:t>
            </a:r>
            <a:r>
              <a:rPr lang="sr-Latn-RS" sz="2800" dirty="0" smtClean="0"/>
              <a:t>sagledavanje </a:t>
            </a:r>
            <a:r>
              <a:rPr lang="it-IT" sz="2800" dirty="0" smtClean="0"/>
              <a:t>činjenice iz </a:t>
            </a:r>
            <a:r>
              <a:rPr lang="it-IT" sz="2800" b="1" dirty="0" smtClean="0"/>
              <a:t>prošlosti</a:t>
            </a:r>
            <a:r>
              <a:rPr lang="it-IT" sz="2800" dirty="0" smtClean="0"/>
              <a:t> na nov način</a:t>
            </a:r>
            <a:r>
              <a:rPr lang="sr-Latn-CS" sz="2800" dirty="0" smtClean="0"/>
              <a:t> (</a:t>
            </a:r>
            <a:r>
              <a:rPr lang="it-IT" sz="2800" dirty="0" smtClean="0"/>
              <a:t>samootkrivanj</a:t>
            </a:r>
            <a:r>
              <a:rPr lang="sr-Latn-CS" sz="2800" dirty="0" smtClean="0"/>
              <a:t>e</a:t>
            </a:r>
            <a:r>
              <a:rPr lang="it-IT" sz="2800" dirty="0" smtClean="0"/>
              <a:t> - uvid i otkrivanj</a:t>
            </a:r>
            <a:r>
              <a:rPr lang="sr-Latn-CS" sz="2800" dirty="0" smtClean="0"/>
              <a:t>e</a:t>
            </a:r>
            <a:r>
              <a:rPr lang="it-IT" sz="2800" dirty="0" smtClean="0"/>
              <a:t> pred drugima</a:t>
            </a:r>
            <a:r>
              <a:rPr lang="sr-Latn-CS" sz="2800" dirty="0" smtClean="0"/>
              <a:t>) – dimenzija </a:t>
            </a:r>
            <a:r>
              <a:rPr lang="sr-Latn-CS" sz="2800" b="1" dirty="0" smtClean="0"/>
              <a:t>prošlosti</a:t>
            </a:r>
          </a:p>
          <a:p>
            <a:pPr marL="628650" lvl="1" indent="-263525">
              <a:lnSpc>
                <a:spcPct val="120000"/>
              </a:lnSpc>
              <a:spcBef>
                <a:spcPts val="300"/>
              </a:spcBef>
              <a:buAutoNum type="alphaLcParenR"/>
            </a:pPr>
            <a:r>
              <a:rPr lang="pl-PL" sz="2800" b="1" i="1" dirty="0" smtClean="0"/>
              <a:t>Rezime </a:t>
            </a:r>
            <a:r>
              <a:rPr lang="pl-PL" sz="2800" b="1" i="1" dirty="0" smtClean="0"/>
              <a:t>lečenja i plan rehabilitacije – dimanzija </a:t>
            </a:r>
            <a:r>
              <a:rPr lang="pl-PL" sz="2800" b="1" i="1" dirty="0" smtClean="0"/>
              <a:t>budućnosti</a:t>
            </a:r>
            <a:endParaRPr lang="sr-Latn-CS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Osnovno o fazama programa </a:t>
            </a:r>
            <a:r>
              <a:rPr lang="sl-SI" sz="3600" b="1" dirty="0" smtClean="0"/>
              <a:t>SGPTA/3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pl-PL" sz="3200" b="1" dirty="0" smtClean="0"/>
              <a:t>3</a:t>
            </a:r>
            <a:r>
              <a:rPr lang="pl-PL" sz="3200" b="1" dirty="0" smtClean="0"/>
              <a:t>) Rehabilitaciona faza</a:t>
            </a:r>
          </a:p>
          <a:p>
            <a:pPr marL="822960" lvl="1" indent="-457200"/>
            <a:r>
              <a:rPr lang="pl-PL" sz="3000" b="1" dirty="0" smtClean="0">
                <a:sym typeface="Wingdings"/>
              </a:rPr>
              <a:t>Primenjuje se grupna p</a:t>
            </a:r>
            <a:r>
              <a:rPr lang="pl-PL" sz="3000" b="1" dirty="0" smtClean="0"/>
              <a:t>orodična terapija </a:t>
            </a:r>
            <a:r>
              <a:rPr lang="pl-PL" sz="3000" dirty="0" smtClean="0"/>
              <a:t>uz uobičajeni život i funkcionisanje - par stupa u </a:t>
            </a:r>
            <a:r>
              <a:rPr lang="pl-PL" sz="3000" b="1" dirty="0" smtClean="0"/>
              <a:t>multiplu porodičnu grupu</a:t>
            </a:r>
            <a:endParaRPr lang="sr-Latn-C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1844</TotalTime>
  <Words>1159</Words>
  <Application>Microsoft Office PowerPoint</Application>
  <PresentationFormat>On-screen Show (4:3)</PresentationFormat>
  <Paragraphs>146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10. SOCIJALNI RAD I  BOLESTI ZAVISNOSTI  Decembar 2016. </vt:lpstr>
      <vt:lpstr>SGPTA - Sistemska grupna porodična terapija alkoholizma – istorijat </vt:lpstr>
      <vt:lpstr>SGPTA</vt:lpstr>
      <vt:lpstr>ODLIKE SGPTA/1 </vt:lpstr>
      <vt:lpstr>Odlike SGPTA/2</vt:lpstr>
      <vt:lpstr>Odlike SGPTA/3</vt:lpstr>
      <vt:lpstr>OSNOVNO O FAZAMA PROGRAMA SGPTA /1</vt:lpstr>
      <vt:lpstr>Osnovno o fazama programa SGPTA /2</vt:lpstr>
      <vt:lpstr>Osnovno o fazama programa SGPTA/3</vt:lpstr>
      <vt:lpstr>Pripremno-orijentaciona faza  detaljnije</vt:lpstr>
      <vt:lpstr>Intenzivna faza detaljnije/1</vt:lpstr>
      <vt:lpstr>Intenzivna faza detaljnije/2</vt:lpstr>
      <vt:lpstr>Intenzivna faza detaljnije/3</vt:lpstr>
      <vt:lpstr>Primer: pravila uspešne apstinencije</vt:lpstr>
      <vt:lpstr>Intenzivna faza detaljnije/4</vt:lpstr>
      <vt:lpstr>Intenzivna faza detaljnije/5</vt:lpstr>
      <vt:lpstr>Intenzivna faza detaljnije/6</vt:lpstr>
      <vt:lpstr>Intenzivna faza detaljnije/7</vt:lpstr>
      <vt:lpstr>Rehabilitaciona faza detaljnije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143</cp:revision>
  <cp:lastPrinted>1601-01-01T00:00:00Z</cp:lastPrinted>
  <dcterms:created xsi:type="dcterms:W3CDTF">1601-01-01T00:00:00Z</dcterms:created>
  <dcterms:modified xsi:type="dcterms:W3CDTF">2016-12-26T17:15:19Z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