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notesMasterIdLst>
    <p:notesMasterId r:id="rId30"/>
  </p:notesMasterIdLst>
  <p:sldIdLst>
    <p:sldId id="290" r:id="rId2"/>
    <p:sldId id="257" r:id="rId3"/>
    <p:sldId id="264" r:id="rId4"/>
    <p:sldId id="306" r:id="rId5"/>
    <p:sldId id="267" r:id="rId6"/>
    <p:sldId id="294" r:id="rId7"/>
    <p:sldId id="261" r:id="rId8"/>
    <p:sldId id="288" r:id="rId9"/>
    <p:sldId id="307" r:id="rId10"/>
    <p:sldId id="276" r:id="rId11"/>
    <p:sldId id="289" r:id="rId12"/>
    <p:sldId id="297" r:id="rId13"/>
    <p:sldId id="272" r:id="rId14"/>
    <p:sldId id="291" r:id="rId15"/>
    <p:sldId id="292" r:id="rId16"/>
    <p:sldId id="314" r:id="rId17"/>
    <p:sldId id="309" r:id="rId18"/>
    <p:sldId id="302" r:id="rId19"/>
    <p:sldId id="310" r:id="rId20"/>
    <p:sldId id="311" r:id="rId21"/>
    <p:sldId id="301" r:id="rId22"/>
    <p:sldId id="312" r:id="rId23"/>
    <p:sldId id="303" r:id="rId24"/>
    <p:sldId id="313" r:id="rId25"/>
    <p:sldId id="304" r:id="rId26"/>
    <p:sldId id="299" r:id="rId27"/>
    <p:sldId id="296" r:id="rId28"/>
    <p:sldId id="269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sna" initials="J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47" autoAdjust="0"/>
  </p:normalViewPr>
  <p:slideViewPr>
    <p:cSldViewPr>
      <p:cViewPr varScale="1">
        <p:scale>
          <a:sx n="73" d="100"/>
          <a:sy n="73" d="100"/>
        </p:scale>
        <p:origin x="-108" y="-7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162F77D-BA84-4E8B-9BFF-C0D25FB4B808}" type="datetimeFigureOut">
              <a:rPr lang="sr-Latn-CS"/>
              <a:pPr>
                <a:defRPr/>
              </a:pPr>
              <a:t>10.10.2016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r-Latn-C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sr-Latn-C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F9FEA62-6480-4DD7-874F-11A4518DB88D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78E4E2-31DB-4579-A7FF-DF804BDEEB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CB0D4-F5B5-4917-B33D-E3FFF50D58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BED49-DEA4-4283-8F82-01F9E48F7F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7A01C-539B-4C65-A7F1-BFDD8E3984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B4AE9-496B-465D-9F83-AE51317AEE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8781E-C92F-4F23-90AD-9E158C3C74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87151-746D-4748-9F1A-79C853050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FD080-6CF6-4B2A-AC1F-0F0948E4A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31330-7B8B-4199-BFF3-A488BF7754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3CB92-30E4-41F8-80FA-12AC01D0B5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F6FB02-8948-4B49-AF23-F73222975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DEFE3871-1640-46F7-ABD8-CC131A5387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08" r:id="rId2"/>
    <p:sldLayoutId id="2147483717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8" r:id="rId9"/>
    <p:sldLayoutId id="2147483714" r:id="rId10"/>
    <p:sldLayoutId id="2147483715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209800"/>
          </a:xfrm>
        </p:spPr>
        <p:txBody>
          <a:bodyPr>
            <a:noAutofit/>
          </a:bodyPr>
          <a:lstStyle/>
          <a:p>
            <a:pPr algn="l"/>
            <a:r>
              <a:rPr lang="en-US" sz="4800" dirty="0" smtClean="0"/>
              <a:t>1. </a:t>
            </a:r>
            <a:r>
              <a:rPr lang="sr-Latn-CS" sz="4800" dirty="0" smtClean="0"/>
              <a:t>SOCIJALNI RAD I 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sr-Latn-CS" sz="4800" dirty="0" smtClean="0"/>
              <a:t>BOLESTI ZAVISNOSTI </a:t>
            </a:r>
            <a:br>
              <a:rPr lang="sr-Latn-CS" sz="4800" dirty="0" smtClean="0"/>
            </a:br>
            <a:r>
              <a:rPr lang="en-US" sz="4000" dirty="0" smtClean="0"/>
              <a:t>O</a:t>
            </a:r>
            <a:r>
              <a:rPr lang="sr-Latn-CS" sz="4000" dirty="0" smtClean="0"/>
              <a:t>ktobar </a:t>
            </a:r>
            <a:r>
              <a:rPr lang="sr-Latn-CS" sz="4000" dirty="0" smtClean="0"/>
              <a:t>201</a:t>
            </a:r>
            <a:r>
              <a:rPr lang="en-US" sz="4000" dirty="0" smtClean="0"/>
              <a:t>6</a:t>
            </a:r>
            <a:r>
              <a:rPr lang="sr-Latn-CS" sz="4000" dirty="0" smtClean="0"/>
              <a:t>.</a:t>
            </a:r>
            <a:endParaRPr lang="en-US" sz="40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810000"/>
            <a:ext cx="7854696" cy="1752600"/>
          </a:xfrm>
        </p:spPr>
        <p:txBody>
          <a:bodyPr/>
          <a:lstStyle/>
          <a:p>
            <a:pPr marL="350838" indent="-350838" algn="l">
              <a:buFont typeface="Arial" pitchFamily="34" charset="0"/>
              <a:buChar char="•"/>
            </a:pPr>
            <a:r>
              <a:rPr lang="sr-Latn-CS" sz="2800" dirty="0" smtClean="0"/>
              <a:t>Osnovni pojmovi </a:t>
            </a:r>
          </a:p>
          <a:p>
            <a:pPr marL="350838" indent="-350838" algn="l">
              <a:buFont typeface="Arial" pitchFamily="34" charset="0"/>
              <a:buChar char="•"/>
            </a:pPr>
            <a:r>
              <a:rPr lang="sr-Latn-CS" sz="2800" dirty="0" smtClean="0"/>
              <a:t>Medicinski model u </a:t>
            </a:r>
            <a:r>
              <a:rPr lang="sr-Latn-CS" sz="2800" smtClean="0"/>
              <a:t>određenju bolesti </a:t>
            </a:r>
            <a:r>
              <a:rPr lang="sr-Latn-CS" sz="2800" dirty="0" smtClean="0"/>
              <a:t>zavisnosti </a:t>
            </a:r>
          </a:p>
          <a:p>
            <a:pPr algn="l"/>
            <a:endParaRPr lang="sr-Latn-CS" sz="2800" dirty="0" smtClean="0"/>
          </a:p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D976F-8CA8-40CA-A8C3-A021533F654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/>
          <a:lstStyle/>
          <a:p>
            <a:r>
              <a:rPr lang="sr-Latn-CS" sz="3200" b="1" dirty="0" smtClean="0"/>
              <a:t>Kako odrediti da neko ima bolest zavisnosti (BZ)?</a:t>
            </a:r>
            <a:endParaRPr lang="sr-Latn-CS" sz="3400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1"/>
            <a:ext cx="8229600" cy="4724400"/>
          </a:xfrm>
        </p:spPr>
        <p:txBody>
          <a:bodyPr/>
          <a:lstStyle/>
          <a:p>
            <a:pPr marL="0" lvl="2" indent="0">
              <a:lnSpc>
                <a:spcPct val="90000"/>
              </a:lnSpc>
              <a:buClr>
                <a:srgbClr val="0BD0D9"/>
              </a:buClr>
              <a:buSzPct val="95000"/>
              <a:buNone/>
            </a:pPr>
            <a:r>
              <a:rPr lang="sr-Latn-CS" sz="2200" dirty="0" smtClean="0"/>
              <a:t>Osnovni simptom bolesti, </a:t>
            </a:r>
            <a:r>
              <a:rPr lang="sr-Latn-CS" sz="2200" b="1" dirty="0" smtClean="0"/>
              <a:t>psihološka zavisnost, </a:t>
            </a:r>
            <a:r>
              <a:rPr lang="sr-Latn-CS" sz="2200" dirty="0" smtClean="0"/>
              <a:t>se procenjuje na osnovu iskaza  klijenta. Međutim, zavisnici po pravilu nisu spremni da uvide sopstvenu </a:t>
            </a:r>
            <a:r>
              <a:rPr lang="sr-Latn-CS" sz="2200" dirty="0" smtClean="0"/>
              <a:t>zavisnost. </a:t>
            </a:r>
            <a:endParaRPr lang="sr-Latn-CS" sz="2200" dirty="0" smtClean="0"/>
          </a:p>
          <a:p>
            <a:pPr marL="0" lvl="2" indent="0">
              <a:lnSpc>
                <a:spcPct val="90000"/>
              </a:lnSpc>
              <a:buClr>
                <a:srgbClr val="0BD0D9"/>
              </a:buClr>
              <a:buSzPct val="95000"/>
              <a:buNone/>
            </a:pPr>
            <a:r>
              <a:rPr lang="sr-Latn-CS" sz="2200" b="1" dirty="0" err="1" smtClean="0"/>
              <a:t>Objektivniji</a:t>
            </a:r>
            <a:r>
              <a:rPr lang="sr-Latn-CS" sz="2200" b="1" dirty="0" smtClean="0"/>
              <a:t> </a:t>
            </a:r>
            <a:r>
              <a:rPr lang="sr-Latn-CS" sz="2200" dirty="0" smtClean="0"/>
              <a:t>kriterijum  je </a:t>
            </a:r>
            <a:r>
              <a:rPr lang="sr-Latn-CS" sz="2200" b="1" dirty="0" smtClean="0"/>
              <a:t>fiziološka zavisnost. Prepreke: </a:t>
            </a:r>
          </a:p>
          <a:p>
            <a:pPr marL="403225" indent="-403225">
              <a:lnSpc>
                <a:spcPct val="90000"/>
              </a:lnSpc>
            </a:pPr>
            <a:r>
              <a:rPr lang="sr-Latn-CS" sz="2200" dirty="0" smtClean="0"/>
              <a:t>Iako je </a:t>
            </a:r>
            <a:r>
              <a:rPr lang="sr-Latn-CS" sz="2200" b="1" i="1" dirty="0" smtClean="0"/>
              <a:t>apstinencijalni sindrom </a:t>
            </a:r>
            <a:r>
              <a:rPr lang="sr-Latn-CS" sz="2200" dirty="0" smtClean="0"/>
              <a:t>pouzdan znak zavisnosti, za to je potrebno da osoba bude </a:t>
            </a:r>
            <a:r>
              <a:rPr lang="sr-Latn-CS" sz="2200" b="1" dirty="0" smtClean="0"/>
              <a:t>duže bez </a:t>
            </a:r>
            <a:r>
              <a:rPr lang="en-US" sz="2200" dirty="0" smtClean="0"/>
              <a:t>PAS</a:t>
            </a:r>
            <a:endParaRPr lang="sr-Latn-CS" sz="2200" dirty="0" smtClean="0"/>
          </a:p>
          <a:p>
            <a:pPr marL="403225" indent="-403225">
              <a:lnSpc>
                <a:spcPct val="90000"/>
              </a:lnSpc>
            </a:pPr>
            <a:r>
              <a:rPr lang="sr-Latn-CS" sz="2200" b="1" i="1" dirty="0" smtClean="0"/>
              <a:t>Povećanje tolerancije </a:t>
            </a:r>
            <a:r>
              <a:rPr lang="sr-Latn-CS" sz="2200" dirty="0" smtClean="0"/>
              <a:t>je teže odrediti:</a:t>
            </a:r>
          </a:p>
          <a:p>
            <a:pPr marL="769938" lvl="1" indent="-403225">
              <a:lnSpc>
                <a:spcPct val="90000"/>
              </a:lnSpc>
            </a:pPr>
            <a:r>
              <a:rPr lang="sr-Latn-CS" sz="2000" dirty="0" smtClean="0"/>
              <a:t>velike </a:t>
            </a:r>
            <a:r>
              <a:rPr lang="sr-Latn-CS" sz="2000" b="1" dirty="0" smtClean="0"/>
              <a:t>individualne razlike</a:t>
            </a:r>
            <a:endParaRPr lang="sr-Latn-CS" sz="2000" dirty="0" smtClean="0"/>
          </a:p>
          <a:p>
            <a:pPr marL="769938" lvl="1" indent="-403225">
              <a:lnSpc>
                <a:spcPct val="90000"/>
              </a:lnSpc>
            </a:pPr>
            <a:r>
              <a:rPr lang="sr-Latn-CS" sz="2000" b="1" dirty="0" smtClean="0"/>
              <a:t>neke droge</a:t>
            </a:r>
            <a:r>
              <a:rPr lang="sr-Latn-CS" sz="2000" dirty="0" smtClean="0"/>
              <a:t> (</a:t>
            </a:r>
            <a:r>
              <a:rPr lang="sr-Latn-CS" sz="2000" dirty="0" err="1" smtClean="0"/>
              <a:t>amfetamin</a:t>
            </a:r>
            <a:r>
              <a:rPr lang="sr-Latn-CS" sz="2000" dirty="0" smtClean="0"/>
              <a:t>, kokain)</a:t>
            </a:r>
            <a:r>
              <a:rPr lang="sr-Latn-CS" sz="2000" b="1" dirty="0" smtClean="0"/>
              <a:t> - </a:t>
            </a:r>
            <a:r>
              <a:rPr lang="sr-Latn-CS" sz="2000" dirty="0" smtClean="0"/>
              <a:t>apstinencijalni sindrom može postojati i </a:t>
            </a:r>
            <a:r>
              <a:rPr lang="sr-Latn-CS" sz="2000" b="1" dirty="0" smtClean="0"/>
              <a:t>bez povećanja tolerancije </a:t>
            </a:r>
            <a:endParaRPr lang="sr-Latn-CS" sz="2000" dirty="0" smtClean="0"/>
          </a:p>
          <a:p>
            <a:pPr marL="403225" indent="-403225">
              <a:lnSpc>
                <a:spcPct val="90000"/>
              </a:lnSpc>
              <a:buNone/>
            </a:pPr>
            <a:r>
              <a:rPr lang="sr-Latn-CS" sz="2200" dirty="0" smtClean="0"/>
              <a:t>Neophodno je uvođenje drugih kriterijuma/simptoma vezanih za  </a:t>
            </a:r>
            <a:r>
              <a:rPr lang="sr-Latn-CS" sz="2200" b="1" dirty="0" smtClean="0"/>
              <a:t>karakteristično ponašanje</a:t>
            </a:r>
            <a:endParaRPr lang="sr-Latn-CS" sz="2200" dirty="0" smtClean="0"/>
          </a:p>
          <a:p>
            <a:pPr marL="403225" lvl="1" indent="-403225" fontAlgn="auto">
              <a:spcAft>
                <a:spcPts val="0"/>
              </a:spcAft>
              <a:buClr>
                <a:schemeClr val="accent3"/>
              </a:buClr>
              <a:buSzPct val="95000"/>
              <a:buNone/>
              <a:defRPr/>
            </a:pPr>
            <a:r>
              <a:rPr lang="sr-Latn-CS" sz="2200" dirty="0" smtClean="0">
                <a:sym typeface="Wingdings"/>
              </a:rPr>
              <a:t>   </a:t>
            </a:r>
            <a:r>
              <a:rPr lang="sr-Latn-CS" sz="2200" dirty="0" smtClean="0"/>
              <a:t>Dijagnoza se vidi kao </a:t>
            </a:r>
            <a:r>
              <a:rPr lang="sr-Latn-CS" sz="2200" b="1" i="1" dirty="0" smtClean="0"/>
              <a:t>“m o z a i k”,</a:t>
            </a:r>
            <a:r>
              <a:rPr lang="sr-Latn-CS" sz="2200" dirty="0" smtClean="0"/>
              <a:t> kombinacija kognitivnih, telesnih i </a:t>
            </a:r>
            <a:r>
              <a:rPr lang="sr-Latn-CS" sz="2200" dirty="0" err="1" smtClean="0"/>
              <a:t>bihejvioralnih</a:t>
            </a:r>
            <a:r>
              <a:rPr lang="sr-Latn-CS" sz="2200" dirty="0" smtClean="0"/>
              <a:t> simptoma.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B8D1B8-7910-45C4-8150-DFA599EB44FF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42950"/>
          </a:xfrm>
        </p:spPr>
        <p:txBody>
          <a:bodyPr/>
          <a:lstStyle/>
          <a:p>
            <a:r>
              <a:rPr lang="sr-Latn-CS" sz="3200" b="1" dirty="0" smtClean="0"/>
              <a:t>KRITERIJUMI ZA UTVRĐIVANJE BZ 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686800" cy="4800600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sr-Latn-CS" sz="2200" b="1" dirty="0" smtClean="0"/>
              <a:t>Psihička zavisnost</a:t>
            </a:r>
            <a:r>
              <a:rPr lang="sr-Latn-CS" sz="2200" dirty="0" smtClean="0"/>
              <a:t>: </a:t>
            </a:r>
            <a:r>
              <a:rPr lang="sr-Latn-CS" sz="2000" dirty="0" smtClean="0"/>
              <a:t>jaka </a:t>
            </a:r>
            <a:r>
              <a:rPr lang="sr-Latn-CS" sz="2000" b="1" dirty="0" smtClean="0"/>
              <a:t>žudnja</a:t>
            </a:r>
            <a:r>
              <a:rPr lang="sr-Latn-CS" sz="2000" dirty="0" smtClean="0"/>
              <a:t> ili osećanje </a:t>
            </a:r>
            <a:r>
              <a:rPr lang="sr-Latn-CS" sz="2000" b="1" dirty="0" smtClean="0"/>
              <a:t>prinude</a:t>
            </a:r>
            <a:r>
              <a:rPr lang="sr-Latn-CS" sz="2000" dirty="0" smtClean="0"/>
              <a:t> da se droga uzme</a:t>
            </a:r>
          </a:p>
          <a:p>
            <a:pPr>
              <a:spcBef>
                <a:spcPts val="0"/>
              </a:spcBef>
              <a:buNone/>
            </a:pPr>
            <a:r>
              <a:rPr lang="sr-Latn-CS" sz="2200" b="1" dirty="0" smtClean="0"/>
              <a:t>Telesna zavisnost</a:t>
            </a:r>
            <a:r>
              <a:rPr lang="sr-Latn-CS" sz="2200" dirty="0" smtClean="0"/>
              <a:t>: </a:t>
            </a:r>
          </a:p>
          <a:p>
            <a:pPr marL="457200" indent="-457200">
              <a:spcBef>
                <a:spcPts val="0"/>
              </a:spcBef>
              <a:buAutoNum type="alphaLcParenR"/>
            </a:pPr>
            <a:r>
              <a:rPr lang="sr-Latn-CS" sz="2000" dirty="0" smtClean="0"/>
              <a:t>Dokaz o povećanoj </a:t>
            </a:r>
            <a:r>
              <a:rPr lang="sr-Latn-CS" sz="2000" b="1" dirty="0" smtClean="0"/>
              <a:t>toleranciji </a:t>
            </a:r>
            <a:r>
              <a:rPr lang="sr-Latn-CS" sz="2000" dirty="0" smtClean="0"/>
              <a:t>(izuzetno visoka u odnosu na prosek)</a:t>
            </a:r>
          </a:p>
          <a:p>
            <a:pPr marL="457200" indent="-457200">
              <a:spcBef>
                <a:spcPts val="0"/>
              </a:spcBef>
              <a:buAutoNum type="alphaLcParenR"/>
            </a:pPr>
            <a:r>
              <a:rPr lang="sr-Latn-CS" sz="2000" b="1" dirty="0" smtClean="0"/>
              <a:t>Fiziološki apstinencijalni sidrom </a:t>
            </a:r>
            <a:r>
              <a:rPr lang="sr-Latn-CS" sz="2000" dirty="0" smtClean="0"/>
              <a:t>po smanjenju ili prestanku uzimanja supstance</a:t>
            </a:r>
          </a:p>
          <a:p>
            <a:pPr>
              <a:spcBef>
                <a:spcPts val="0"/>
              </a:spcBef>
              <a:buNone/>
            </a:pPr>
            <a:r>
              <a:rPr lang="sr-Latn-CS" sz="2200" b="1" dirty="0" smtClean="0"/>
              <a:t>Karakteristična ponašanja</a:t>
            </a:r>
            <a:r>
              <a:rPr lang="sr-Latn-CS" sz="2200" dirty="0" smtClean="0"/>
              <a:t>: </a:t>
            </a:r>
          </a:p>
          <a:p>
            <a:pPr>
              <a:spcBef>
                <a:spcPts val="0"/>
              </a:spcBef>
            </a:pPr>
            <a:r>
              <a:rPr lang="sr-Latn-CS" sz="2000" b="1" dirty="0" smtClean="0"/>
              <a:t>Otežana</a:t>
            </a:r>
            <a:r>
              <a:rPr lang="sr-Latn-CS" sz="2000" dirty="0" smtClean="0"/>
              <a:t> </a:t>
            </a:r>
            <a:r>
              <a:rPr lang="sr-Latn-CS" sz="2000" b="1" dirty="0" smtClean="0"/>
              <a:t>kontrola</a:t>
            </a:r>
            <a:r>
              <a:rPr lang="sr-Latn-CS" sz="2000" dirty="0" smtClean="0"/>
              <a:t> nad ponašanjem </a:t>
            </a:r>
            <a:r>
              <a:rPr lang="sr-Latn-CS" sz="2000" b="1" dirty="0" smtClean="0"/>
              <a:t>uzimanja</a:t>
            </a:r>
            <a:r>
              <a:rPr lang="sr-Latn-CS" sz="2000" dirty="0" smtClean="0"/>
              <a:t> </a:t>
            </a:r>
            <a:r>
              <a:rPr lang="sr-Latn-CS" sz="2000" b="1" dirty="0" smtClean="0"/>
              <a:t>supstance </a:t>
            </a:r>
            <a:r>
              <a:rPr lang="sr-Latn-CS" sz="2000" dirty="0" smtClean="0"/>
              <a:t>u smislu početka, završetka i nivoa upotrebe</a:t>
            </a:r>
          </a:p>
          <a:p>
            <a:pPr>
              <a:spcBef>
                <a:spcPts val="0"/>
              </a:spcBef>
            </a:pPr>
            <a:r>
              <a:rPr lang="sr-Latn-CS" sz="2000" dirty="0" smtClean="0"/>
              <a:t>Provođenje </a:t>
            </a:r>
            <a:r>
              <a:rPr lang="sr-Latn-CS" sz="2000" b="1" dirty="0" smtClean="0"/>
              <a:t>sve više vremena </a:t>
            </a:r>
            <a:r>
              <a:rPr lang="sr-Latn-CS" sz="2000" dirty="0" smtClean="0"/>
              <a:t>u traženju, uzimanju ili pravljenju droge</a:t>
            </a:r>
          </a:p>
          <a:p>
            <a:pPr>
              <a:spcBef>
                <a:spcPts val="0"/>
              </a:spcBef>
            </a:pPr>
            <a:r>
              <a:rPr lang="sr-Latn-CS" sz="2000" dirty="0" smtClean="0"/>
              <a:t>Progresivno </a:t>
            </a:r>
            <a:r>
              <a:rPr lang="sr-Latn-CS" sz="2000" b="1" dirty="0" smtClean="0"/>
              <a:t>zanemarivanje</a:t>
            </a:r>
            <a:r>
              <a:rPr lang="sr-Latn-CS" sz="2000" dirty="0" smtClean="0"/>
              <a:t> drugih </a:t>
            </a:r>
            <a:r>
              <a:rPr lang="sr-Latn-CS" sz="2000" b="1" dirty="0" smtClean="0"/>
              <a:t>zadovljstava</a:t>
            </a:r>
            <a:r>
              <a:rPr lang="sr-Latn-CS" sz="2000" dirty="0" smtClean="0"/>
              <a:t> i </a:t>
            </a:r>
            <a:r>
              <a:rPr lang="sr-Latn-CS" sz="2000" b="1" dirty="0" smtClean="0"/>
              <a:t>interesovanja</a:t>
            </a:r>
          </a:p>
          <a:p>
            <a:pPr>
              <a:spcBef>
                <a:spcPts val="0"/>
              </a:spcBef>
            </a:pPr>
            <a:r>
              <a:rPr lang="sr-Latn-CS" sz="2000" b="1" dirty="0" smtClean="0"/>
              <a:t>Nastavljanje</a:t>
            </a:r>
            <a:r>
              <a:rPr lang="sr-Latn-CS" sz="2000" dirty="0" smtClean="0"/>
              <a:t> uzimanja i pored jasnih činjenica o direktnom i indirektnim </a:t>
            </a:r>
            <a:r>
              <a:rPr lang="sr-Latn-CS" sz="2000" b="1" dirty="0" smtClean="0"/>
              <a:t>štetnim dejstvima </a:t>
            </a:r>
            <a:r>
              <a:rPr lang="sr-Latn-CS" sz="2000" dirty="0" smtClean="0"/>
              <a:t>i </a:t>
            </a:r>
            <a:r>
              <a:rPr lang="sr-Latn-CS" sz="2000" b="1" dirty="0" smtClean="0"/>
              <a:t>posledicama</a:t>
            </a:r>
            <a:r>
              <a:rPr lang="sr-Latn-CS" sz="2000" dirty="0" smtClean="0"/>
              <a:t> uzimanja supstance</a:t>
            </a:r>
          </a:p>
          <a:p>
            <a:pPr>
              <a:spcBef>
                <a:spcPts val="0"/>
              </a:spcBef>
              <a:buNone/>
            </a:pPr>
            <a:r>
              <a:rPr lang="sr-Latn-CS" sz="2200" b="1" dirty="0" smtClean="0"/>
              <a:t>Trajanje</a:t>
            </a:r>
            <a:r>
              <a:rPr lang="sr-Latn-CS" sz="2200" dirty="0" smtClean="0"/>
              <a:t>: </a:t>
            </a:r>
          </a:p>
          <a:p>
            <a:pPr>
              <a:spcBef>
                <a:spcPts val="0"/>
              </a:spcBef>
            </a:pPr>
            <a:r>
              <a:rPr lang="sr-Latn-CS" sz="2000" dirty="0" smtClean="0"/>
              <a:t>MKB-10: neki period u prethodnoj godini</a:t>
            </a:r>
          </a:p>
          <a:p>
            <a:pPr>
              <a:spcBef>
                <a:spcPts val="0"/>
              </a:spcBef>
            </a:pPr>
            <a:r>
              <a:rPr lang="sr-Latn-CS" sz="2000" dirty="0" smtClean="0"/>
              <a:t>DSM </a:t>
            </a:r>
            <a:r>
              <a:rPr lang="sr-Latn-CS" sz="2000" dirty="0" smtClean="0"/>
              <a:t>IV</a:t>
            </a:r>
            <a:r>
              <a:rPr lang="sr-Latn-CS" sz="2000" dirty="0" smtClean="0"/>
              <a:t>: min. 1  godina </a:t>
            </a:r>
            <a:endParaRPr lang="sr-Latn-CS" sz="21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D7A01C-539B-4C65-A7F1-BFDD8E3984A0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838200"/>
          </a:xfrm>
        </p:spPr>
        <p:txBody>
          <a:bodyPr/>
          <a:lstStyle/>
          <a:p>
            <a:pPr eaLnBrk="1" hangingPunct="1">
              <a:defRPr/>
            </a:pPr>
            <a:r>
              <a:rPr lang="sr-Latn-CS" sz="3200" b="1" dirty="0" smtClean="0"/>
              <a:t>BZ - osnovni kriterijumi mentalnog poremećaja po medicinskom modelu i motivi za lečenje</a:t>
            </a:r>
            <a:endParaRPr lang="sr-Latn-CS" sz="3200" b="1" dirty="0"/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981200"/>
            <a:ext cx="8504238" cy="4572000"/>
          </a:xfrm>
        </p:spPr>
        <p:txBody>
          <a:bodyPr/>
          <a:lstStyle/>
          <a:p>
            <a:pPr marL="0" indent="0">
              <a:buNone/>
            </a:pPr>
            <a:r>
              <a:rPr lang="sr-Latn-RS" sz="2000" dirty="0" smtClean="0"/>
              <a:t>Da bi se dala </a:t>
            </a:r>
            <a:r>
              <a:rPr lang="sr-Latn-RS" sz="2000" b="1" dirty="0" smtClean="0"/>
              <a:t>psihijatrijska dijagnoza bolesti zavisnosti, </a:t>
            </a:r>
            <a:r>
              <a:rPr lang="sr-Latn-RS" sz="2000" dirty="0" smtClean="0"/>
              <a:t>potrebno je da se ispune </a:t>
            </a:r>
            <a:r>
              <a:rPr lang="sr-Latn-RS" sz="2000" b="1" dirty="0" smtClean="0"/>
              <a:t>osnovni uslovi za postojanje mentalnog poremećaja. </a:t>
            </a:r>
          </a:p>
          <a:p>
            <a:pPr marL="0" indent="0">
              <a:buNone/>
            </a:pPr>
            <a:r>
              <a:rPr lang="sr-Latn-RS" sz="2000" dirty="0" smtClean="0"/>
              <a:t>Po</a:t>
            </a:r>
            <a:r>
              <a:rPr lang="sr-Latn-RS" sz="2000" b="1" dirty="0" smtClean="0"/>
              <a:t> </a:t>
            </a:r>
            <a:r>
              <a:rPr lang="sr-Latn-RS" sz="2000" b="1" i="1" dirty="0" smtClean="0"/>
              <a:t>DSM V, mentalni poremećaj je</a:t>
            </a:r>
            <a:r>
              <a:rPr lang="sr-Latn-RS" sz="2000" dirty="0" smtClean="0"/>
              <a:t> sindrom koji karakteriše klinički značajan poremećaj u kogniciji, emotivnoj regulaciji ili ponašanju individue koji odražava disfunkciju  u psihološkim, biološkim ili razvojnim procesima, koji su osnov mentalnog finksionisanja. Obično je povezan sa: </a:t>
            </a:r>
          </a:p>
          <a:p>
            <a:pPr>
              <a:spcBef>
                <a:spcPts val="300"/>
              </a:spcBef>
            </a:pPr>
            <a:r>
              <a:rPr lang="sr-Latn-RS" sz="2000" dirty="0" smtClean="0">
                <a:solidFill>
                  <a:schemeClr val="tx1"/>
                </a:solidFill>
              </a:rPr>
              <a:t>značajnim</a:t>
            </a:r>
            <a:r>
              <a:rPr lang="sr-Latn-RS" sz="2000" i="1" dirty="0" smtClean="0">
                <a:solidFill>
                  <a:schemeClr val="tx1"/>
                </a:solidFill>
              </a:rPr>
              <a:t> distresom </a:t>
            </a:r>
            <a:r>
              <a:rPr lang="sr-Latn-RS" sz="2000" dirty="0" smtClean="0">
                <a:solidFill>
                  <a:schemeClr val="tx1"/>
                </a:solidFill>
              </a:rPr>
              <a:t>(bolni simptomi) </a:t>
            </a:r>
            <a:r>
              <a:rPr lang="sr-Latn-RS" sz="2000" i="1" dirty="0" smtClean="0">
                <a:solidFill>
                  <a:schemeClr val="tx1"/>
                </a:solidFill>
              </a:rPr>
              <a:t>(</a:t>
            </a:r>
            <a:r>
              <a:rPr lang="sr-Latn-RS" sz="2000" dirty="0" smtClean="0"/>
              <a:t>uglavnom nije prisutan kod</a:t>
            </a:r>
            <a:r>
              <a:rPr lang="sr-Latn-RS" sz="2000" b="1" dirty="0" smtClean="0"/>
              <a:t> </a:t>
            </a:r>
            <a:r>
              <a:rPr lang="sr-Latn-RS" sz="2000" dirty="0" smtClean="0"/>
              <a:t>zavisnika dok uzimaju supstancu), </a:t>
            </a:r>
            <a:r>
              <a:rPr lang="sr-Latn-RS" sz="2000" i="1" dirty="0" smtClean="0">
                <a:solidFill>
                  <a:schemeClr val="tx1"/>
                </a:solidFill>
              </a:rPr>
              <a:t>ili </a:t>
            </a:r>
            <a:endParaRPr lang="sr-Latn-RS" sz="1800" dirty="0" smtClean="0"/>
          </a:p>
          <a:p>
            <a:pPr>
              <a:spcBef>
                <a:spcPts val="300"/>
              </a:spcBef>
            </a:pPr>
            <a:r>
              <a:rPr lang="sr-Latn-RS" sz="2000" dirty="0" smtClean="0"/>
              <a:t>značajnim</a:t>
            </a:r>
            <a:r>
              <a:rPr lang="sr-Latn-RS" sz="2000" i="1" dirty="0" smtClean="0"/>
              <a:t> nesposobnošću </a:t>
            </a:r>
            <a:r>
              <a:rPr lang="sr-Latn-RS" sz="2000" i="1" dirty="0" smtClean="0">
                <a:solidFill>
                  <a:schemeClr val="tx1"/>
                </a:solidFill>
              </a:rPr>
              <a:t>u socijalnoj, radnoj ili drugoj oblasti funkcionisanja </a:t>
            </a:r>
            <a:endParaRPr lang="sr-Latn-RS" sz="2000" i="1" dirty="0" smtClean="0"/>
          </a:p>
          <a:p>
            <a:pPr>
              <a:spcBef>
                <a:spcPts val="300"/>
              </a:spcBef>
              <a:buNone/>
            </a:pPr>
            <a:r>
              <a:rPr lang="sr-Latn-RS" sz="2000" dirty="0" smtClean="0"/>
              <a:t>Ponašanje u skladu sa kulturnim normama nije mentalni poremećaj </a:t>
            </a:r>
            <a:r>
              <a:rPr lang="sr-Latn-RS" sz="1800" dirty="0" smtClean="0">
                <a:sym typeface="Wingdings"/>
              </a:rPr>
              <a:t> </a:t>
            </a:r>
            <a:r>
              <a:rPr lang="sr-Latn-RS" sz="1800" dirty="0" smtClean="0"/>
              <a:t>svaka kultura ima PAS čije se uzimanje smatra prihvatljivim (kod nas duvan i alkohol)</a:t>
            </a:r>
            <a:endParaRPr lang="sr-Latn-RS" sz="1800" b="1" dirty="0" smtClean="0"/>
          </a:p>
          <a:p>
            <a:pPr>
              <a:spcBef>
                <a:spcPts val="300"/>
              </a:spcBef>
              <a:buNone/>
            </a:pPr>
            <a:r>
              <a:rPr lang="sr-Latn-RS" sz="1800" dirty="0" smtClean="0">
                <a:sym typeface="Wingdings"/>
              </a:rPr>
              <a:t> </a:t>
            </a:r>
            <a:r>
              <a:rPr lang="sr-Latn-RS" sz="1800" dirty="0" smtClean="0"/>
              <a:t>dolazi do </a:t>
            </a:r>
            <a:r>
              <a:rPr lang="sr-Latn-RS" sz="1800" b="1" dirty="0" smtClean="0"/>
              <a:t>nejasnog razlikovanja između normalne i patološke nesposobnosti – </a:t>
            </a:r>
            <a:r>
              <a:rPr lang="sr-Latn-RS" sz="1800" dirty="0" smtClean="0"/>
              <a:t>posledica je </a:t>
            </a:r>
            <a:r>
              <a:rPr lang="sr-Latn-RS" sz="1800" b="1" dirty="0" smtClean="0"/>
              <a:t>kašnjenje u dijagnozi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63F1CE-09D9-4316-9A9F-E3B7EA38C5E1}" type="slidenum">
              <a:rPr lang="sr-Latn-CS" smtClean="0"/>
              <a:pPr>
                <a:defRPr/>
              </a:pPr>
              <a:t>12</a:t>
            </a:fld>
            <a:endParaRPr lang="sr-Latn-C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895350"/>
          </a:xfrm>
        </p:spPr>
        <p:txBody>
          <a:bodyPr/>
          <a:lstStyle/>
          <a:p>
            <a:r>
              <a:rPr lang="sr-Latn-CS" sz="3600" b="1" dirty="0" smtClean="0"/>
              <a:t>Medicinski model i bolesti zavisnosti</a:t>
            </a:r>
            <a:endParaRPr lang="en-US" sz="3600" b="1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1"/>
            <a:ext cx="8229600" cy="457200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it-IT" sz="2400" dirty="0" smtClean="0"/>
              <a:t>Adikcije ili zavisnosti jesu </a:t>
            </a:r>
            <a:r>
              <a:rPr lang="it-IT" sz="2400" b="1" dirty="0" smtClean="0"/>
              <a:t>bolest</a:t>
            </a:r>
            <a:r>
              <a:rPr lang="it-IT" sz="2400" dirty="0" smtClean="0"/>
              <a:t>. </a:t>
            </a:r>
          </a:p>
          <a:p>
            <a:pPr>
              <a:spcBef>
                <a:spcPts val="600"/>
              </a:spcBef>
            </a:pPr>
            <a:r>
              <a:rPr lang="it-IT" sz="2400" b="1" dirty="0" smtClean="0"/>
              <a:t>Medicinski model </a:t>
            </a:r>
            <a:r>
              <a:rPr lang="sr-Latn-CS" sz="2400" dirty="0" smtClean="0"/>
              <a:t>omogućuje:</a:t>
            </a:r>
            <a:r>
              <a:rPr lang="it-IT" sz="2400" dirty="0" smtClean="0"/>
              <a:t> </a:t>
            </a:r>
          </a:p>
          <a:p>
            <a:pPr lvl="1">
              <a:spcBef>
                <a:spcPct val="0"/>
              </a:spcBef>
            </a:pPr>
            <a:r>
              <a:rPr lang="sr-Latn-CS" sz="2200" b="1" dirty="0" smtClean="0"/>
              <a:t>rano </a:t>
            </a:r>
            <a:r>
              <a:rPr lang="sr-Latn-CS" sz="2200" b="1" dirty="0" err="1" smtClean="0"/>
              <a:t>dijagnostikovanje</a:t>
            </a:r>
            <a:r>
              <a:rPr lang="sr-Latn-CS" sz="2200" b="1" dirty="0" smtClean="0"/>
              <a:t> </a:t>
            </a:r>
          </a:p>
          <a:p>
            <a:pPr lvl="1">
              <a:spcBef>
                <a:spcPct val="0"/>
              </a:spcBef>
            </a:pPr>
            <a:r>
              <a:rPr lang="it-IT" sz="2200" b="1" dirty="0" smtClean="0"/>
              <a:t>angažovanje društva </a:t>
            </a:r>
            <a:r>
              <a:rPr lang="it-IT" sz="2200" dirty="0" smtClean="0"/>
              <a:t>u prevenciji i lečenju</a:t>
            </a:r>
          </a:p>
          <a:p>
            <a:pPr lvl="1">
              <a:spcBef>
                <a:spcPct val="0"/>
              </a:spcBef>
            </a:pPr>
            <a:r>
              <a:rPr lang="it-IT" sz="2200" dirty="0" smtClean="0"/>
              <a:t>svrstavanje u </a:t>
            </a:r>
            <a:r>
              <a:rPr lang="it-IT" sz="2200" b="1" dirty="0" smtClean="0"/>
              <a:t>medicinske  </a:t>
            </a:r>
            <a:r>
              <a:rPr lang="it-IT" sz="2200" b="1" dirty="0" smtClean="0"/>
              <a:t>klasifikacije</a:t>
            </a:r>
            <a:endParaRPr lang="it-IT" sz="2200" dirty="0" smtClean="0"/>
          </a:p>
          <a:p>
            <a:pPr lvl="1">
              <a:spcBef>
                <a:spcPct val="0"/>
              </a:spcBef>
            </a:pPr>
            <a:r>
              <a:rPr lang="it-IT" sz="2200" b="1" dirty="0" smtClean="0"/>
              <a:t>epidemiološka</a:t>
            </a:r>
            <a:r>
              <a:rPr lang="it-IT" sz="2200" dirty="0" smtClean="0"/>
              <a:t> praćenja</a:t>
            </a:r>
            <a:r>
              <a:rPr lang="sr-Latn-CS" sz="2200" dirty="0" smtClean="0"/>
              <a:t> - </a:t>
            </a:r>
            <a:r>
              <a:rPr lang="it-IT" sz="2200" dirty="0" smtClean="0"/>
              <a:t>stopa morbiditeta i mortaliteta</a:t>
            </a:r>
          </a:p>
          <a:p>
            <a:pPr lvl="1">
              <a:spcBef>
                <a:spcPct val="0"/>
              </a:spcBef>
            </a:pPr>
            <a:r>
              <a:rPr lang="it-IT" sz="2200" b="1" dirty="0" smtClean="0"/>
              <a:t>solidarnost zdravih </a:t>
            </a:r>
            <a:r>
              <a:rPr lang="it-IT" sz="2200" dirty="0" smtClean="0"/>
              <a:t>za pomoć bolesnima</a:t>
            </a:r>
            <a:endParaRPr lang="en-US" sz="2200" dirty="0" smtClean="0"/>
          </a:p>
          <a:p>
            <a:pPr>
              <a:spcBef>
                <a:spcPts val="600"/>
              </a:spcBef>
            </a:pPr>
            <a:r>
              <a:rPr lang="it-IT" sz="2400" dirty="0" smtClean="0"/>
              <a:t>U praktičnom smislu, bolesti zavisnosti </a:t>
            </a:r>
            <a:r>
              <a:rPr lang="sr-Latn-CS" sz="2400" dirty="0" smtClean="0"/>
              <a:t>se mogu </a:t>
            </a:r>
            <a:r>
              <a:rPr lang="it-IT" sz="2400" b="1" dirty="0" smtClean="0"/>
              <a:t>lako verifikovati</a:t>
            </a:r>
            <a:r>
              <a:rPr lang="sr-Latn-CS" sz="2400" dirty="0" smtClean="0"/>
              <a:t>. Ali, usled u društvu nejasno određenih granica između adaptivnog ponašanja i zavisnosti, </a:t>
            </a:r>
            <a:r>
              <a:rPr lang="it-IT" sz="2400" dirty="0" smtClean="0"/>
              <a:t>medicinsk</a:t>
            </a:r>
            <a:r>
              <a:rPr lang="sr-Latn-CS" sz="2400" dirty="0" smtClean="0"/>
              <a:t>a</a:t>
            </a:r>
            <a:r>
              <a:rPr lang="it-IT" sz="2400" dirty="0" smtClean="0"/>
              <a:t> </a:t>
            </a:r>
            <a:r>
              <a:rPr lang="it-IT" sz="2400" b="1" dirty="0" smtClean="0"/>
              <a:t>dijagnoz</a:t>
            </a:r>
            <a:r>
              <a:rPr lang="sr-Latn-CS" sz="2400" b="1" dirty="0" smtClean="0"/>
              <a:t>a </a:t>
            </a:r>
            <a:r>
              <a:rPr lang="sr-Latn-CS" sz="2400" dirty="0" smtClean="0"/>
              <a:t>se daje </a:t>
            </a:r>
            <a:r>
              <a:rPr lang="it-IT" sz="2400" b="1" dirty="0" smtClean="0"/>
              <a:t>vrlo kasno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- </a:t>
            </a:r>
            <a:r>
              <a:rPr lang="it-IT" sz="2400" dirty="0" smtClean="0"/>
              <a:t>tek  u poodmakloj fazi bolesti.</a:t>
            </a:r>
            <a:endParaRPr lang="sr-Latn-CS" sz="2400" dirty="0" smtClean="0"/>
          </a:p>
          <a:p>
            <a:pPr>
              <a:spcBef>
                <a:spcPts val="600"/>
              </a:spcBef>
            </a:pPr>
            <a:endParaRPr lang="sr-Latn-CS" sz="2400" dirty="0" smtClean="0"/>
          </a:p>
          <a:p>
            <a:pPr>
              <a:spcBef>
                <a:spcPts val="600"/>
              </a:spcBef>
              <a:buFont typeface="Wingdings 2" pitchFamily="18" charset="2"/>
              <a:buNone/>
            </a:pPr>
            <a:r>
              <a:rPr lang="it-IT" sz="2400" dirty="0" smtClean="0"/>
              <a:t> 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035674-29B5-46A5-AE02-6526D5251DC3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 smtClean="0"/>
              <a:t>Mentalni poremećaji i poremećaji ponašanja nastali zbog upotrebe PAS po MKB-10 /1</a:t>
            </a:r>
            <a:endParaRPr lang="sr-Latn-C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l-SI" b="1" dirty="0" smtClean="0"/>
              <a:t>F1x.- </a:t>
            </a:r>
            <a:r>
              <a:rPr lang="sl-SI" dirty="0" smtClean="0"/>
              <a:t>po </a:t>
            </a:r>
            <a:r>
              <a:rPr lang="sl-SI" b="1" dirty="0" smtClean="0"/>
              <a:t>VRSTI PAS</a:t>
            </a:r>
            <a:r>
              <a:rPr lang="sl-SI" dirty="0" smtClean="0"/>
              <a:t>: </a:t>
            </a:r>
          </a:p>
          <a:p>
            <a:pPr>
              <a:buNone/>
            </a:pPr>
            <a:r>
              <a:rPr lang="sl-SI" sz="2400" dirty="0" smtClean="0"/>
              <a:t>F10.- Alkohol</a:t>
            </a:r>
          </a:p>
          <a:p>
            <a:pPr>
              <a:buNone/>
            </a:pPr>
            <a:r>
              <a:rPr lang="sl-SI" sz="2400" dirty="0" smtClean="0"/>
              <a:t>F11.- Opijati</a:t>
            </a:r>
          </a:p>
          <a:p>
            <a:pPr>
              <a:buNone/>
            </a:pPr>
            <a:r>
              <a:rPr lang="sl-SI" sz="2400" dirty="0" smtClean="0"/>
              <a:t>F12.- Kanaboidi</a:t>
            </a:r>
          </a:p>
          <a:p>
            <a:pPr>
              <a:buNone/>
            </a:pPr>
            <a:r>
              <a:rPr lang="sl-SI" sz="2400" dirty="0" smtClean="0"/>
              <a:t>F13.- Sedativi ili hipnotici</a:t>
            </a:r>
          </a:p>
          <a:p>
            <a:pPr>
              <a:buNone/>
            </a:pPr>
            <a:r>
              <a:rPr lang="sl-SI" sz="2400" dirty="0" smtClean="0"/>
              <a:t>F14.- Kokain</a:t>
            </a:r>
          </a:p>
          <a:p>
            <a:pPr>
              <a:buNone/>
            </a:pPr>
            <a:r>
              <a:rPr lang="sl-SI" sz="2400" dirty="0" smtClean="0"/>
              <a:t>F15.- Drugi stimulansi uključujući kofein</a:t>
            </a:r>
          </a:p>
          <a:p>
            <a:pPr>
              <a:buNone/>
            </a:pPr>
            <a:r>
              <a:rPr lang="sl-SI" sz="2400" dirty="0" smtClean="0"/>
              <a:t>F16.- Halucinogeni</a:t>
            </a:r>
          </a:p>
          <a:p>
            <a:pPr>
              <a:buNone/>
            </a:pPr>
            <a:r>
              <a:rPr lang="sl-SI" sz="2400" dirty="0" smtClean="0"/>
              <a:t>F17.- Duvan</a:t>
            </a:r>
          </a:p>
          <a:p>
            <a:pPr>
              <a:buNone/>
            </a:pPr>
            <a:r>
              <a:rPr lang="sl-SI" sz="2400" dirty="0" smtClean="0"/>
              <a:t>F18.- Is</a:t>
            </a:r>
            <a:r>
              <a:rPr lang="en-US" sz="2400" dirty="0" smtClean="0"/>
              <a:t>p</a:t>
            </a:r>
            <a:r>
              <a:rPr lang="sl-SI" sz="2400" dirty="0" smtClean="0"/>
              <a:t>arljivi rastvarači</a:t>
            </a:r>
          </a:p>
          <a:p>
            <a:pPr>
              <a:buNone/>
            </a:pPr>
            <a:r>
              <a:rPr lang="sl-SI" sz="2400" dirty="0" smtClean="0"/>
              <a:t>F19.- Brojne droge i druge PAS</a:t>
            </a:r>
          </a:p>
          <a:p>
            <a:pPr>
              <a:buNone/>
            </a:pPr>
            <a:endParaRPr lang="sr-Latn-C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l-SI" sz="3200" b="1" dirty="0" smtClean="0"/>
              <a:t>Mentalni poremećaji i poremećaji ponašanja nastali zbog upotrebe PAS -MKB-10 /2</a:t>
            </a:r>
            <a:endParaRPr lang="en-US" sz="3200" b="1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35480"/>
            <a:ext cx="8458200" cy="4160520"/>
          </a:xfrm>
        </p:spPr>
        <p:txBody>
          <a:bodyPr>
            <a:noAutofit/>
          </a:bodyPr>
          <a:lstStyle/>
          <a:p>
            <a:pPr marL="609600" indent="-609600">
              <a:spcBef>
                <a:spcPts val="1200"/>
              </a:spcBef>
              <a:buNone/>
            </a:pPr>
            <a:r>
              <a:rPr lang="sr-Latn-CS" sz="2400" b="1" dirty="0" err="1" smtClean="0"/>
              <a:t>F1x.x</a:t>
            </a:r>
            <a:r>
              <a:rPr lang="sr-Latn-CS" sz="2400" b="1" dirty="0" smtClean="0"/>
              <a:t> - </a:t>
            </a:r>
            <a:r>
              <a:rPr lang="sr-Latn-CS" sz="2400" dirty="0" smtClean="0"/>
              <a:t>specifikacija </a:t>
            </a:r>
            <a:r>
              <a:rPr lang="sr-Latn-CS" sz="2400" b="1" dirty="0" smtClean="0"/>
              <a:t>KLINIČKOG STANJA </a:t>
            </a:r>
            <a:r>
              <a:rPr lang="sr-Latn-CS" sz="2400" dirty="0" smtClean="0"/>
              <a:t>– ključne kategorije:</a:t>
            </a:r>
          </a:p>
          <a:p>
            <a:pPr marL="609600" indent="-609600">
              <a:spcBef>
                <a:spcPts val="1200"/>
              </a:spcBef>
              <a:buNone/>
            </a:pPr>
            <a:r>
              <a:rPr lang="sr-Latn-CS" sz="2400" b="1" dirty="0" err="1" smtClean="0"/>
              <a:t>F1x.0</a:t>
            </a:r>
            <a:r>
              <a:rPr lang="sr-Latn-CS" sz="2400" b="1" dirty="0" smtClean="0"/>
              <a:t> Akutna </a:t>
            </a:r>
            <a:r>
              <a:rPr lang="sr-Latn-CS" sz="2400" b="1" dirty="0" err="1" smtClean="0"/>
              <a:t>intoksikacija</a:t>
            </a:r>
            <a:r>
              <a:rPr lang="sr-Latn-CS" sz="2400" b="1" dirty="0" smtClean="0"/>
              <a:t>  </a:t>
            </a:r>
            <a:r>
              <a:rPr lang="sr-Latn-CS" sz="2400" dirty="0" smtClean="0"/>
              <a:t>- usled prekomernog uzimanja PAS, prolazna (smetnje nivoa svesti, percepcije, afekta, ponašanja)</a:t>
            </a:r>
          </a:p>
          <a:p>
            <a:pPr marL="609600" indent="-609600">
              <a:spcBef>
                <a:spcPts val="1200"/>
              </a:spcBef>
              <a:buNone/>
            </a:pPr>
            <a:r>
              <a:rPr lang="sr-Latn-CS" sz="2400" b="1" dirty="0" err="1" smtClean="0"/>
              <a:t>F1x.1</a:t>
            </a:r>
            <a:r>
              <a:rPr lang="sr-Latn-CS" sz="2400" b="1" dirty="0" smtClean="0"/>
              <a:t> Štetna upotreba  </a:t>
            </a:r>
            <a:r>
              <a:rPr lang="sr-Latn-CS" sz="2400" dirty="0" smtClean="0"/>
              <a:t>- oštećenje fizičkog ili mentalnog zdravlja, nema sindroma zavisnosti</a:t>
            </a:r>
          </a:p>
          <a:p>
            <a:pPr marL="609600" indent="-609600">
              <a:spcBef>
                <a:spcPts val="1200"/>
              </a:spcBef>
              <a:buNone/>
            </a:pPr>
            <a:r>
              <a:rPr lang="sr-Latn-CS" sz="2400" b="1" dirty="0" err="1" smtClean="0"/>
              <a:t>F1x.2</a:t>
            </a:r>
            <a:r>
              <a:rPr lang="sr-Latn-CS" sz="2400" b="1" dirty="0" smtClean="0"/>
              <a:t> Sindrom zavisnosti </a:t>
            </a:r>
            <a:r>
              <a:rPr lang="sr-Latn-CS" sz="2400" dirty="0" smtClean="0"/>
              <a:t>(bolest zavisnosti)</a:t>
            </a:r>
          </a:p>
          <a:p>
            <a:pPr marL="609600" indent="-609600">
              <a:spcBef>
                <a:spcPts val="1200"/>
              </a:spcBef>
              <a:buNone/>
            </a:pPr>
            <a:r>
              <a:rPr lang="sr-Latn-CS" sz="2400" b="1" dirty="0" err="1" smtClean="0"/>
              <a:t>F1x.3</a:t>
            </a:r>
            <a:r>
              <a:rPr lang="sr-Latn-CS" sz="2400" b="1" dirty="0" smtClean="0"/>
              <a:t>, </a:t>
            </a:r>
            <a:r>
              <a:rPr lang="sr-Latn-CS" sz="2400" b="1" dirty="0" err="1" smtClean="0"/>
              <a:t>F1x.4</a:t>
            </a:r>
            <a:r>
              <a:rPr lang="sr-Latn-CS" sz="2400" b="1" dirty="0" smtClean="0"/>
              <a:t>  Apstinencijalni sindrom </a:t>
            </a:r>
            <a:r>
              <a:rPr lang="sr-Latn-CS" sz="2400" dirty="0" smtClean="0"/>
              <a:t>(po apsolutnom prekidu uzimanja PAS)</a:t>
            </a:r>
          </a:p>
          <a:p>
            <a:pPr marL="609600" indent="-609600">
              <a:spcBef>
                <a:spcPts val="1200"/>
              </a:spcBef>
              <a:buFont typeface="Wingdings" pitchFamily="2" charset="2"/>
              <a:buNone/>
            </a:pPr>
            <a:endParaRPr lang="sr-Latn-CS" sz="2400" dirty="0" smtClean="0"/>
          </a:p>
          <a:p>
            <a:pPr marL="609600" indent="-609600">
              <a:spcBef>
                <a:spcPts val="1200"/>
              </a:spcBef>
              <a:buFont typeface="Wingdings" pitchFamily="2" charset="2"/>
              <a:buNone/>
            </a:pPr>
            <a:endParaRPr lang="sr-Latn-CS" sz="2400" dirty="0" smtClean="0"/>
          </a:p>
          <a:p>
            <a:pPr marL="609600" indent="-609600">
              <a:spcBef>
                <a:spcPts val="1200"/>
              </a:spcBef>
              <a:buFont typeface="Wingdings" pitchFamily="2" charset="2"/>
              <a:buNone/>
            </a:pPr>
            <a:endParaRPr lang="sr-Latn-CS" sz="2400" dirty="0" smtClean="0"/>
          </a:p>
          <a:p>
            <a:pPr marL="609600" indent="-609600">
              <a:spcBef>
                <a:spcPts val="1200"/>
              </a:spcBef>
              <a:buFont typeface="Wingdings" pitchFamily="2" charset="2"/>
              <a:buNone/>
            </a:pPr>
            <a:endParaRPr lang="sr-Latn-C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marL="350838" indent="-350838" algn="l"/>
            <a:r>
              <a:rPr lang="sl-SI" sz="4000" dirty="0" smtClean="0"/>
              <a:t>UTICAJI U RAZVOJU </a:t>
            </a:r>
            <a:r>
              <a:rPr lang="sr-Latn-CS" sz="4000" dirty="0" smtClean="0"/>
              <a:t>ZAVISNOSTI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r>
              <a:rPr lang="sl-SI" sz="3200" b="1" dirty="0" smtClean="0"/>
              <a:t>Uticaji u razvoju zavisnosti </a:t>
            </a:r>
            <a:r>
              <a:rPr lang="sl-SI" sz="2400" b="1" dirty="0" smtClean="0"/>
              <a:t>(Nastasić, EPA, str. 19)</a:t>
            </a:r>
            <a:endParaRPr lang="en-US" sz="2400" b="1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458200" cy="4572000"/>
          </a:xfrm>
        </p:spPr>
        <p:txBody>
          <a:bodyPr>
            <a:noAutofit/>
          </a:bodyPr>
          <a:lstStyle/>
          <a:p>
            <a:pPr marL="0" indent="0">
              <a:buClr>
                <a:srgbClr val="FF0000"/>
              </a:buClr>
              <a:buSzPct val="100000"/>
              <a:buNone/>
            </a:pPr>
            <a:r>
              <a:rPr lang="sr-Latn-RS" sz="2400" dirty="0" smtClean="0"/>
              <a:t>U razmatranju razvoja bolesti zavisnosti ne može se govoriti o uzrocima, već o među-odnosu mnogih uticaja. </a:t>
            </a:r>
          </a:p>
          <a:p>
            <a:pPr marL="0" indent="0">
              <a:buClr>
                <a:srgbClr val="FF0000"/>
              </a:buClr>
              <a:buSzPct val="100000"/>
              <a:buNone/>
            </a:pPr>
            <a:r>
              <a:rPr lang="sr-Latn-RS" sz="2400" b="1" dirty="0" smtClean="0"/>
              <a:t>Ključni uticaji </a:t>
            </a:r>
            <a:r>
              <a:rPr lang="sr-Latn-RS" sz="2400" dirty="0" smtClean="0"/>
              <a:t>na razvoj bolesti su: </a:t>
            </a:r>
          </a:p>
          <a:p>
            <a:pPr marL="279400" indent="-279400">
              <a:buClr>
                <a:srgbClr val="FF0000"/>
              </a:buClr>
              <a:buSzPct val="100000"/>
            </a:pPr>
            <a:r>
              <a:rPr lang="sr-Latn-RS" sz="2400" b="1" dirty="0" smtClean="0"/>
              <a:t>faktori rizika: </a:t>
            </a:r>
            <a:r>
              <a:rPr lang="sr-Latn-RS" sz="2400" dirty="0" smtClean="0"/>
              <a:t>faktori koji povećavaju verovatnoću da dođe do nepovoljnog ishoda</a:t>
            </a:r>
          </a:p>
          <a:p>
            <a:pPr marL="279400" indent="-279400">
              <a:buClr>
                <a:srgbClr val="FF0000"/>
              </a:buClr>
              <a:buSzPct val="100000"/>
            </a:pPr>
            <a:r>
              <a:rPr lang="sr-Latn-RS" sz="2400" b="1" dirty="0" smtClean="0"/>
              <a:t>faktori zaštite  </a:t>
            </a:r>
            <a:r>
              <a:rPr lang="sr-Latn-RS" sz="2400" dirty="0" smtClean="0"/>
              <a:t>ili</a:t>
            </a:r>
            <a:r>
              <a:rPr lang="sr-Latn-RS" sz="2400" b="1" dirty="0" smtClean="0"/>
              <a:t> protektivni faktori: </a:t>
            </a:r>
            <a:r>
              <a:rPr lang="sr-Latn-RS" sz="2400" dirty="0" smtClean="0"/>
              <a:t>uticaji koji  modifikuju, poboljšavaju ili prekrajaju odgovor osobe na neki sredinski rizik (koji  povećava verovatnoću neadaptivnog odgovora)</a:t>
            </a:r>
          </a:p>
          <a:p>
            <a:pPr marL="279400" indent="-279400">
              <a:buClr>
                <a:srgbClr val="FF0000"/>
              </a:buClr>
              <a:buSzPct val="100000"/>
            </a:pPr>
            <a:r>
              <a:rPr lang="sr-Latn-RS" sz="2400" b="1" dirty="0" smtClean="0"/>
              <a:t>mehanizmi održanja homeostaze</a:t>
            </a:r>
            <a:r>
              <a:rPr lang="sr-Latn-RS" sz="2400" dirty="0" smtClean="0">
                <a:solidFill>
                  <a:schemeClr val="accent1"/>
                </a:solidFill>
              </a:rPr>
              <a:t> </a:t>
            </a:r>
            <a:r>
              <a:rPr lang="sr-Latn-RS" sz="2400" b="1" dirty="0" smtClean="0"/>
              <a:t>sistema</a:t>
            </a:r>
            <a:r>
              <a:rPr lang="sr-Latn-RS" sz="2400" dirty="0" smtClean="0"/>
              <a:t> kojima osoba pripada (regulatorni mehanizmi)</a:t>
            </a:r>
          </a:p>
          <a:p>
            <a:pPr marL="609600" indent="-609600">
              <a:buFont typeface="Wingdings" pitchFamily="2" charset="2"/>
              <a:buNone/>
            </a:pPr>
            <a:endParaRPr lang="sr-Latn-R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04850"/>
            <a:ext cx="8077200" cy="59055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</a:pPr>
            <a:r>
              <a:rPr lang="sr-Latn-CS" sz="3200" b="1" dirty="0" smtClean="0"/>
              <a:t>Individualni faktori rizika/1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447800"/>
            <a:ext cx="8120062" cy="5105400"/>
          </a:xfrm>
        </p:spPr>
        <p:txBody>
          <a:bodyPr/>
          <a:lstStyle/>
          <a:p>
            <a:pPr marL="284163" indent="-284163">
              <a:spcBef>
                <a:spcPts val="0"/>
              </a:spcBef>
              <a:spcAft>
                <a:spcPts val="0"/>
              </a:spcAft>
              <a:buNone/>
            </a:pPr>
            <a:r>
              <a:rPr lang="sr-Latn-CS" sz="2000" b="1" dirty="0" smtClean="0"/>
              <a:t>Genetski faktori: </a:t>
            </a:r>
            <a:r>
              <a:rPr lang="sr-Latn-CS" sz="2000" dirty="0" smtClean="0"/>
              <a:t>kod nekih slučajeva alkoholizma</a:t>
            </a:r>
          </a:p>
          <a:p>
            <a:pPr marL="284163" indent="-284163">
              <a:spcBef>
                <a:spcPts val="600"/>
              </a:spcBef>
              <a:spcAft>
                <a:spcPts val="0"/>
              </a:spcAft>
              <a:buNone/>
            </a:pPr>
            <a:r>
              <a:rPr lang="sr-Latn-CS" sz="2000" b="1" dirty="0" smtClean="0"/>
              <a:t>Biohemijski</a:t>
            </a:r>
            <a:r>
              <a:rPr lang="sr-Latn-CS" sz="2000" dirty="0" smtClean="0"/>
              <a:t> </a:t>
            </a:r>
            <a:r>
              <a:rPr lang="sr-Latn-CS" sz="2000" b="1" dirty="0" smtClean="0"/>
              <a:t>faktori: </a:t>
            </a:r>
            <a:r>
              <a:rPr lang="sr-Latn-CS" sz="2000" dirty="0" smtClean="0"/>
              <a:t>kod zavisnosti od opijata, kokaina</a:t>
            </a:r>
          </a:p>
          <a:p>
            <a:pPr>
              <a:spcBef>
                <a:spcPts val="600"/>
              </a:spcBef>
              <a:buNone/>
              <a:defRPr/>
            </a:pPr>
            <a:r>
              <a:rPr lang="sr-Latn-CS" sz="2000" b="1" dirty="0" err="1" smtClean="0"/>
              <a:t>Adolescentni</a:t>
            </a:r>
            <a:r>
              <a:rPr lang="sr-Latn-CS" sz="2000" b="1" dirty="0" smtClean="0"/>
              <a:t> uzrast</a:t>
            </a:r>
            <a:r>
              <a:rPr lang="sr-Latn-CS" sz="2000" dirty="0" smtClean="0"/>
              <a:t>: </a:t>
            </a:r>
            <a:r>
              <a:rPr lang="sr-Latn-CS" sz="2000" dirty="0" err="1" smtClean="0"/>
              <a:t>Baley</a:t>
            </a:r>
            <a:r>
              <a:rPr lang="sr-Latn-CS" sz="2000" dirty="0" smtClean="0"/>
              <a:t>: sva deca i </a:t>
            </a:r>
            <a:r>
              <a:rPr lang="sr-Latn-CS" sz="2000" dirty="0" err="1" smtClean="0"/>
              <a:t>adolescenti</a:t>
            </a:r>
            <a:r>
              <a:rPr lang="sr-Latn-CS" sz="2000" dirty="0" smtClean="0"/>
              <a:t> su pod rizikom za nastanak zloupotrebe  supstanci, ali su neka od njih pod znatno većim rizikom …</a:t>
            </a:r>
          </a:p>
          <a:p>
            <a:pPr>
              <a:spcBef>
                <a:spcPts val="600"/>
              </a:spcBef>
              <a:buNone/>
            </a:pPr>
            <a:r>
              <a:rPr lang="en-US" sz="2000" b="1" dirty="0" err="1" smtClean="0"/>
              <a:t>Psihološki</a:t>
            </a:r>
            <a:r>
              <a:rPr lang="sr-Latn-RS" sz="2000" b="1" dirty="0" smtClean="0"/>
              <a:t> faktori</a:t>
            </a:r>
            <a:endParaRPr lang="sr-Latn-RS" sz="2000" dirty="0" smtClean="0"/>
          </a:p>
          <a:p>
            <a:pPr marL="273050" lvl="1" indent="-273050">
              <a:spcBef>
                <a:spcPts val="300"/>
              </a:spcBef>
              <a:buClr>
                <a:srgbClr val="0BD0D9"/>
              </a:buClr>
              <a:buSzPct val="95000"/>
            </a:pPr>
            <a:r>
              <a:rPr lang="sr-Latn-RS" sz="2000" dirty="0" smtClean="0"/>
              <a:t>Zavisnost od polja /nizak </a:t>
            </a:r>
            <a:r>
              <a:rPr lang="sr-Latn-CS" sz="2000" dirty="0" smtClean="0"/>
              <a:t>nivo diferencijacije</a:t>
            </a:r>
            <a:endParaRPr lang="sr-Latn-RS" sz="2000" dirty="0" smtClean="0"/>
          </a:p>
          <a:p>
            <a:pPr>
              <a:spcBef>
                <a:spcPts val="300"/>
              </a:spcBef>
            </a:pPr>
            <a:r>
              <a:rPr lang="sr-Latn-RS" sz="2000" dirty="0" smtClean="0"/>
              <a:t>Niska tolerancija na frustraciju, anksioznost ili tenziju</a:t>
            </a:r>
          </a:p>
          <a:p>
            <a:pPr>
              <a:spcBef>
                <a:spcPts val="300"/>
              </a:spcBef>
            </a:pPr>
            <a:r>
              <a:rPr lang="sr-Latn-RS" sz="2000" dirty="0" smtClean="0"/>
              <a:t>Niska samokontrola i afektivna samoregulacija</a:t>
            </a:r>
          </a:p>
          <a:p>
            <a:pPr marL="273050" lvl="1" indent="-273050">
              <a:spcBef>
                <a:spcPts val="300"/>
              </a:spcBef>
              <a:buClr>
                <a:srgbClr val="0BD0D9"/>
              </a:buClr>
              <a:buSzPct val="95000"/>
            </a:pPr>
            <a:r>
              <a:rPr lang="sr-Latn-CS" sz="2000" dirty="0" smtClean="0"/>
              <a:t>Nerazvijeni </a:t>
            </a:r>
            <a:r>
              <a:rPr lang="sr-Latn-CS" sz="2000" dirty="0" err="1" smtClean="0"/>
              <a:t>mehanizimi</a:t>
            </a:r>
            <a:r>
              <a:rPr lang="sr-Latn-CS" sz="2000" dirty="0" smtClean="0"/>
              <a:t> prevazilaženja problema </a:t>
            </a:r>
          </a:p>
          <a:p>
            <a:pPr marL="273050" lvl="1" indent="-273050">
              <a:spcBef>
                <a:spcPts val="300"/>
              </a:spcBef>
              <a:buClr>
                <a:srgbClr val="0BD0D9"/>
              </a:buClr>
              <a:buSzPct val="95000"/>
            </a:pPr>
            <a:r>
              <a:rPr lang="sr-Latn-CS" sz="2000" dirty="0" smtClean="0"/>
              <a:t>Niske socijalne kompetencije</a:t>
            </a:r>
          </a:p>
          <a:p>
            <a:pPr>
              <a:spcBef>
                <a:spcPts val="300"/>
              </a:spcBef>
            </a:pPr>
            <a:r>
              <a:rPr lang="sr-Latn-CS" sz="2000" dirty="0" smtClean="0"/>
              <a:t>Nisko samopoštovanje </a:t>
            </a:r>
          </a:p>
          <a:p>
            <a:pPr>
              <a:spcBef>
                <a:spcPts val="300"/>
              </a:spcBef>
            </a:pPr>
            <a:r>
              <a:rPr lang="sr-Latn-RS" sz="2000" dirty="0" smtClean="0"/>
              <a:t>Traženje uzbuđenja (“sensation seeking”)</a:t>
            </a:r>
          </a:p>
          <a:p>
            <a:pPr>
              <a:spcBef>
                <a:spcPts val="300"/>
              </a:spcBef>
            </a:pPr>
            <a:r>
              <a:rPr lang="sr-Latn-RS" sz="2000" dirty="0" smtClean="0"/>
              <a:t>P</a:t>
            </a:r>
            <a:r>
              <a:rPr lang="en-US" sz="2000" dirty="0" smtClean="0"/>
              <a:t>o</a:t>
            </a:r>
            <a:r>
              <a:rPr lang="sr-Latn-RS" sz="2000" dirty="0" smtClean="0"/>
              <a:t>remećaj pažnje, hiperaktivnost</a:t>
            </a:r>
          </a:p>
          <a:p>
            <a:pPr>
              <a:spcBef>
                <a:spcPts val="300"/>
              </a:spcBef>
            </a:pPr>
            <a:r>
              <a:rPr lang="sr-Latn-CS" sz="2000" dirty="0" smtClean="0"/>
              <a:t>Korišćenje rizičnih </a:t>
            </a:r>
            <a:r>
              <a:rPr lang="sr-Latn-CS" sz="2000" b="1" dirty="0" smtClean="0"/>
              <a:t>mehanizama odbrane</a:t>
            </a:r>
            <a:endParaRPr lang="sr-Latn-CS" sz="1900" dirty="0" smtClean="0"/>
          </a:p>
          <a:p>
            <a:pPr>
              <a:spcBef>
                <a:spcPts val="300"/>
              </a:spcBef>
            </a:pPr>
            <a:endParaRPr lang="sr-Latn-RS" sz="2000" dirty="0" smtClean="0"/>
          </a:p>
          <a:p>
            <a:pPr>
              <a:spcBef>
                <a:spcPts val="300"/>
              </a:spcBef>
            </a:pPr>
            <a:endParaRPr lang="sr-Latn-RS" sz="2000" dirty="0" smtClean="0"/>
          </a:p>
          <a:p>
            <a:pPr marL="547687" lvl="2" indent="-273050">
              <a:spcBef>
                <a:spcPts val="300"/>
              </a:spcBef>
              <a:buClr>
                <a:srgbClr val="0BD0D9"/>
              </a:buClr>
              <a:buSzPct val="95000"/>
            </a:pPr>
            <a:endParaRPr lang="sr-Latn-RS" sz="2000" dirty="0" smtClean="0"/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endParaRPr lang="sr-Latn-CS" sz="2000" dirty="0" smtClean="0"/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endParaRPr lang="sr-Latn-CS" sz="2000" dirty="0" smtClean="0"/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endParaRPr lang="sr-Latn-CS" sz="2000" dirty="0" smtClean="0"/>
          </a:p>
          <a:p>
            <a:pPr>
              <a:spcBef>
                <a:spcPts val="300"/>
              </a:spcBef>
              <a:buNone/>
            </a:pP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0C94DE-3B85-4A79-AFFC-6F054047EB36}" type="slidenum">
              <a:rPr lang="en-US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sr-Latn-CS" sz="3200" b="1" dirty="0" smtClean="0"/>
              <a:t>Individualni faktori rizika/2 </a:t>
            </a:r>
            <a:endParaRPr lang="en-US" sz="3200" b="1" dirty="0" smtClean="0"/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Autofit/>
          </a:bodyPr>
          <a:lstStyle/>
          <a:p>
            <a:pPr>
              <a:buNone/>
              <a:defRPr/>
            </a:pPr>
            <a:r>
              <a:rPr lang="sr-Latn-CS" sz="2200" dirty="0" smtClean="0"/>
              <a:t>Postojanje nekog </a:t>
            </a:r>
            <a:r>
              <a:rPr lang="sr-Latn-CS" sz="2200" b="1" dirty="0" smtClean="0"/>
              <a:t>primarnog  psihijatrijskog poremećaja</a:t>
            </a:r>
          </a:p>
          <a:p>
            <a:pPr marL="285750" lvl="1" indent="-285750">
              <a:defRPr/>
            </a:pPr>
            <a:r>
              <a:rPr lang="sr-Latn-CS" sz="2200" b="1" dirty="0" smtClean="0"/>
              <a:t>Odnos</a:t>
            </a:r>
            <a:r>
              <a:rPr lang="sr-Latn-CS" sz="2200" dirty="0" smtClean="0"/>
              <a:t> između psihijatrijskog poremećaja i upotrebe droga može biti različit: </a:t>
            </a:r>
          </a:p>
          <a:p>
            <a:pPr marL="628650" lvl="2" indent="-228600"/>
            <a:r>
              <a:rPr lang="sr-Latn-CS" sz="2200" dirty="0" smtClean="0"/>
              <a:t>Droga kao </a:t>
            </a:r>
            <a:r>
              <a:rPr lang="sr-Latn-CS" sz="2200" b="1" i="1" dirty="0" smtClean="0"/>
              <a:t>pogoršavajući</a:t>
            </a:r>
            <a:r>
              <a:rPr lang="sr-Latn-CS" sz="2200" dirty="0" smtClean="0"/>
              <a:t> faktor mentalnog oboljenja</a:t>
            </a:r>
          </a:p>
          <a:p>
            <a:pPr marL="628650" lvl="2" indent="-228600"/>
            <a:r>
              <a:rPr lang="sr-Latn-CS" sz="2200" dirty="0" smtClean="0"/>
              <a:t>Droga kao “</a:t>
            </a:r>
            <a:r>
              <a:rPr lang="sr-Latn-CS" sz="2200" b="1" i="1" dirty="0" smtClean="0"/>
              <a:t>okidač</a:t>
            </a:r>
            <a:r>
              <a:rPr lang="sr-Latn-CS" sz="2200" dirty="0" smtClean="0"/>
              <a:t>” za pojavu psihoze</a:t>
            </a:r>
          </a:p>
          <a:p>
            <a:pPr marL="628650" lvl="2" indent="-228600"/>
            <a:r>
              <a:rPr lang="sr-Latn-CS" sz="2200" dirty="0" smtClean="0"/>
              <a:t>Zavisnost kao </a:t>
            </a:r>
            <a:r>
              <a:rPr lang="sr-Latn-CS" sz="2200" b="1" i="1" dirty="0" smtClean="0"/>
              <a:t>sekundarna</a:t>
            </a:r>
            <a:r>
              <a:rPr lang="sr-Latn-CS" sz="2200" dirty="0" smtClean="0"/>
              <a:t> drugom mentalnom oboljenju (bekstvo od psihičkog bola)</a:t>
            </a:r>
          </a:p>
          <a:p>
            <a:pPr>
              <a:defRPr/>
            </a:pPr>
            <a:r>
              <a:rPr lang="sr-Latn-CS" sz="2200" dirty="0" smtClean="0"/>
              <a:t>Depresija često povezana sa BZ</a:t>
            </a:r>
          </a:p>
          <a:p>
            <a:pPr>
              <a:defRPr/>
            </a:pPr>
            <a:r>
              <a:rPr lang="sr-Latn-CS" sz="2200" dirty="0" smtClean="0"/>
              <a:t>Kod 60-80% mladih na lečenju zavisnosti: </a:t>
            </a:r>
          </a:p>
          <a:p>
            <a:pPr lvl="1">
              <a:defRPr/>
            </a:pPr>
            <a:r>
              <a:rPr lang="sr-Latn-CS" sz="2200" dirty="0" smtClean="0"/>
              <a:t>poremećaji </a:t>
            </a:r>
            <a:r>
              <a:rPr lang="sr-Latn-CS" sz="2200" i="1" dirty="0" smtClean="0"/>
              <a:t>ponašanja i emocija </a:t>
            </a:r>
            <a:r>
              <a:rPr lang="sr-Latn-CS" sz="2200" dirty="0" smtClean="0"/>
              <a:t>u detinjstvu i </a:t>
            </a:r>
            <a:r>
              <a:rPr lang="sr-Latn-CS" sz="2200" dirty="0" err="1" smtClean="0"/>
              <a:t>adolescenciji</a:t>
            </a:r>
            <a:r>
              <a:rPr lang="sr-Latn-CS" sz="2200" dirty="0" smtClean="0"/>
              <a:t> </a:t>
            </a:r>
          </a:p>
          <a:p>
            <a:pPr lvl="1">
              <a:defRPr/>
            </a:pPr>
            <a:r>
              <a:rPr lang="sr-Latn-CS" sz="2200" i="1" dirty="0" smtClean="0"/>
              <a:t>afektivni</a:t>
            </a:r>
            <a:r>
              <a:rPr lang="sr-Latn-CS" sz="2200" dirty="0" smtClean="0"/>
              <a:t> poremećaji</a:t>
            </a:r>
          </a:p>
          <a:p>
            <a:pPr lvl="1">
              <a:defRPr/>
            </a:pPr>
            <a:r>
              <a:rPr lang="sr-Latn-CS" sz="2200" i="1" dirty="0" smtClean="0"/>
              <a:t>post-traumatski</a:t>
            </a:r>
            <a:r>
              <a:rPr lang="sr-Latn-CS" sz="2200" dirty="0" smtClean="0"/>
              <a:t> stresni poremećaj</a:t>
            </a:r>
          </a:p>
          <a:p>
            <a:pPr>
              <a:buNone/>
              <a:defRPr/>
            </a:pPr>
            <a:endParaRPr lang="sr-Latn-CS" sz="2200" b="1" u="sng" dirty="0" smtClean="0"/>
          </a:p>
        </p:txBody>
      </p:sp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-381000" y="3352800"/>
            <a:ext cx="250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s-MX" b="1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F008EA-1B6A-40D8-A563-823CA34F20EF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895350"/>
          </a:xfrm>
        </p:spPr>
        <p:txBody>
          <a:bodyPr/>
          <a:lstStyle/>
          <a:p>
            <a:r>
              <a:rPr lang="it-IT" sz="3600" b="1" dirty="0" smtClean="0"/>
              <a:t>ZAVISNOST je</a:t>
            </a:r>
            <a:r>
              <a:rPr lang="sr-Latn-CS" sz="3600" b="1" dirty="0" smtClean="0"/>
              <a:t>…</a:t>
            </a:r>
            <a:endParaRPr lang="en-US" sz="3600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6482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it-IT" sz="2400" dirty="0" smtClean="0"/>
              <a:t>Naj</a:t>
            </a:r>
            <a:r>
              <a:rPr lang="hr-HR" sz="2400" dirty="0" smtClean="0"/>
              <a:t>š</a:t>
            </a:r>
            <a:r>
              <a:rPr lang="it-IT" sz="2400" dirty="0" smtClean="0"/>
              <a:t>ire definisano</a:t>
            </a:r>
            <a:r>
              <a:rPr lang="hr-HR" sz="2400" dirty="0" smtClean="0"/>
              <a:t>, </a:t>
            </a:r>
            <a:r>
              <a:rPr lang="it-IT" sz="2400" dirty="0" smtClean="0"/>
              <a:t>ZAVISNOST je</a:t>
            </a:r>
            <a:r>
              <a:rPr lang="sr-Latn-CS" sz="2400" dirty="0" smtClean="0"/>
              <a:t>:</a:t>
            </a:r>
            <a:r>
              <a:rPr lang="it-IT" sz="2400" dirty="0" smtClean="0"/>
              <a:t> </a:t>
            </a:r>
          </a:p>
          <a:p>
            <a:r>
              <a:rPr lang="it-IT" sz="2400" b="1" dirty="0" smtClean="0"/>
              <a:t>samovoljn</a:t>
            </a:r>
            <a:r>
              <a:rPr lang="sr-Latn-CS" sz="2400" b="1" dirty="0" smtClean="0"/>
              <a:t>o</a:t>
            </a:r>
            <a:r>
              <a:rPr lang="it-IT" sz="2400" b="1" dirty="0" smtClean="0"/>
              <a:t> p o n a </a:t>
            </a:r>
            <a:r>
              <a:rPr lang="hr-HR" sz="2400" b="1" dirty="0" smtClean="0"/>
              <a:t>š </a:t>
            </a:r>
            <a:r>
              <a:rPr lang="it-IT" sz="2400" b="1" dirty="0" smtClean="0"/>
              <a:t>a nj e</a:t>
            </a:r>
            <a:r>
              <a:rPr lang="hr-HR" sz="2400" dirty="0" smtClean="0"/>
              <a:t>,  </a:t>
            </a:r>
            <a:endParaRPr lang="en-US" sz="2400" dirty="0" smtClean="0">
              <a:solidFill>
                <a:srgbClr val="FF0000"/>
              </a:solidFill>
            </a:endParaRPr>
          </a:p>
          <a:p>
            <a:r>
              <a:rPr lang="it-IT" sz="2400" dirty="0" smtClean="0"/>
              <a:t>koje se </a:t>
            </a:r>
            <a:r>
              <a:rPr lang="it-IT" sz="2400" b="1" dirty="0" smtClean="0"/>
              <a:t>regularno ponavlja </a:t>
            </a:r>
            <a:r>
              <a:rPr lang="it-IT" sz="2400" dirty="0" smtClean="0"/>
              <a:t>i pored toga</a:t>
            </a:r>
            <a:r>
              <a:rPr lang="hr-HR" sz="2400" dirty="0" smtClean="0"/>
              <a:t> š</a:t>
            </a:r>
            <a:r>
              <a:rPr lang="it-IT" sz="2400" dirty="0" smtClean="0"/>
              <a:t>to</a:t>
            </a:r>
          </a:p>
          <a:p>
            <a:r>
              <a:rPr lang="it-IT" sz="2400" dirty="0" smtClean="0"/>
              <a:t>dovodi do</a:t>
            </a:r>
            <a:r>
              <a:rPr lang="hr-HR" sz="2400" dirty="0" smtClean="0"/>
              <a:t> </a:t>
            </a:r>
            <a:r>
              <a:rPr lang="hr-HR" sz="2400" b="1" dirty="0" smtClean="0"/>
              <a:t>š</a:t>
            </a:r>
            <a:r>
              <a:rPr lang="it-IT" sz="2400" b="1" dirty="0" smtClean="0"/>
              <a:t>tetnih</a:t>
            </a:r>
            <a:r>
              <a:rPr lang="hr-HR" sz="2400" b="1" dirty="0" smtClean="0"/>
              <a:t>, </a:t>
            </a:r>
            <a:r>
              <a:rPr lang="it-IT" sz="2400" b="1" dirty="0" smtClean="0"/>
              <a:t>neprijatnih</a:t>
            </a:r>
            <a:r>
              <a:rPr lang="hr-HR" sz="2400" dirty="0" smtClean="0"/>
              <a:t>, </a:t>
            </a:r>
            <a:r>
              <a:rPr lang="it-IT" sz="2400" dirty="0" smtClean="0"/>
              <a:t>pa</a:t>
            </a:r>
            <a:r>
              <a:rPr lang="hr-HR" sz="2400" dirty="0" smtClean="0"/>
              <a:t>  </a:t>
            </a:r>
            <a:r>
              <a:rPr lang="it-IT" sz="2400" dirty="0" smtClean="0"/>
              <a:t>progresivno</a:t>
            </a:r>
            <a:r>
              <a:rPr lang="hr-HR" sz="2400" dirty="0" smtClean="0"/>
              <a:t> č</a:t>
            </a:r>
            <a:r>
              <a:rPr lang="it-IT" sz="2400" dirty="0" smtClean="0"/>
              <a:t>ak i </a:t>
            </a:r>
            <a:r>
              <a:rPr lang="it-IT" sz="2400" b="1" dirty="0" smtClean="0"/>
              <a:t>opasnih</a:t>
            </a:r>
            <a:r>
              <a:rPr lang="it-IT" sz="2400" dirty="0" smtClean="0"/>
              <a:t> posledic</a:t>
            </a:r>
            <a:r>
              <a:rPr lang="sr-Latn-CS" sz="2400" dirty="0" smtClean="0"/>
              <a:t>a</a:t>
            </a:r>
            <a:r>
              <a:rPr lang="hr-HR" sz="2400" dirty="0" smtClean="0"/>
              <a:t> po </a:t>
            </a:r>
            <a:r>
              <a:rPr lang="it-IT" sz="2400" dirty="0" smtClean="0"/>
              <a:t>sebe</a:t>
            </a:r>
            <a:r>
              <a:rPr lang="hr-HR" sz="2400" dirty="0" smtClean="0"/>
              <a:t>  </a:t>
            </a:r>
            <a:r>
              <a:rPr lang="it-IT" sz="2400" dirty="0" smtClean="0"/>
              <a:t>i drug</a:t>
            </a:r>
            <a:r>
              <a:rPr lang="sr-Latn-CS" sz="2400" dirty="0" smtClean="0"/>
              <a:t>e</a:t>
            </a:r>
            <a:r>
              <a:rPr lang="hr-HR" sz="2400" dirty="0" smtClean="0"/>
              <a:t>.</a:t>
            </a:r>
          </a:p>
          <a:p>
            <a:pPr marL="0" indent="0">
              <a:buNone/>
            </a:pPr>
            <a:r>
              <a:rPr lang="sr-Latn-CS" sz="2400" dirty="0" smtClean="0"/>
              <a:t>Zavisnici po pravilu imaju </a:t>
            </a:r>
            <a:r>
              <a:rPr lang="sr-Latn-CS" sz="2400" b="1" dirty="0" smtClean="0"/>
              <a:t>pogrešna uverenja o štetnosti </a:t>
            </a:r>
            <a:r>
              <a:rPr lang="it-IT" sz="2400" b="1" dirty="0" smtClean="0"/>
              <a:t>i opasnost</a:t>
            </a:r>
            <a:r>
              <a:rPr lang="sr-Latn-CS" sz="2400" b="1" dirty="0" smtClean="0"/>
              <a:t>i</a:t>
            </a:r>
            <a:r>
              <a:rPr lang="it-IT" sz="2400" b="1" dirty="0" smtClean="0"/>
              <a:t> </a:t>
            </a:r>
            <a:r>
              <a:rPr lang="sr-Latn-CS" sz="2400" dirty="0" smtClean="0"/>
              <a:t>od</a:t>
            </a:r>
            <a:r>
              <a:rPr lang="sr-Latn-CS" sz="2400" b="1" dirty="0" smtClean="0"/>
              <a:t> </a:t>
            </a:r>
            <a:r>
              <a:rPr lang="sr-Latn-CS" sz="2400" dirty="0" smtClean="0"/>
              <a:t>svoje zavisnosti</a:t>
            </a:r>
            <a:r>
              <a:rPr lang="sr-Latn-CS" sz="2400" b="1" dirty="0" smtClean="0"/>
              <a:t>. </a:t>
            </a:r>
            <a:r>
              <a:rPr lang="sr-Latn-CS" sz="2400" dirty="0" smtClean="0"/>
              <a:t>Smatraju</a:t>
            </a:r>
            <a:r>
              <a:rPr lang="sr-Latn-CS" sz="2400" b="1" dirty="0" smtClean="0"/>
              <a:t>: </a:t>
            </a:r>
          </a:p>
          <a:p>
            <a:r>
              <a:rPr lang="it-IT" sz="2200" dirty="0" smtClean="0"/>
              <a:t>da</a:t>
            </a:r>
            <a:r>
              <a:rPr lang="hr-HR" sz="2200" dirty="0" smtClean="0"/>
              <a:t> </a:t>
            </a:r>
            <a:r>
              <a:rPr lang="sr-Latn-CS" sz="2200" dirty="0" smtClean="0"/>
              <a:t>šteta </a:t>
            </a:r>
            <a:r>
              <a:rPr lang="it-IT" sz="2200" dirty="0" smtClean="0"/>
              <a:t>i opasnost </a:t>
            </a:r>
            <a:r>
              <a:rPr lang="it-IT" sz="2200" b="1" dirty="0" smtClean="0"/>
              <a:t>ne postoj</a:t>
            </a:r>
            <a:r>
              <a:rPr lang="sr-Latn-CS" sz="2200" b="1" dirty="0" smtClean="0"/>
              <a:t>i, </a:t>
            </a:r>
            <a:r>
              <a:rPr lang="sr-Latn-CS" sz="2200" dirty="0" smtClean="0"/>
              <a:t>ili </a:t>
            </a:r>
          </a:p>
          <a:p>
            <a:r>
              <a:rPr lang="sr-Latn-CS" sz="2200" dirty="0" smtClean="0"/>
              <a:t>da se šteta </a:t>
            </a:r>
            <a:r>
              <a:rPr lang="it-IT" sz="2200" dirty="0" smtClean="0"/>
              <a:t>i opasnost </a:t>
            </a:r>
            <a:r>
              <a:rPr lang="sr-Latn-CS" sz="2200" b="1" dirty="0" smtClean="0"/>
              <a:t>mogu kontrolisati</a:t>
            </a:r>
            <a:r>
              <a:rPr lang="sr-Latn-CS" sz="2200" dirty="0" smtClean="0"/>
              <a:t>, i/ili </a:t>
            </a:r>
          </a:p>
          <a:p>
            <a:r>
              <a:rPr lang="sr-Latn-CS" sz="2200" dirty="0" smtClean="0"/>
              <a:t>da je šteta </a:t>
            </a:r>
            <a:r>
              <a:rPr lang="it-IT" sz="2200" dirty="0" smtClean="0"/>
              <a:t>i opasnost </a:t>
            </a:r>
            <a:r>
              <a:rPr lang="it-IT" sz="2200" b="1" dirty="0" smtClean="0"/>
              <a:t>cen</a:t>
            </a:r>
            <a:r>
              <a:rPr lang="sr-Latn-CS" sz="2200" b="1" dirty="0" smtClean="0"/>
              <a:t>a</a:t>
            </a:r>
            <a:r>
              <a:rPr lang="it-IT" sz="2200" b="1" dirty="0" smtClean="0"/>
              <a:t> koju vredi platiti</a:t>
            </a:r>
            <a:r>
              <a:rPr lang="hr-HR" sz="2200" dirty="0" smtClean="0"/>
              <a:t>, </a:t>
            </a:r>
            <a:r>
              <a:rPr lang="it-IT" sz="2200" dirty="0" smtClean="0"/>
              <a:t>da </a:t>
            </a:r>
            <a:r>
              <a:rPr lang="it-IT" sz="2200" b="1" dirty="0" smtClean="0"/>
              <a:t>nije prevelika </a:t>
            </a:r>
            <a:r>
              <a:rPr lang="it-IT" sz="2200" dirty="0" smtClean="0"/>
              <a:t>za ono</a:t>
            </a:r>
            <a:r>
              <a:rPr lang="hr-HR" sz="2200" dirty="0" smtClean="0"/>
              <a:t> š</a:t>
            </a:r>
            <a:r>
              <a:rPr lang="it-IT" sz="2200" dirty="0" smtClean="0"/>
              <a:t>to dobija</a:t>
            </a:r>
            <a:r>
              <a:rPr lang="sr-Latn-CS" sz="2200" dirty="0" smtClean="0"/>
              <a:t>ju</a:t>
            </a:r>
            <a:r>
              <a:rPr lang="hr-HR" sz="2200" dirty="0" smtClean="0"/>
              <a:t>. </a:t>
            </a:r>
            <a:endParaRPr lang="en-US" sz="2200" dirty="0" smtClean="0"/>
          </a:p>
          <a:p>
            <a:pPr>
              <a:buNone/>
            </a:pPr>
            <a:endParaRPr lang="hr-HR" sz="2400" dirty="0" smtClean="0"/>
          </a:p>
          <a:p>
            <a:pPr>
              <a:buFont typeface="Wingdings 2" pitchFamily="18" charset="2"/>
              <a:buNone/>
            </a:pPr>
            <a:endParaRPr lang="hr-HR" sz="2400" dirty="0" smtClean="0"/>
          </a:p>
          <a:p>
            <a:pPr>
              <a:buFont typeface="Wingdings 2" pitchFamily="18" charset="2"/>
              <a:buNone/>
            </a:pPr>
            <a:endParaRPr lang="hr-HR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C5A7E-94B1-4E41-9777-B1B1ECCD241B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r-Latn-CS" sz="3200" b="1" dirty="0" smtClean="0"/>
              <a:t>Faktori rizika u porodici</a:t>
            </a:r>
            <a:endParaRPr lang="sr-Latn-CS" sz="3200" dirty="0" smtClean="0"/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sr-Latn-CS" sz="2400" dirty="0" smtClean="0"/>
              <a:t>Opšti</a:t>
            </a:r>
          </a:p>
          <a:p>
            <a:pPr lvl="1">
              <a:defRPr/>
            </a:pPr>
            <a:r>
              <a:rPr lang="sr-Latn-CS" sz="2200" dirty="0" smtClean="0"/>
              <a:t>Rano </a:t>
            </a:r>
            <a:r>
              <a:rPr lang="sr-Latn-CS" sz="2200" b="1" dirty="0" smtClean="0"/>
              <a:t>odvajanje</a:t>
            </a:r>
            <a:r>
              <a:rPr lang="sr-Latn-CS" sz="2200" dirty="0" smtClean="0"/>
              <a:t> od jednog ili oba roditelja</a:t>
            </a:r>
          </a:p>
          <a:p>
            <a:pPr lvl="1">
              <a:defRPr/>
            </a:pPr>
            <a:r>
              <a:rPr lang="sr-Latn-CS" sz="2200" dirty="0" smtClean="0"/>
              <a:t>Neadekvatna </a:t>
            </a:r>
            <a:r>
              <a:rPr lang="sr-Latn-CS" sz="2200" b="1" dirty="0" smtClean="0"/>
              <a:t>nega</a:t>
            </a:r>
            <a:r>
              <a:rPr lang="sr-Latn-CS" sz="2200" dirty="0" smtClean="0"/>
              <a:t> tokom detinjstva</a:t>
            </a:r>
          </a:p>
          <a:p>
            <a:pPr lvl="1">
              <a:defRPr/>
            </a:pPr>
            <a:r>
              <a:rPr lang="sr-Latn-CS" sz="2200" b="1" dirty="0" smtClean="0"/>
              <a:t>Konflikti</a:t>
            </a:r>
            <a:r>
              <a:rPr lang="sr-Latn-CS" sz="2200" dirty="0" smtClean="0"/>
              <a:t> u porodici</a:t>
            </a:r>
          </a:p>
          <a:p>
            <a:pPr lvl="1">
              <a:defRPr/>
            </a:pPr>
            <a:r>
              <a:rPr lang="sr-Latn-CS" sz="2200" dirty="0" smtClean="0"/>
              <a:t>Seksualno ili fizički </a:t>
            </a:r>
            <a:r>
              <a:rPr lang="sr-Latn-CS" sz="2200" b="1" dirty="0" smtClean="0"/>
              <a:t>zlostavljanje</a:t>
            </a:r>
            <a:r>
              <a:rPr lang="sr-Latn-CS" sz="2200" dirty="0" smtClean="0"/>
              <a:t> tokom detinjstva</a:t>
            </a:r>
          </a:p>
          <a:p>
            <a:pPr lvl="1">
              <a:defRPr/>
            </a:pPr>
            <a:r>
              <a:rPr lang="sr-Latn-CS" sz="2200" dirty="0" smtClean="0"/>
              <a:t>Niska sposobnost </a:t>
            </a:r>
            <a:r>
              <a:rPr lang="sr-Latn-CS" sz="2200" b="1" dirty="0" smtClean="0"/>
              <a:t>rešavanja problema</a:t>
            </a:r>
            <a:endParaRPr lang="sr-Latn-CS" sz="2200" dirty="0" smtClean="0"/>
          </a:p>
          <a:p>
            <a:pPr lvl="1">
              <a:defRPr/>
            </a:pPr>
            <a:r>
              <a:rPr lang="sr-Latn-CS" sz="2200" dirty="0" smtClean="0"/>
              <a:t>Korišćenje rizičnih </a:t>
            </a:r>
            <a:r>
              <a:rPr lang="sr-Latn-CS" sz="2200" b="1" dirty="0" smtClean="0"/>
              <a:t>mehanizama odbrane</a:t>
            </a:r>
            <a:endParaRPr lang="sr-Latn-CS" sz="2200" dirty="0" smtClean="0"/>
          </a:p>
          <a:p>
            <a:pPr>
              <a:defRPr/>
            </a:pPr>
            <a:r>
              <a:rPr lang="sr-Latn-CS" sz="2400" dirty="0" smtClean="0"/>
              <a:t>Specifični</a:t>
            </a:r>
          </a:p>
          <a:p>
            <a:pPr lvl="1">
              <a:defRPr/>
            </a:pPr>
            <a:r>
              <a:rPr lang="sr-Latn-CS" sz="2200" b="1" dirty="0" smtClean="0"/>
              <a:t>Upotreba PAS </a:t>
            </a:r>
            <a:r>
              <a:rPr lang="sr-Latn-CS" sz="2200" dirty="0" smtClean="0"/>
              <a:t>u porodici</a:t>
            </a:r>
          </a:p>
          <a:p>
            <a:pPr lvl="1">
              <a:defRPr/>
            </a:pPr>
            <a:r>
              <a:rPr lang="sr-Latn-CS" sz="2200" b="1" dirty="0" smtClean="0"/>
              <a:t>Bolesti zavisnosti </a:t>
            </a:r>
            <a:r>
              <a:rPr lang="sr-Latn-CS" sz="2200" dirty="0" smtClean="0"/>
              <a:t>u porodici</a:t>
            </a:r>
          </a:p>
          <a:p>
            <a:pPr>
              <a:buNone/>
              <a:defRPr/>
            </a:pPr>
            <a:endParaRPr lang="sr-Latn-CS" sz="2400" dirty="0" smtClean="0"/>
          </a:p>
          <a:p>
            <a:pPr>
              <a:buNone/>
              <a:defRPr/>
            </a:pPr>
            <a:endParaRPr lang="sr-Latn-CS" sz="2400" b="1" u="sng" dirty="0" smtClean="0"/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2438400" y="3048000"/>
            <a:ext cx="450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s-MX" b="1"/>
              <a:t>    </a:t>
            </a:r>
          </a:p>
        </p:txBody>
      </p:sp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-381000" y="3352800"/>
            <a:ext cx="250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s-MX" b="1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F008EA-1B6A-40D8-A563-823CA34F20EF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04850"/>
            <a:ext cx="8077200" cy="742950"/>
          </a:xfrm>
        </p:spPr>
        <p:txBody>
          <a:bodyPr/>
          <a:lstStyle/>
          <a:p>
            <a:r>
              <a:rPr lang="sr-Latn-CS" sz="3200" b="1" dirty="0" smtClean="0"/>
              <a:t>Faktori rizika u porodici – sistemski pristup</a:t>
            </a:r>
            <a:endParaRPr lang="en-US" sz="3200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120062" cy="464820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sr-Latn-CS" dirty="0" smtClean="0"/>
              <a:t>Funkcija </a:t>
            </a:r>
            <a:r>
              <a:rPr lang="sr-Latn-CS" b="1" dirty="0" smtClean="0"/>
              <a:t>stabilizacije</a:t>
            </a:r>
            <a:r>
              <a:rPr lang="sr-Latn-CS" dirty="0" smtClean="0"/>
              <a:t> </a:t>
            </a:r>
            <a:r>
              <a:rPr lang="sr-Latn-CS" dirty="0" err="1" smtClean="0"/>
              <a:t>disfunkcionalnih</a:t>
            </a:r>
            <a:r>
              <a:rPr lang="sr-Latn-CS" dirty="0" smtClean="0"/>
              <a:t> porodica: simptom kao adaptacija na totalni kontekst</a:t>
            </a:r>
          </a:p>
          <a:p>
            <a:pPr marL="273050" lvl="1" indent="-273050">
              <a:buClr>
                <a:srgbClr val="0BD0D9"/>
              </a:buClr>
              <a:buSzPct val="95000"/>
              <a:defRPr/>
            </a:pPr>
            <a:r>
              <a:rPr lang="sr-Latn-CS" i="1" dirty="0" err="1" smtClean="0"/>
              <a:t>Utrougljenost</a:t>
            </a:r>
            <a:r>
              <a:rPr lang="sr-Latn-CS" dirty="0" smtClean="0"/>
              <a:t> (dete  u porodici staje na mesto jednog od roditelja, isključuje se drugi roditelj)</a:t>
            </a:r>
          </a:p>
          <a:p>
            <a:pPr marL="547687" lvl="2" indent="-273050">
              <a:buClr>
                <a:srgbClr val="0BD0D9"/>
              </a:buClr>
              <a:buSzPct val="95000"/>
              <a:defRPr/>
            </a:pPr>
            <a:r>
              <a:rPr lang="sr-Latn-CS" dirty="0" smtClean="0"/>
              <a:t>U </a:t>
            </a:r>
            <a:r>
              <a:rPr lang="sr-Latn-CS" dirty="0" err="1" smtClean="0"/>
              <a:t>adolescenciji</a:t>
            </a:r>
            <a:r>
              <a:rPr lang="sr-Latn-CS" dirty="0" smtClean="0"/>
              <a:t>, kad je vreme da mlada osoba izađe iz porodice,  problem mlade osobe je zadržava u porodici i omogućuje roditeljima da se organizuju oko pomoći mladoj osobi </a:t>
            </a:r>
          </a:p>
          <a:p>
            <a:pPr marL="284163" indent="-284163">
              <a:spcBef>
                <a:spcPts val="1200"/>
              </a:spcBef>
              <a:spcAft>
                <a:spcPts val="0"/>
              </a:spcAft>
            </a:pPr>
            <a:r>
              <a:rPr lang="sr-Latn-CS" sz="2400" i="1" dirty="0" smtClean="0"/>
              <a:t>Nedostajući ili isključeni članovi porodice</a:t>
            </a:r>
            <a:r>
              <a:rPr lang="sr-Latn-CS" sz="2400" dirty="0" smtClean="0"/>
              <a:t> (uzimanje supstance kao zamena za </a:t>
            </a:r>
            <a:r>
              <a:rPr lang="sr-Latn-CS" sz="2400" dirty="0" err="1" smtClean="0"/>
              <a:t>nedostajuću</a:t>
            </a:r>
            <a:r>
              <a:rPr lang="sr-Latn-CS" sz="2400" dirty="0" smtClean="0"/>
              <a:t> osobu):</a:t>
            </a:r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r>
              <a:rPr lang="sr-Latn-CS" i="1" dirty="0" smtClean="0"/>
              <a:t>rana separacija </a:t>
            </a:r>
            <a:r>
              <a:rPr lang="sr-Latn-CS" dirty="0" smtClean="0"/>
              <a:t>od roditelja</a:t>
            </a:r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r>
              <a:rPr lang="sr-Latn-CS" i="1" dirty="0" smtClean="0"/>
              <a:t>slaba povezanost </a:t>
            </a:r>
            <a:r>
              <a:rPr lang="sr-Latn-CS" dirty="0" smtClean="0"/>
              <a:t>između roditelja i deteta</a:t>
            </a:r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r>
              <a:rPr lang="sr-Latn-CS" i="1" dirty="0" smtClean="0"/>
              <a:t>drugi</a:t>
            </a:r>
            <a:r>
              <a:rPr lang="sr-Latn-CS" dirty="0" smtClean="0"/>
              <a:t> nedostajući članovi porodice </a:t>
            </a:r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endParaRPr lang="sr-Latn-CS" dirty="0" smtClean="0"/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endParaRPr lang="sr-Latn-CS" dirty="0" smtClean="0"/>
          </a:p>
          <a:p>
            <a:pPr>
              <a:spcBef>
                <a:spcPts val="300"/>
              </a:spcBef>
              <a:buNone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0C94DE-3B85-4A79-AFFC-6F054047EB36}" type="slidenum">
              <a:rPr lang="en-US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Rizični mehanizmi odbrane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sr-Latn-CS" dirty="0" smtClean="0"/>
              <a:t>Neki mehanizmi odbrane i </a:t>
            </a:r>
            <a:r>
              <a:rPr lang="sr-Latn-CS" i="1" dirty="0" smtClean="0"/>
              <a:t>korisnika</a:t>
            </a:r>
            <a:r>
              <a:rPr lang="sr-Latn-CS" dirty="0" smtClean="0"/>
              <a:t> PAS i drugih </a:t>
            </a:r>
            <a:r>
              <a:rPr lang="sr-Latn-RS" dirty="0" smtClean="0"/>
              <a:t>ćlanova </a:t>
            </a:r>
            <a:r>
              <a:rPr lang="sr-Latn-CS" dirty="0" smtClean="0"/>
              <a:t>njihove </a:t>
            </a:r>
            <a:r>
              <a:rPr lang="sr-Latn-CS" i="1" dirty="0" smtClean="0"/>
              <a:t>porodice</a:t>
            </a:r>
            <a:r>
              <a:rPr lang="sr-Latn-CS" dirty="0" smtClean="0"/>
              <a:t> znatno povećavaju rizik za BZ</a:t>
            </a:r>
            <a:r>
              <a:rPr lang="sr-Latn-CS" b="1" dirty="0" smtClean="0"/>
              <a:t>:</a:t>
            </a:r>
            <a:endParaRPr lang="sr-Latn-CS" dirty="0" smtClean="0"/>
          </a:p>
          <a:p>
            <a:r>
              <a:rPr lang="sr-Latn-CS" dirty="0" smtClean="0"/>
              <a:t>negacija </a:t>
            </a:r>
            <a:r>
              <a:rPr lang="sr-Latn-RS" dirty="0" smtClean="0"/>
              <a:t>(</a:t>
            </a:r>
            <a:r>
              <a:rPr lang="sr-Latn-CS" dirty="0" smtClean="0"/>
              <a:t>izuzetno česta)</a:t>
            </a:r>
            <a:endParaRPr lang="sr-Latn-CS" dirty="0" smtClean="0"/>
          </a:p>
          <a:p>
            <a:r>
              <a:rPr lang="sr-Latn-CS" dirty="0" smtClean="0"/>
              <a:t>minimalizacija</a:t>
            </a:r>
          </a:p>
          <a:p>
            <a:r>
              <a:rPr lang="sr-Latn-CS" dirty="0" smtClean="0"/>
              <a:t>racionalizacija</a:t>
            </a:r>
          </a:p>
          <a:p>
            <a:r>
              <a:rPr lang="sr-Latn-CS" dirty="0" smtClean="0"/>
              <a:t>projekcija problema tj. optuživanje drugih – socijalno najštetnija </a:t>
            </a:r>
          </a:p>
          <a:p>
            <a:pPr>
              <a:buNone/>
            </a:pPr>
            <a:endParaRPr lang="sr-Latn-C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F008EA-1B6A-40D8-A563-823CA34F20EF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04850"/>
            <a:ext cx="8077200" cy="742950"/>
          </a:xfrm>
        </p:spPr>
        <p:txBody>
          <a:bodyPr/>
          <a:lstStyle/>
          <a:p>
            <a:r>
              <a:rPr lang="sr-Latn-CS" sz="3200" b="1" dirty="0" smtClean="0"/>
              <a:t>Drugi </a:t>
            </a:r>
            <a:r>
              <a:rPr lang="sr-Latn-CS" sz="3200" b="1" dirty="0" err="1" smtClean="0"/>
              <a:t>interpersonalni</a:t>
            </a:r>
            <a:r>
              <a:rPr lang="sr-Latn-CS" sz="3200" b="1" dirty="0" smtClean="0"/>
              <a:t> faktori rizika</a:t>
            </a:r>
            <a:endParaRPr lang="en-US" sz="3200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524000"/>
            <a:ext cx="8120062" cy="4953000"/>
          </a:xfrm>
        </p:spPr>
        <p:txBody>
          <a:bodyPr/>
          <a:lstStyle/>
          <a:p>
            <a:pPr marL="650875" lvl="1" indent="-650875">
              <a:spcBef>
                <a:spcPts val="1200"/>
              </a:spcBef>
              <a:spcAft>
                <a:spcPts val="0"/>
              </a:spcAft>
              <a:buNone/>
            </a:pPr>
            <a:r>
              <a:rPr lang="sr-Latn-CS" dirty="0" smtClean="0"/>
              <a:t>Faktori rizika u </a:t>
            </a:r>
            <a:r>
              <a:rPr lang="sr-Latn-CS" b="1" dirty="0" smtClean="0"/>
              <a:t>školi</a:t>
            </a:r>
            <a:r>
              <a:rPr lang="sr-Latn-CS" dirty="0" smtClean="0"/>
              <a:t>: </a:t>
            </a:r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r>
              <a:rPr lang="sr-Latn-RS" dirty="0" smtClean="0"/>
              <a:t>školski neuspeh</a:t>
            </a:r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r>
              <a:rPr lang="sr-Latn-RS" dirty="0" smtClean="0"/>
              <a:t>niska posvećenost školi </a:t>
            </a:r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r>
              <a:rPr lang="sr-Latn-RS" dirty="0" smtClean="0"/>
              <a:t>loš kvalitet nastave</a:t>
            </a:r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r>
              <a:rPr lang="sr-Latn-RS" dirty="0" smtClean="0"/>
              <a:t>niska povezanost između nastavnika i učenika </a:t>
            </a:r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r>
              <a:rPr lang="sr-Latn-RS" dirty="0" smtClean="0"/>
              <a:t>nedostatak pravila u školi </a:t>
            </a:r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r>
              <a:rPr lang="sr-Latn-RS" dirty="0" smtClean="0"/>
              <a:t>nepovoljan sastav učenika  (nemotivisani učenici, sa problemima, devijatne vršnjačke grupe) </a:t>
            </a:r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r>
              <a:rPr lang="sr-Latn-RS" dirty="0" smtClean="0"/>
              <a:t>dostupnost PAS </a:t>
            </a:r>
            <a:endParaRPr lang="sr-Latn-CS" dirty="0" smtClean="0"/>
          </a:p>
          <a:p>
            <a:pPr marL="650875" lvl="1" indent="-650875">
              <a:spcBef>
                <a:spcPts val="1200"/>
              </a:spcBef>
              <a:spcAft>
                <a:spcPts val="0"/>
              </a:spcAft>
              <a:buNone/>
            </a:pPr>
            <a:r>
              <a:rPr lang="sr-Latn-CS" dirty="0" smtClean="0"/>
              <a:t>Faktori rizika u </a:t>
            </a:r>
            <a:r>
              <a:rPr lang="sr-Latn-CS" b="1" dirty="0" smtClean="0"/>
              <a:t>vršnjačkoj grupi</a:t>
            </a:r>
            <a:r>
              <a:rPr lang="sr-Latn-CS" dirty="0" smtClean="0"/>
              <a:t>: </a:t>
            </a:r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r>
              <a:rPr lang="sr-Latn-CS" dirty="0" smtClean="0"/>
              <a:t>pripadnost </a:t>
            </a:r>
            <a:r>
              <a:rPr lang="sr-Latn-CS" i="1" dirty="0" smtClean="0"/>
              <a:t>devijantnim</a:t>
            </a:r>
            <a:r>
              <a:rPr lang="sr-Latn-CS" dirty="0" smtClean="0"/>
              <a:t> </a:t>
            </a:r>
            <a:r>
              <a:rPr lang="sr-Latn-CS" dirty="0" err="1" smtClean="0"/>
              <a:t>vršnjačkim</a:t>
            </a:r>
            <a:r>
              <a:rPr lang="sr-Latn-CS" dirty="0" smtClean="0"/>
              <a:t> grupama</a:t>
            </a:r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r>
              <a:rPr lang="sr-Latn-CS" i="1" dirty="0" smtClean="0"/>
              <a:t>odbacivanje</a:t>
            </a:r>
            <a:r>
              <a:rPr lang="sr-Latn-CS" dirty="0" smtClean="0"/>
              <a:t> od strane </a:t>
            </a:r>
            <a:r>
              <a:rPr lang="sr-Latn-CS" dirty="0" err="1" smtClean="0"/>
              <a:t>prosocijalne</a:t>
            </a:r>
            <a:r>
              <a:rPr lang="sr-Latn-CS" dirty="0" smtClean="0"/>
              <a:t> vršnjačke grupe </a:t>
            </a:r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r>
              <a:rPr lang="sr-Latn-CS" dirty="0" smtClean="0"/>
              <a:t>druženje sa vršnjacima koji </a:t>
            </a:r>
            <a:r>
              <a:rPr lang="sr-Latn-CS" i="1" dirty="0" smtClean="0"/>
              <a:t>uzimaju PAS</a:t>
            </a:r>
            <a:endParaRPr lang="sr-Latn-RS" i="1" dirty="0" smtClean="0"/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  <a:buNone/>
            </a:pPr>
            <a:endParaRPr lang="sr-Latn-CS" dirty="0" smtClean="0"/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endParaRPr lang="sr-Latn-CS" dirty="0" smtClean="0"/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</a:pPr>
            <a:endParaRPr lang="sr-Latn-CS" dirty="0" smtClean="0"/>
          </a:p>
          <a:p>
            <a:pPr>
              <a:spcBef>
                <a:spcPts val="300"/>
              </a:spcBef>
              <a:buNone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0C94DE-3B85-4A79-AFFC-6F054047EB36}" type="slidenum">
              <a:rPr lang="en-US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r-Latn-CS" sz="3200" b="1" dirty="0" smtClean="0"/>
              <a:t>Stresovi i medicinski tretman</a:t>
            </a:r>
            <a:endParaRPr lang="en-US" sz="3200" b="1" dirty="0" smtClean="0"/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382000" cy="4648200"/>
          </a:xfrm>
        </p:spPr>
        <p:txBody>
          <a:bodyPr>
            <a:noAutofit/>
          </a:bodyPr>
          <a:lstStyle/>
          <a:p>
            <a:pPr>
              <a:buNone/>
              <a:defRPr/>
            </a:pPr>
            <a:r>
              <a:rPr lang="sr-Latn-CS" sz="2400" dirty="0" smtClean="0"/>
              <a:t>Rizik za BZ povećava i izloženost </a:t>
            </a:r>
            <a:r>
              <a:rPr lang="sr-Latn-CS" sz="2400" b="1" dirty="0" smtClean="0"/>
              <a:t>velikim </a:t>
            </a:r>
            <a:r>
              <a:rPr lang="sr-Latn-CS" sz="2400" b="1" dirty="0" err="1" smtClean="0"/>
              <a:t>stresovima</a:t>
            </a:r>
            <a:r>
              <a:rPr lang="sr-Latn-CS" sz="2400" b="1" dirty="0" smtClean="0"/>
              <a:t> :</a:t>
            </a:r>
            <a:r>
              <a:rPr lang="sr-Latn-CS" sz="2400" dirty="0" smtClean="0"/>
              <a:t> </a:t>
            </a:r>
          </a:p>
          <a:p>
            <a:pPr>
              <a:defRPr/>
            </a:pPr>
            <a:r>
              <a:rPr lang="sr-Latn-CS" sz="2400" dirty="0" smtClean="0"/>
              <a:t>uzrokovanim prirodom (katastrofe, povrede) </a:t>
            </a:r>
          </a:p>
          <a:p>
            <a:pPr>
              <a:defRPr/>
            </a:pPr>
            <a:r>
              <a:rPr lang="sr-Latn-CS" sz="2400" dirty="0" smtClean="0"/>
              <a:t>uzrokovanim čovekom (žrtve napada, teže povrede, sukobi)</a:t>
            </a:r>
          </a:p>
          <a:p>
            <a:pPr marL="0" indent="0">
              <a:spcBef>
                <a:spcPts val="1200"/>
              </a:spcBef>
              <a:buNone/>
              <a:defRPr/>
            </a:pPr>
            <a:r>
              <a:rPr lang="sr-Latn-CS" sz="2400" dirty="0" smtClean="0"/>
              <a:t>Rizik za BZ povećava i </a:t>
            </a:r>
            <a:r>
              <a:rPr lang="sr-Latn-CS" sz="2400" b="1" dirty="0" smtClean="0"/>
              <a:t>medicinski tretman </a:t>
            </a:r>
            <a:r>
              <a:rPr lang="sr-Latn-CS" sz="2400" dirty="0" smtClean="0"/>
              <a:t>koji uključuje PAS zbog:</a:t>
            </a:r>
          </a:p>
          <a:p>
            <a:pPr>
              <a:defRPr/>
            </a:pPr>
            <a:r>
              <a:rPr lang="sr-Latn-CS" sz="2400" dirty="0" smtClean="0"/>
              <a:t>smirenja bolova</a:t>
            </a:r>
          </a:p>
          <a:p>
            <a:pPr>
              <a:defRPr/>
            </a:pPr>
            <a:r>
              <a:rPr lang="sr-Latn-CS" sz="2400" dirty="0" smtClean="0"/>
              <a:t>uspostavljanje funkcije sna </a:t>
            </a:r>
          </a:p>
          <a:p>
            <a:pPr>
              <a:defRPr/>
            </a:pPr>
            <a:r>
              <a:rPr lang="sr-Latn-CS" sz="2400" dirty="0" err="1" smtClean="0"/>
              <a:t>anksio</a:t>
            </a:r>
            <a:r>
              <a:rPr lang="sr-Latn-CS" sz="2400" dirty="0" smtClean="0"/>
              <a:t>-depresivnih poremećaja…</a:t>
            </a: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2438400" y="3048000"/>
            <a:ext cx="450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s-MX" b="1"/>
              <a:t>    </a:t>
            </a:r>
          </a:p>
        </p:txBody>
      </p:sp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-381000" y="3352800"/>
            <a:ext cx="250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s-MX" b="1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D7A01C-539B-4C65-A7F1-BFDD8E3984A0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85800"/>
            <a:ext cx="8077200" cy="742950"/>
          </a:xfrm>
        </p:spPr>
        <p:txBody>
          <a:bodyPr/>
          <a:lstStyle/>
          <a:p>
            <a:pPr marL="650875" lvl="1" indent="-650875">
              <a:spcBef>
                <a:spcPts val="600"/>
              </a:spcBef>
              <a:spcAft>
                <a:spcPts val="0"/>
              </a:spcAft>
            </a:pPr>
            <a:r>
              <a:rPr lang="sr-Latn-RS" sz="3200" b="1" dirty="0" smtClean="0"/>
              <a:t>FAKTORI RIZIKA U ŠIROJ ZAJEDNICI/1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524000"/>
            <a:ext cx="8120062" cy="5105400"/>
          </a:xfrm>
        </p:spPr>
        <p:txBody>
          <a:bodyPr/>
          <a:lstStyle/>
          <a:p>
            <a:pPr marL="280988" lvl="1" indent="-280988">
              <a:spcBef>
                <a:spcPts val="600"/>
              </a:spcBef>
              <a:spcAft>
                <a:spcPts val="0"/>
              </a:spcAft>
              <a:buNone/>
            </a:pPr>
            <a:r>
              <a:rPr lang="sr-Latn-CS" b="1" dirty="0" smtClean="0"/>
              <a:t>OPŠTI</a:t>
            </a:r>
          </a:p>
          <a:p>
            <a:pPr marL="280988" lvl="1" indent="-280988">
              <a:spcBef>
                <a:spcPts val="0"/>
              </a:spcBef>
              <a:spcAft>
                <a:spcPts val="0"/>
              </a:spcAft>
            </a:pPr>
            <a:r>
              <a:rPr lang="sr-Latn-CS" sz="2200" dirty="0" err="1" smtClean="0"/>
              <a:t>Anomija</a:t>
            </a:r>
            <a:r>
              <a:rPr lang="sr-Latn-CS" sz="2200" dirty="0" smtClean="0"/>
              <a:t> </a:t>
            </a:r>
          </a:p>
          <a:p>
            <a:pPr marL="280988" lvl="1" indent="-280988">
              <a:spcBef>
                <a:spcPts val="0"/>
              </a:spcBef>
              <a:spcAft>
                <a:spcPts val="0"/>
              </a:spcAft>
            </a:pPr>
            <a:r>
              <a:rPr lang="sr-Latn-CS" sz="2200" dirty="0" smtClean="0"/>
              <a:t>Siromaštvo i ekonomska </a:t>
            </a:r>
            <a:r>
              <a:rPr lang="sr-Latn-CS" sz="2200" dirty="0" err="1" smtClean="0"/>
              <a:t>deprivacija</a:t>
            </a:r>
            <a:endParaRPr lang="sr-Latn-CS" sz="2200" dirty="0" smtClean="0"/>
          </a:p>
          <a:p>
            <a:pPr marL="280988" lvl="1" indent="-280988">
              <a:spcBef>
                <a:spcPts val="0"/>
              </a:spcBef>
              <a:spcAft>
                <a:spcPts val="0"/>
              </a:spcAft>
            </a:pPr>
            <a:r>
              <a:rPr lang="sr-Latn-CS" sz="2200" dirty="0" smtClean="0"/>
              <a:t>Nedostatak sadržaja i resursa za razvoj mladih</a:t>
            </a:r>
          </a:p>
          <a:p>
            <a:pPr marL="280988" lvl="1" indent="-280988">
              <a:spcBef>
                <a:spcPts val="0"/>
              </a:spcBef>
              <a:spcAft>
                <a:spcPts val="0"/>
              </a:spcAft>
            </a:pPr>
            <a:r>
              <a:rPr lang="sr-Latn-CS" sz="2200" dirty="0" smtClean="0"/>
              <a:t>Loše ekonomskih mogućnosti, loša perspektiva za mlade</a:t>
            </a:r>
          </a:p>
          <a:p>
            <a:pPr marL="280988" lvl="1" indent="-280988">
              <a:spcBef>
                <a:spcPts val="600"/>
              </a:spcBef>
              <a:spcAft>
                <a:spcPts val="0"/>
              </a:spcAft>
              <a:buNone/>
            </a:pPr>
            <a:r>
              <a:rPr lang="sr-Latn-RS" b="1" dirty="0" smtClean="0"/>
              <a:t>SPECIFIČNI</a:t>
            </a:r>
          </a:p>
          <a:p>
            <a:pPr marL="280988" lvl="1" indent="-280988">
              <a:spcBef>
                <a:spcPts val="600"/>
              </a:spcBef>
              <a:spcAft>
                <a:spcPts val="0"/>
              </a:spcAft>
            </a:pPr>
            <a:r>
              <a:rPr lang="sr-Latn-RS" b="1" dirty="0" smtClean="0"/>
              <a:t>Dostupnost</a:t>
            </a:r>
            <a:r>
              <a:rPr lang="sr-Latn-RS" dirty="0" smtClean="0"/>
              <a:t> PAS </a:t>
            </a:r>
            <a:r>
              <a:rPr lang="sr-Latn-CS" sz="2000" dirty="0" smtClean="0"/>
              <a:t>(najmasovnije BZ su od onih PAS koje su društveno prihvaćene nikotin, kofein, alkohol)</a:t>
            </a:r>
          </a:p>
          <a:p>
            <a:pPr marL="280988" lvl="1" indent="-280988">
              <a:spcBef>
                <a:spcPts val="600"/>
              </a:spcBef>
              <a:spcAft>
                <a:spcPts val="0"/>
              </a:spcAft>
            </a:pPr>
            <a:r>
              <a:rPr lang="sr-Latn-CS" dirty="0" smtClean="0"/>
              <a:t>Nepovoljne </a:t>
            </a:r>
            <a:r>
              <a:rPr lang="sr-Latn-RS" dirty="0" smtClean="0"/>
              <a:t>k</a:t>
            </a:r>
            <a:r>
              <a:rPr lang="en-US" dirty="0" smtClean="0"/>
              <a:t>u</a:t>
            </a:r>
            <a:r>
              <a:rPr lang="sr-Latn-RS" dirty="0" smtClean="0"/>
              <a:t>lturalne i socijalne </a:t>
            </a:r>
            <a:r>
              <a:rPr lang="sr-Latn-RS" b="1" dirty="0" smtClean="0"/>
              <a:t>norme</a:t>
            </a:r>
            <a:r>
              <a:rPr lang="sr-Latn-RS" dirty="0" smtClean="0"/>
              <a:t> o PAS </a:t>
            </a:r>
          </a:p>
          <a:p>
            <a:pPr marL="555625" lvl="2" indent="-280988">
              <a:spcBef>
                <a:spcPts val="600"/>
              </a:spcBef>
              <a:spcAft>
                <a:spcPts val="0"/>
              </a:spcAft>
            </a:pPr>
            <a:r>
              <a:rPr lang="sr-Latn-RS" dirty="0" smtClean="0"/>
              <a:t>Tolerancija prema PAS</a:t>
            </a:r>
          </a:p>
          <a:p>
            <a:pPr marL="555625" lvl="2" indent="-280988">
              <a:spcBef>
                <a:spcPts val="600"/>
              </a:spcBef>
              <a:spcAft>
                <a:spcPts val="0"/>
              </a:spcAft>
            </a:pPr>
            <a:r>
              <a:rPr lang="sr-Latn-RS" dirty="0" smtClean="0"/>
              <a:t>Pritisak da se uzima PAS u nekim okolnostima itd. </a:t>
            </a:r>
          </a:p>
          <a:p>
            <a:pPr marL="555625" lvl="2" indent="-280988">
              <a:spcBef>
                <a:spcPts val="600"/>
              </a:spcBef>
              <a:spcAft>
                <a:spcPts val="0"/>
              </a:spcAft>
            </a:pPr>
            <a:r>
              <a:rPr lang="sr-Latn-RS" dirty="0" smtClean="0"/>
              <a:t>Odobravanje upotrebe kod maloletnika...</a:t>
            </a:r>
          </a:p>
          <a:p>
            <a:pPr marL="280988" lvl="1" indent="-280988">
              <a:spcBef>
                <a:spcPts val="600"/>
              </a:spcBef>
              <a:spcAft>
                <a:spcPts val="0"/>
              </a:spcAft>
            </a:pPr>
            <a:r>
              <a:rPr lang="sr-Latn-RS" dirty="0" smtClean="0"/>
              <a:t>Neefikasno </a:t>
            </a:r>
            <a:r>
              <a:rPr lang="sr-Latn-RS" b="1" dirty="0" smtClean="0"/>
              <a:t>zakonodavstvo </a:t>
            </a:r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  <a:buNone/>
            </a:pPr>
            <a:endParaRPr lang="sr-Latn-CS" dirty="0" smtClean="0"/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  <a:buNone/>
            </a:pPr>
            <a:endParaRPr lang="sr-Latn-CS" dirty="0" smtClean="0"/>
          </a:p>
          <a:p>
            <a:pPr>
              <a:spcBef>
                <a:spcPts val="300"/>
              </a:spcBef>
              <a:buNone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0C94DE-3B85-4A79-AFFC-6F054047EB36}" type="slidenum">
              <a:rPr lang="en-US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04850"/>
            <a:ext cx="8077200" cy="742950"/>
          </a:xfrm>
        </p:spPr>
        <p:txBody>
          <a:bodyPr/>
          <a:lstStyle/>
          <a:p>
            <a:pPr marL="650875" lvl="1" indent="-588963">
              <a:spcBef>
                <a:spcPts val="0"/>
              </a:spcBef>
              <a:spcAft>
                <a:spcPts val="0"/>
              </a:spcAft>
            </a:pPr>
            <a:r>
              <a:rPr lang="sr-Latn-RS" sz="3200" b="1" dirty="0" smtClean="0"/>
              <a:t>FAKTORI RIZIKA U ŠIROJ ZAJEDNICI/2</a:t>
            </a:r>
            <a:endParaRPr lang="sr-Latn-RS" sz="3200" b="1" u="sng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524000"/>
            <a:ext cx="8120062" cy="5029200"/>
          </a:xfrm>
        </p:spPr>
        <p:txBody>
          <a:bodyPr/>
          <a:lstStyle/>
          <a:p>
            <a:pPr marL="650875" lvl="1" indent="-650875">
              <a:spcBef>
                <a:spcPts val="0"/>
              </a:spcBef>
              <a:spcAft>
                <a:spcPts val="0"/>
              </a:spcAft>
              <a:buNone/>
            </a:pPr>
            <a:r>
              <a:rPr lang="sr-Latn-RS" b="1" dirty="0" smtClean="0"/>
              <a:t>Neefikasno zakonodavstvo </a:t>
            </a:r>
            <a:r>
              <a:rPr lang="sr-Latn-RS" dirty="0" smtClean="0"/>
              <a:t>uključuje</a:t>
            </a:r>
            <a:r>
              <a:rPr lang="sr-Latn-RS" b="1" dirty="0" smtClean="0"/>
              <a:t>:</a:t>
            </a:r>
            <a:endParaRPr lang="sr-Latn-RS" dirty="0" smtClean="0"/>
          </a:p>
          <a:p>
            <a:pPr marL="280988" lvl="1" indent="-280988">
              <a:spcBef>
                <a:spcPts val="600"/>
              </a:spcBef>
              <a:spcAft>
                <a:spcPts val="0"/>
              </a:spcAft>
            </a:pPr>
            <a:r>
              <a:rPr lang="sr-Latn-RS" i="1" dirty="0" smtClean="0"/>
              <a:t>neprimerene</a:t>
            </a:r>
            <a:r>
              <a:rPr lang="sr-Latn-RS" dirty="0" smtClean="0"/>
              <a:t> zakonske </a:t>
            </a:r>
            <a:r>
              <a:rPr lang="sr-Latn-RS" dirty="0" smtClean="0"/>
              <a:t>regulative</a:t>
            </a:r>
            <a:endParaRPr lang="sr-Latn-RS" dirty="0" smtClean="0"/>
          </a:p>
          <a:p>
            <a:pPr marL="555625" lvl="2" indent="-280988">
              <a:spcBef>
                <a:spcPts val="600"/>
              </a:spcBef>
              <a:spcAft>
                <a:spcPts val="0"/>
              </a:spcAft>
            </a:pPr>
            <a:r>
              <a:rPr lang="sr-Latn-RS" dirty="0" smtClean="0"/>
              <a:t>kriminalne zakone vezane za upotebu i promet PAS </a:t>
            </a:r>
          </a:p>
          <a:p>
            <a:pPr marL="555625" lvl="2" indent="-280988">
              <a:spcBef>
                <a:spcPts val="600"/>
              </a:spcBef>
              <a:spcAft>
                <a:spcPts val="0"/>
              </a:spcAft>
            </a:pPr>
            <a:r>
              <a:rPr lang="sr-Latn-RS" dirty="0" smtClean="0"/>
              <a:t>propise vezane za upotrebu dozovljenih PAS (porez na PAS, prodaja PAS maloletnicima...)</a:t>
            </a:r>
          </a:p>
          <a:p>
            <a:pPr marL="280988" lvl="1" indent="-280988">
              <a:spcBef>
                <a:spcPts val="600"/>
              </a:spcBef>
              <a:spcAft>
                <a:spcPts val="0"/>
              </a:spcAft>
            </a:pPr>
            <a:r>
              <a:rPr lang="sr-Latn-RS" i="1" dirty="0" smtClean="0"/>
              <a:t>neefikasno</a:t>
            </a:r>
            <a:r>
              <a:rPr lang="sr-Latn-RS" dirty="0" smtClean="0"/>
              <a:t> </a:t>
            </a:r>
            <a:r>
              <a:rPr lang="sr-Latn-RS" i="1" dirty="0" smtClean="0"/>
              <a:t>sprovođenje</a:t>
            </a:r>
            <a:r>
              <a:rPr lang="sr-Latn-RS" dirty="0" smtClean="0"/>
              <a:t> zakonske regulative </a:t>
            </a:r>
          </a:p>
          <a:p>
            <a:pPr marL="650875" lvl="1" indent="-650875">
              <a:spcBef>
                <a:spcPts val="1200"/>
              </a:spcBef>
              <a:spcAft>
                <a:spcPts val="0"/>
              </a:spcAft>
              <a:buNone/>
            </a:pPr>
            <a:r>
              <a:rPr lang="sr-Latn-RS" b="1" dirty="0" smtClean="0"/>
              <a:t>Faktori rizika u SUSEDSTVU</a:t>
            </a:r>
            <a:endParaRPr lang="sr-Latn-RS" b="1" dirty="0" smtClean="0"/>
          </a:p>
          <a:p>
            <a:pPr marL="280988" lvl="1" indent="-280988">
              <a:spcBef>
                <a:spcPts val="0"/>
              </a:spcBef>
              <a:spcAft>
                <a:spcPts val="0"/>
              </a:spcAft>
            </a:pPr>
            <a:r>
              <a:rPr lang="sr-Latn-RS" sz="2000" dirty="0" smtClean="0"/>
              <a:t>Socijalna dezorganizacija u susedstvu</a:t>
            </a:r>
          </a:p>
          <a:p>
            <a:pPr marL="280988" lvl="1" indent="-280988">
              <a:spcBef>
                <a:spcPts val="0"/>
              </a:spcBef>
              <a:spcAft>
                <a:spcPts val="0"/>
              </a:spcAft>
            </a:pPr>
            <a:r>
              <a:rPr lang="sr-Latn-RS" sz="2000" dirty="0" smtClean="0"/>
              <a:t>Niska međusobna povezanost u susedstvu</a:t>
            </a:r>
          </a:p>
          <a:p>
            <a:pPr marL="280988" lvl="1" indent="-280988">
              <a:spcBef>
                <a:spcPts val="0"/>
              </a:spcBef>
              <a:spcAft>
                <a:spcPts val="0"/>
              </a:spcAft>
            </a:pPr>
            <a:r>
              <a:rPr lang="sr-Latn-RS" sz="2000" dirty="0" smtClean="0"/>
              <a:t>Velika mobilnost stanovanja</a:t>
            </a:r>
          </a:p>
          <a:p>
            <a:pPr marL="280988" lvl="1" indent="-280988">
              <a:spcBef>
                <a:spcPts val="0"/>
              </a:spcBef>
              <a:spcAft>
                <a:spcPts val="0"/>
              </a:spcAft>
            </a:pPr>
            <a:r>
              <a:rPr lang="sr-Latn-RS" sz="2000" dirty="0" smtClean="0"/>
              <a:t>Velika gustina naseljenosti</a:t>
            </a:r>
          </a:p>
          <a:p>
            <a:pPr marL="280988" lvl="1" indent="-280988">
              <a:spcBef>
                <a:spcPts val="0"/>
              </a:spcBef>
              <a:spcAft>
                <a:spcPts val="0"/>
              </a:spcAft>
            </a:pPr>
            <a:r>
              <a:rPr lang="sr-Latn-RS" sz="2000" dirty="0" smtClean="0"/>
              <a:t>Visoke stope odraslog kriminala </a:t>
            </a:r>
          </a:p>
          <a:p>
            <a:pPr marL="280988" lvl="1" indent="-280988">
              <a:spcBef>
                <a:spcPts val="0"/>
              </a:spcBef>
              <a:spcAft>
                <a:spcPts val="0"/>
              </a:spcAft>
            </a:pPr>
            <a:r>
              <a:rPr lang="sr-Latn-RS" sz="2000" dirty="0" smtClean="0"/>
              <a:t>Dostupnost PAS </a:t>
            </a:r>
          </a:p>
          <a:p>
            <a:pPr marL="280988" lvl="1" indent="-280988">
              <a:spcBef>
                <a:spcPts val="0"/>
              </a:spcBef>
              <a:spcAft>
                <a:spcPts val="0"/>
              </a:spcAft>
            </a:pPr>
            <a:r>
              <a:rPr lang="sr-Latn-RS" sz="2000" dirty="0" smtClean="0"/>
              <a:t>Proširenost upotrebe PAS u neposrednoj socijalnoj sredini</a:t>
            </a:r>
          </a:p>
          <a:p>
            <a:pPr marL="650876" lvl="1" indent="-284163">
              <a:spcBef>
                <a:spcPts val="0"/>
              </a:spcBef>
              <a:spcAft>
                <a:spcPts val="0"/>
              </a:spcAft>
              <a:buNone/>
            </a:pPr>
            <a:endParaRPr lang="sr-Latn-RS" dirty="0" smtClean="0"/>
          </a:p>
          <a:p>
            <a:pPr>
              <a:spcBef>
                <a:spcPts val="300"/>
              </a:spcBef>
              <a:buNone/>
            </a:pPr>
            <a:endParaRPr lang="sr-Latn-R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0C94DE-3B85-4A79-AFFC-6F054047EB36}" type="slidenum">
              <a:rPr lang="en-US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04850"/>
            <a:ext cx="8077200" cy="742950"/>
          </a:xfrm>
        </p:spPr>
        <p:txBody>
          <a:bodyPr/>
          <a:lstStyle/>
          <a:p>
            <a:r>
              <a:rPr lang="sr-Latn-CS" sz="3200" b="1" dirty="0" smtClean="0"/>
              <a:t>Etiološki </a:t>
            </a:r>
            <a:r>
              <a:rPr lang="sr-Latn-CS" sz="3200" b="1" dirty="0" err="1" smtClean="0"/>
              <a:t>četovorougao</a:t>
            </a:r>
            <a:endParaRPr lang="en-US" sz="3200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120062" cy="47244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CS" sz="2000" b="1" dirty="0" smtClean="0"/>
              <a:t>Etiologija - uzrok i razvoj bolesti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CS" sz="2200" dirty="0" smtClean="0"/>
              <a:t>Možemo govoriti o </a:t>
            </a:r>
            <a:r>
              <a:rPr lang="sr-Latn-CS" sz="2200" b="1" dirty="0" smtClean="0"/>
              <a:t>“etiološkom </a:t>
            </a:r>
            <a:r>
              <a:rPr lang="sr-Latn-CS" sz="2200" b="1" dirty="0" err="1" smtClean="0"/>
              <a:t>četovorouglu</a:t>
            </a:r>
            <a:r>
              <a:rPr lang="sr-Latn-CS" sz="2200" b="1" dirty="0" smtClean="0"/>
              <a:t>”:</a:t>
            </a:r>
            <a:r>
              <a:rPr lang="sr-Latn-CS" sz="2200" dirty="0" smtClean="0"/>
              <a:t>  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sr-Latn-CS" sz="2200" dirty="0" smtClean="0">
                <a:sym typeface="Wingdings"/>
              </a:rPr>
              <a:t> </a:t>
            </a:r>
            <a:r>
              <a:rPr lang="sr-Latn-CS" sz="2200" dirty="0" smtClean="0"/>
              <a:t>među-odnos između čoveka  - nasleđa - sredine - PAS. </a:t>
            </a:r>
          </a:p>
          <a:p>
            <a:pPr marL="0" indent="0" fontAlgn="auto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sr-Latn-CS" sz="2400" dirty="0" smtClean="0"/>
          </a:p>
          <a:p>
            <a:pPr marL="0" indent="0" fontAlgn="auto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sr-Latn-CS" sz="2400" dirty="0" smtClean="0"/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it-IT" sz="2400" dirty="0" smtClean="0"/>
          </a:p>
          <a:p>
            <a:pPr>
              <a:spcBef>
                <a:spcPts val="300"/>
              </a:spcBef>
            </a:pPr>
            <a:endParaRPr lang="en-US" sz="2400" dirty="0" smtClean="0"/>
          </a:p>
          <a:p>
            <a:pPr>
              <a:spcBef>
                <a:spcPts val="300"/>
              </a:spcBef>
              <a:buNone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0C94DE-3B85-4A79-AFFC-6F054047EB36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524000" y="2743200"/>
            <a:ext cx="1371600" cy="1219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dirty="0" smtClean="0">
                <a:solidFill>
                  <a:schemeClr val="tx1"/>
                </a:solidFill>
              </a:rPr>
              <a:t>Čovek</a:t>
            </a:r>
            <a:endParaRPr lang="sr-Latn-CS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524000" y="5029200"/>
            <a:ext cx="1371600" cy="1219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dirty="0" smtClean="0">
                <a:solidFill>
                  <a:schemeClr val="tx1"/>
                </a:solidFill>
              </a:rPr>
              <a:t>PAS</a:t>
            </a:r>
            <a:endParaRPr lang="sr-Latn-CS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800600" y="5029200"/>
            <a:ext cx="1447800" cy="1295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dirty="0" smtClean="0">
                <a:solidFill>
                  <a:schemeClr val="tx1"/>
                </a:solidFill>
              </a:rPr>
              <a:t>Nasleđe</a:t>
            </a:r>
            <a:endParaRPr lang="sr-Latn-C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724400" y="2667000"/>
            <a:ext cx="1447800" cy="12954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dirty="0" smtClean="0">
                <a:solidFill>
                  <a:schemeClr val="tx1"/>
                </a:solidFill>
              </a:rPr>
              <a:t>Sredina</a:t>
            </a:r>
            <a:endParaRPr lang="sr-Latn-CS" dirty="0">
              <a:solidFill>
                <a:schemeClr val="tx1"/>
              </a:solidFill>
            </a:endParaRPr>
          </a:p>
        </p:txBody>
      </p:sp>
      <p:sp>
        <p:nvSpPr>
          <p:cNvPr id="9" name="Left-Right Arrow 8"/>
          <p:cNvSpPr/>
          <p:nvPr/>
        </p:nvSpPr>
        <p:spPr>
          <a:xfrm>
            <a:off x="3352800" y="3048000"/>
            <a:ext cx="1216152" cy="484632"/>
          </a:xfrm>
          <a:prstGeom prst="leftRigh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  <p:sp>
        <p:nvSpPr>
          <p:cNvPr id="10" name="Left-Right Arrow 9"/>
          <p:cNvSpPr/>
          <p:nvPr/>
        </p:nvSpPr>
        <p:spPr>
          <a:xfrm rot="16200000">
            <a:off x="1752600" y="4267200"/>
            <a:ext cx="914400" cy="457200"/>
          </a:xfrm>
          <a:prstGeom prst="leftRigh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  <p:sp>
        <p:nvSpPr>
          <p:cNvPr id="11" name="Left-Right Arrow 10"/>
          <p:cNvSpPr/>
          <p:nvPr/>
        </p:nvSpPr>
        <p:spPr>
          <a:xfrm rot="16200000">
            <a:off x="5029200" y="4267200"/>
            <a:ext cx="914400" cy="457200"/>
          </a:xfrm>
          <a:prstGeom prst="leftRigh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  <p:sp>
        <p:nvSpPr>
          <p:cNvPr id="13" name="Left-Right Arrow 12"/>
          <p:cNvSpPr/>
          <p:nvPr/>
        </p:nvSpPr>
        <p:spPr>
          <a:xfrm>
            <a:off x="3124200" y="5410200"/>
            <a:ext cx="1216152" cy="484632"/>
          </a:xfrm>
          <a:prstGeom prst="leftRigh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  <p:sp>
        <p:nvSpPr>
          <p:cNvPr id="14" name="Left-Right Arrow 13"/>
          <p:cNvSpPr/>
          <p:nvPr/>
        </p:nvSpPr>
        <p:spPr>
          <a:xfrm rot="19083880">
            <a:off x="3276600" y="4191000"/>
            <a:ext cx="1216152" cy="484632"/>
          </a:xfrm>
          <a:prstGeom prst="leftRigh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  <p:sp>
        <p:nvSpPr>
          <p:cNvPr id="15" name="Left-Right Arrow 14"/>
          <p:cNvSpPr/>
          <p:nvPr/>
        </p:nvSpPr>
        <p:spPr>
          <a:xfrm rot="2464745">
            <a:off x="3276600" y="4191000"/>
            <a:ext cx="1216152" cy="484632"/>
          </a:xfrm>
          <a:prstGeom prst="leftRigh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04850"/>
            <a:ext cx="8077200" cy="742950"/>
          </a:xfrm>
        </p:spPr>
        <p:txBody>
          <a:bodyPr/>
          <a:lstStyle/>
          <a:p>
            <a:r>
              <a:rPr lang="sr-Latn-RS" sz="3200" b="1" dirty="0" smtClean="0"/>
              <a:t>FUNKCIJA </a:t>
            </a:r>
            <a:r>
              <a:rPr lang="sr-Latn-CS" sz="3200" b="1" dirty="0" smtClean="0"/>
              <a:t>BZ</a:t>
            </a:r>
            <a:endParaRPr lang="en-US" sz="3200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577262" cy="4648200"/>
          </a:xfrm>
        </p:spPr>
        <p:txBody>
          <a:bodyPr/>
          <a:lstStyle/>
          <a:p>
            <a:pPr>
              <a:spcBef>
                <a:spcPts val="300"/>
              </a:spcBef>
              <a:buNone/>
            </a:pPr>
            <a:r>
              <a:rPr lang="sr-Latn-RS" sz="2400" b="1" dirty="0" smtClean="0"/>
              <a:t>Na individualnom nivou:</a:t>
            </a:r>
            <a:endParaRPr lang="sr-Latn-RS" sz="2400" dirty="0" smtClean="0"/>
          </a:p>
          <a:p>
            <a:pPr marL="290513" lvl="1" indent="-290513">
              <a:spcBef>
                <a:spcPts val="300"/>
              </a:spcBef>
            </a:pPr>
            <a:r>
              <a:rPr lang="sr-Latn-RS" dirty="0" smtClean="0"/>
              <a:t>Odbrana od </a:t>
            </a:r>
            <a:r>
              <a:rPr lang="sr-Latn-RS" u="sng" dirty="0" smtClean="0"/>
              <a:t>neprihvatljivih seksualnih ili agresivnih poriva </a:t>
            </a:r>
          </a:p>
          <a:p>
            <a:pPr marL="290513" lvl="1" indent="-290513">
              <a:spcBef>
                <a:spcPts val="300"/>
              </a:spcBef>
            </a:pPr>
            <a:r>
              <a:rPr lang="sr-Latn-RS" dirty="0" smtClean="0"/>
              <a:t>Pokušaj da se </a:t>
            </a:r>
            <a:r>
              <a:rPr lang="sr-Latn-RS" u="sng" dirty="0" smtClean="0"/>
              <a:t>leči</a:t>
            </a:r>
            <a:r>
              <a:rPr lang="sr-Latn-RS" dirty="0" smtClean="0"/>
              <a:t> od prethodnih emotivnih problema </a:t>
            </a:r>
          </a:p>
          <a:p>
            <a:pPr marL="290513" lvl="1" indent="-290513">
              <a:spcBef>
                <a:spcPts val="300"/>
              </a:spcBef>
            </a:pPr>
            <a:r>
              <a:rPr lang="sr-Latn-RS" dirty="0" smtClean="0"/>
              <a:t>Fikasacija i li regresija na </a:t>
            </a:r>
            <a:r>
              <a:rPr lang="sr-Latn-RS" u="sng" dirty="0" smtClean="0"/>
              <a:t>oralnu</a:t>
            </a:r>
            <a:r>
              <a:rPr lang="sr-Latn-RS" dirty="0" smtClean="0"/>
              <a:t> fazu razvoja</a:t>
            </a:r>
          </a:p>
          <a:p>
            <a:pPr marL="290513" lvl="1" indent="-290513">
              <a:spcBef>
                <a:spcPts val="300"/>
              </a:spcBef>
            </a:pPr>
            <a:r>
              <a:rPr lang="sr-Latn-RS" dirty="0" smtClean="0"/>
              <a:t>Pokušaj da se smanji anksioznost oko osećanja </a:t>
            </a:r>
            <a:r>
              <a:rPr lang="sr-Latn-RS" u="sng" dirty="0" smtClean="0"/>
              <a:t>bezvrednosti</a:t>
            </a:r>
            <a:r>
              <a:rPr lang="sr-Latn-RS" dirty="0" smtClean="0"/>
              <a:t>, </a:t>
            </a:r>
            <a:r>
              <a:rPr lang="sr-Latn-RS" u="sng" dirty="0" smtClean="0"/>
              <a:t>bespomoćnosti </a:t>
            </a:r>
          </a:p>
          <a:p>
            <a:pPr marL="290513" lvl="1" indent="-290513">
              <a:spcBef>
                <a:spcPts val="300"/>
              </a:spcBef>
            </a:pPr>
            <a:r>
              <a:rPr lang="en-US" dirty="0" smtClean="0"/>
              <a:t>N</a:t>
            </a:r>
            <a:r>
              <a:rPr lang="sr-Latn-RS" dirty="0" smtClean="0"/>
              <a:t>ačin da se iskažu nepruhvatljive </a:t>
            </a:r>
            <a:r>
              <a:rPr lang="sr-Latn-RS" u="sng" dirty="0" smtClean="0"/>
              <a:t>želje za zavisnošću </a:t>
            </a:r>
          </a:p>
          <a:p>
            <a:pPr marL="290513" lvl="1" indent="-290513">
              <a:spcBef>
                <a:spcPts val="300"/>
              </a:spcBef>
            </a:pPr>
            <a:r>
              <a:rPr lang="sr-Latn-RS" dirty="0" smtClean="0"/>
              <a:t>Način nošenja sa situacionim </a:t>
            </a:r>
            <a:r>
              <a:rPr lang="sr-Latn-RS" u="sng" dirty="0" smtClean="0"/>
              <a:t>stresom </a:t>
            </a:r>
            <a:endParaRPr lang="en-US" u="sng" dirty="0" smtClean="0"/>
          </a:p>
          <a:p>
            <a:pPr marL="290513" lvl="1" indent="-290513">
              <a:spcBef>
                <a:spcPts val="300"/>
              </a:spcBef>
            </a:pPr>
            <a:r>
              <a:rPr lang="sr-Latn-RS" dirty="0" smtClean="0"/>
              <a:t>Spori način </a:t>
            </a:r>
            <a:r>
              <a:rPr lang="sr-Latn-RS" u="sng" dirty="0" smtClean="0"/>
              <a:t>s</a:t>
            </a:r>
            <a:r>
              <a:rPr lang="en-US" u="sng" dirty="0" smtClean="0"/>
              <a:t>u</a:t>
            </a:r>
            <a:r>
              <a:rPr lang="sr-Latn-RS" u="sng" dirty="0" smtClean="0"/>
              <a:t>icida</a:t>
            </a:r>
          </a:p>
          <a:p>
            <a:pPr marL="395288" lvl="1" indent="-333375">
              <a:spcBef>
                <a:spcPts val="1200"/>
              </a:spcBef>
              <a:buNone/>
            </a:pPr>
            <a:r>
              <a:rPr lang="sr-Latn-RS" b="1" dirty="0" smtClean="0"/>
              <a:t>Na nivou sistema: </a:t>
            </a:r>
            <a:r>
              <a:rPr lang="pl-PL" u="sng" dirty="0" smtClean="0"/>
              <a:t>održanje homeostaze sistema </a:t>
            </a:r>
            <a:r>
              <a:rPr lang="pl-PL" dirty="0" smtClean="0"/>
              <a:t>- simptom  kao sistemska adaptacija osobe na njegov totalni kontekst</a:t>
            </a:r>
          </a:p>
          <a:p>
            <a:pPr lvl="1">
              <a:spcBef>
                <a:spcPts val="300"/>
              </a:spcBef>
              <a:buNone/>
            </a:pPr>
            <a:endParaRPr lang="sr-Latn-RS" dirty="0" smtClean="0"/>
          </a:p>
          <a:p>
            <a:pPr>
              <a:spcBef>
                <a:spcPts val="300"/>
              </a:spcBef>
              <a:buNone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0C94DE-3B85-4A79-AFFC-6F054047EB36}" type="slidenum">
              <a:rPr lang="en-US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/>
          <a:lstStyle/>
          <a:p>
            <a:r>
              <a:rPr lang="sr-Latn-CS" sz="3200" b="1" dirty="0" smtClean="0"/>
              <a:t>ZAVISNOST OD ČEGA?</a:t>
            </a:r>
            <a:endParaRPr lang="en-US" sz="3200" b="1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648199"/>
          </a:xfrm>
        </p:spPr>
        <p:txBody>
          <a:bodyPr>
            <a:noAutofit/>
          </a:bodyPr>
          <a:lstStyle/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sr-Latn-CS" sz="2400" dirty="0" smtClean="0"/>
              <a:t>Zavisnost može biti: </a:t>
            </a:r>
            <a:endParaRPr lang="sr-Latn-CS" sz="2400" b="1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sz="2400" b="1" dirty="0" smtClean="0"/>
              <a:t>od </a:t>
            </a:r>
            <a:r>
              <a:rPr lang="sr-Latn-CS" sz="2400" b="1" dirty="0" err="1" smtClean="0"/>
              <a:t>psihoaktivnih</a:t>
            </a:r>
            <a:r>
              <a:rPr lang="sr-Latn-CS" sz="2400" dirty="0" smtClean="0"/>
              <a:t> </a:t>
            </a:r>
            <a:r>
              <a:rPr lang="sr-Latn-CS" sz="2400" b="1" dirty="0" smtClean="0"/>
              <a:t>supstanci.  </a:t>
            </a:r>
            <a:r>
              <a:rPr lang="sr-Latn-CS" sz="2400" dirty="0" smtClean="0"/>
              <a:t>Spisak </a:t>
            </a:r>
            <a:r>
              <a:rPr lang="sr-Latn-CS" sz="2400" b="1" dirty="0" smtClean="0"/>
              <a:t>supstanci </a:t>
            </a:r>
            <a:r>
              <a:rPr lang="sr-Latn-CS" sz="2400" dirty="0" smtClean="0"/>
              <a:t>od kojih se stvara zavisnost je ogroman:</a:t>
            </a:r>
          </a:p>
          <a:p>
            <a:pPr marL="641033" lvl="1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dirty="0" smtClean="0"/>
              <a:t>u opticaju je preko </a:t>
            </a:r>
            <a:r>
              <a:rPr lang="sr-Latn-CS" b="1" dirty="0" smtClean="0"/>
              <a:t>250 hemijskih jedinjenja, </a:t>
            </a:r>
            <a:r>
              <a:rPr lang="sr-Latn-CS" dirty="0" smtClean="0"/>
              <a:t>a spisak nije konačan</a:t>
            </a:r>
          </a:p>
          <a:p>
            <a:pPr marL="641033" lvl="1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dirty="0" smtClean="0"/>
              <a:t>taj broj je još veći ako se tome doda mogućnost kombinovanja u “uličnim pakovanjima”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976B3C-9E65-450A-95E2-E80B66CD4E6C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/>
          <a:lstStyle/>
          <a:p>
            <a:r>
              <a:rPr lang="sr-Latn-CS" sz="3200" b="1" dirty="0" smtClean="0"/>
              <a:t>ZAVISNOST OD ČEGA?/2</a:t>
            </a:r>
            <a:endParaRPr lang="en-US" sz="3200" b="1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648199"/>
          </a:xfrm>
        </p:spPr>
        <p:txBody>
          <a:bodyPr>
            <a:noAutofit/>
          </a:bodyPr>
          <a:lstStyle/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sr-Latn-CS" sz="2400" dirty="0" smtClean="0"/>
              <a:t>Zavisnost može biti i: </a:t>
            </a:r>
            <a:endParaRPr lang="sr-Latn-CS" sz="2400" b="1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sz="2400" dirty="0" smtClean="0"/>
              <a:t>od  </a:t>
            </a:r>
            <a:r>
              <a:rPr lang="sr-Latn-CS" sz="2400" b="1" dirty="0" smtClean="0"/>
              <a:t>aktivnosti i situacija:</a:t>
            </a:r>
            <a:r>
              <a:rPr lang="sr-Latn-CS" sz="2400" dirty="0" smtClean="0"/>
              <a:t> </a:t>
            </a:r>
          </a:p>
          <a:p>
            <a:pPr marL="641033" lvl="1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dirty="0" smtClean="0"/>
              <a:t>koje povećavaju</a:t>
            </a:r>
            <a:r>
              <a:rPr lang="sr-Latn-CS" b="1" dirty="0" smtClean="0"/>
              <a:t> uzbuđenje:  </a:t>
            </a:r>
            <a:r>
              <a:rPr lang="sr-Latn-CS" dirty="0" smtClean="0"/>
              <a:t>zavisnost od </a:t>
            </a:r>
            <a:r>
              <a:rPr lang="sr-Latn-CS" b="1" dirty="0" smtClean="0"/>
              <a:t>situacija sa visokim rizikom </a:t>
            </a:r>
            <a:r>
              <a:rPr lang="sr-Latn-CS" dirty="0" smtClean="0"/>
              <a:t>(kockanje;  po život opasne situacije), od </a:t>
            </a:r>
            <a:r>
              <a:rPr lang="sr-Latn-CS" b="1" dirty="0" smtClean="0"/>
              <a:t>seksualnih</a:t>
            </a:r>
            <a:r>
              <a:rPr lang="sr-Latn-CS" dirty="0" smtClean="0"/>
              <a:t> aktivnosti…</a:t>
            </a:r>
          </a:p>
          <a:p>
            <a:pPr marL="558800" lvl="2" indent="-284163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sz="2400" dirty="0" smtClean="0"/>
              <a:t>koje omogućavaju</a:t>
            </a:r>
            <a:r>
              <a:rPr lang="sr-Latn-CS" sz="2400" b="1" dirty="0" smtClean="0"/>
              <a:t> </a:t>
            </a:r>
            <a:r>
              <a:rPr lang="en-US" sz="2400" b="1" dirty="0" err="1" smtClean="0"/>
              <a:t>otklon</a:t>
            </a:r>
            <a:r>
              <a:rPr lang="sr-Latn-CS" sz="2400" b="1" dirty="0" smtClean="0"/>
              <a:t> </a:t>
            </a:r>
            <a:r>
              <a:rPr lang="en-US" sz="2400" b="1" dirty="0" err="1" smtClean="0"/>
              <a:t>ili</a:t>
            </a:r>
            <a:r>
              <a:rPr lang="en-US" sz="2400" b="1" dirty="0" smtClean="0"/>
              <a:t> </a:t>
            </a:r>
            <a:r>
              <a:rPr lang="sr-Latn-CS" sz="2400" b="1" dirty="0" smtClean="0"/>
              <a:t>isključenje</a:t>
            </a:r>
            <a:r>
              <a:rPr lang="en-US" sz="2400" b="1" dirty="0" smtClean="0"/>
              <a:t> </a:t>
            </a:r>
            <a:r>
              <a:rPr lang="sr-Latn-CS" sz="2400" b="1" dirty="0" smtClean="0"/>
              <a:t>iz </a:t>
            </a:r>
            <a:r>
              <a:rPr lang="sr-Latn-CS" sz="2400" b="1" dirty="0" smtClean="0"/>
              <a:t>realnog sveta:  </a:t>
            </a:r>
            <a:r>
              <a:rPr lang="sr-Latn-CS" sz="2400" dirty="0" smtClean="0"/>
              <a:t>zavisnost od </a:t>
            </a:r>
            <a:r>
              <a:rPr lang="sr-Latn-CS" sz="2400" b="1" dirty="0" smtClean="0"/>
              <a:t>interneta, mobilnog telefona, video-igrica, televizije…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976B3C-9E65-450A-95E2-E80B66CD4E6C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/>
          <a:lstStyle/>
          <a:p>
            <a:r>
              <a:rPr lang="sr-Latn-CS" sz="3200" b="1" dirty="0" smtClean="0"/>
              <a:t>ZAVISNOST OD PSIHOAKTIVNIH</a:t>
            </a:r>
            <a:r>
              <a:rPr lang="sr-Latn-CS" sz="3200" dirty="0" smtClean="0"/>
              <a:t> </a:t>
            </a:r>
            <a:r>
              <a:rPr lang="it-IT" sz="3200" b="1" dirty="0" smtClean="0"/>
              <a:t>SUPSTANC</a:t>
            </a:r>
            <a:r>
              <a:rPr lang="sr-Latn-CS" sz="3200" b="1" dirty="0" smtClean="0"/>
              <a:t>I</a:t>
            </a:r>
            <a:endParaRPr lang="en-US" sz="3200" b="1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648199"/>
          </a:xfrm>
        </p:spPr>
        <p:txBody>
          <a:bodyPr>
            <a:normAutofit fontScale="77500" lnSpcReduction="20000"/>
          </a:bodyPr>
          <a:lstStyle/>
          <a:p>
            <a:pPr marL="0" indent="0" fontAlgn="auto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sr-Latn-CS" sz="2800" dirty="0" smtClean="0"/>
              <a:t>Najčešća je</a:t>
            </a:r>
            <a:r>
              <a:rPr lang="sr-Latn-CS" sz="2800" b="1" dirty="0" smtClean="0"/>
              <a:t> ZAVISNOST OD PSIHOAKTIVNIH</a:t>
            </a:r>
            <a:r>
              <a:rPr lang="sr-Latn-CS" sz="2800" dirty="0" smtClean="0"/>
              <a:t> </a:t>
            </a:r>
            <a:r>
              <a:rPr lang="it-IT" sz="2800" b="1" dirty="0" smtClean="0"/>
              <a:t>SUPSTANC</a:t>
            </a:r>
            <a:r>
              <a:rPr lang="sr-Latn-CS" sz="2800" b="1" dirty="0" smtClean="0"/>
              <a:t>I, koja je fokus ovog predmeta.</a:t>
            </a:r>
            <a:endParaRPr lang="en-US" sz="2800" dirty="0" smtClean="0"/>
          </a:p>
          <a:p>
            <a:pPr marL="290513" lvl="1" indent="-290513" fontAlgn="auto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sr-Latn-CS" dirty="0" smtClean="0"/>
              <a:t>spada u </a:t>
            </a:r>
            <a:r>
              <a:rPr lang="sr-Latn-CS" b="1" dirty="0" smtClean="0"/>
              <a:t>MENTALNE POREMEĆAJE (</a:t>
            </a:r>
            <a:r>
              <a:rPr lang="sr-Latn-CS" dirty="0" smtClean="0"/>
              <a:t>MKB-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sr-Latn-CS" dirty="0" smtClean="0"/>
              <a:t>: Mentalni poremećaji i poremećaji ponašanja zbog upotrebe psihoaktivnih supstanci, Sindrom zavisnosti – </a:t>
            </a:r>
            <a:r>
              <a:rPr lang="sr-Latn-CS" b="1" dirty="0" err="1" smtClean="0"/>
              <a:t>F</a:t>
            </a:r>
            <a:r>
              <a:rPr lang="sr-Latn-CS" b="1" dirty="0" err="1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CS" b="1" dirty="0" err="1" smtClean="0"/>
              <a:t>x.</a:t>
            </a:r>
            <a:r>
              <a:rPr lang="sr-Latn-CS" b="1" dirty="0" err="1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CS" b="1" dirty="0" smtClean="0"/>
              <a:t>). </a:t>
            </a:r>
            <a:endParaRPr lang="sr-Latn-CS" dirty="0" smtClean="0"/>
          </a:p>
          <a:p>
            <a:pPr marL="0" indent="0" fontAlgn="auto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sr-Latn-CS" sz="2800" b="1" dirty="0" smtClean="0"/>
              <a:t>PSIHOAKTIVNE SUPSTANCE - </a:t>
            </a:r>
            <a:r>
              <a:rPr lang="sr-Latn-CS" sz="2800" b="1" dirty="0" smtClean="0">
                <a:solidFill>
                  <a:srgbClr val="FF0000"/>
                </a:solidFill>
              </a:rPr>
              <a:t>PAS</a:t>
            </a:r>
            <a:r>
              <a:rPr lang="sr-Latn-CS" sz="2800" b="1" dirty="0" smtClean="0"/>
              <a:t>  - </a:t>
            </a:r>
            <a:r>
              <a:rPr lang="sr-Latn-CS" sz="2800" dirty="0" smtClean="0"/>
              <a:t>su hemijske supstance, koje unete u sistem deluju primarno na </a:t>
            </a:r>
            <a:r>
              <a:rPr lang="sr-Latn-CS" sz="2800" b="1" dirty="0" smtClean="0"/>
              <a:t>funkcije centralnog nervnog sistema - </a:t>
            </a:r>
            <a:r>
              <a:rPr lang="sr-Latn-CS" sz="2800" dirty="0" smtClean="0"/>
              <a:t>stanje svesti, opažanje, raspoloženje, mišljenje i ponašanje.</a:t>
            </a:r>
          </a:p>
          <a:p>
            <a:pPr marL="0" indent="0" fontAlgn="auto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sr-Latn-CS" sz="2800" b="1" dirty="0" smtClean="0"/>
              <a:t>DROGE</a:t>
            </a:r>
            <a:r>
              <a:rPr lang="sr-Latn-CS" sz="2800" dirty="0" smtClean="0"/>
              <a:t>: </a:t>
            </a:r>
            <a:r>
              <a:rPr lang="sr-Latn-CS" sz="2800" dirty="0" err="1" smtClean="0"/>
              <a:t>psihoaktivne</a:t>
            </a:r>
            <a:r>
              <a:rPr lang="sr-Latn-CS" sz="2800" dirty="0" smtClean="0"/>
              <a:t> supstance (PAS) koje izazivaju </a:t>
            </a:r>
            <a:r>
              <a:rPr lang="sr-Latn-CS" sz="2800" b="1" dirty="0" smtClean="0"/>
              <a:t>psihičku i fizičku zavisnost </a:t>
            </a:r>
            <a:r>
              <a:rPr lang="sr-Latn-CS" sz="2800" dirty="0" smtClean="0"/>
              <a:t>(nije naučni termin). </a:t>
            </a:r>
          </a:p>
          <a:p>
            <a:pPr marL="290513" indent="-290513" fontAlgn="auto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sr-Latn-CS" sz="2800" dirty="0" smtClean="0"/>
              <a:t>Obično </a:t>
            </a:r>
            <a:r>
              <a:rPr lang="sr-Latn-CS" sz="2800" i="1" dirty="0" smtClean="0"/>
              <a:t>isključuju alkohol </a:t>
            </a:r>
            <a:r>
              <a:rPr lang="sr-Latn-CS" sz="2800" dirty="0" smtClean="0"/>
              <a:t>(da bi se obuhvatila zavisnost od psihoaktivnih supstanci obično se navode “alkohol i droge”)</a:t>
            </a:r>
          </a:p>
          <a:p>
            <a:pPr marL="0" indent="0" fontAlgn="auto"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sr-Latn-CS" sz="2800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5055EA-A7EC-4E82-9F94-16C901D58F7A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/>
          <a:lstStyle/>
          <a:p>
            <a:r>
              <a:rPr lang="sr-Latn-CS" sz="3200" b="1" dirty="0" err="1" smtClean="0"/>
              <a:t>Psihoaktivna</a:t>
            </a:r>
            <a:r>
              <a:rPr lang="sr-Latn-CS" sz="3200" b="1" dirty="0" smtClean="0"/>
              <a:t> svojstva supstanci</a:t>
            </a:r>
            <a:endParaRPr lang="en-US" sz="3200" b="1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648199"/>
          </a:xfrm>
        </p:spPr>
        <p:txBody>
          <a:bodyPr>
            <a:normAutofit/>
          </a:bodyPr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sr-Latn-CS" dirty="0" err="1" smtClean="0"/>
              <a:t>Psihoaktivna</a:t>
            </a:r>
            <a:r>
              <a:rPr lang="sr-Latn-CS" dirty="0" smtClean="0"/>
              <a:t> i potkrepljujuća (</a:t>
            </a:r>
            <a:r>
              <a:rPr lang="sr-Latn-CS" dirty="0" err="1" smtClean="0"/>
              <a:t>pojačavajuća</a:t>
            </a:r>
            <a:r>
              <a:rPr lang="sr-Latn-CS" dirty="0" smtClean="0"/>
              <a:t>) svojstva raznih supstanci su zasnovana na </a:t>
            </a:r>
            <a:r>
              <a:rPr lang="sr-Latn-CS" b="1" dirty="0" smtClean="0"/>
              <a:t>vrlo</a:t>
            </a:r>
            <a:r>
              <a:rPr lang="sr-Latn-CS" dirty="0" smtClean="0"/>
              <a:t> </a:t>
            </a:r>
            <a:r>
              <a:rPr lang="sr-Latn-CS" b="1" dirty="0" smtClean="0"/>
              <a:t>različitim</a:t>
            </a:r>
            <a:r>
              <a:rPr lang="sr-Latn-CS" dirty="0" smtClean="0"/>
              <a:t>, vrlo </a:t>
            </a:r>
            <a:r>
              <a:rPr lang="sr-Latn-CS" b="1" dirty="0" smtClean="0"/>
              <a:t>kompleksnim</a:t>
            </a:r>
            <a:r>
              <a:rPr lang="sr-Latn-CS" dirty="0" smtClean="0"/>
              <a:t> i često </a:t>
            </a:r>
            <a:r>
              <a:rPr lang="sr-Latn-CS" b="1" dirty="0" smtClean="0"/>
              <a:t>nejasnim ili neuhvatljivim mehanizmima</a:t>
            </a:r>
            <a:r>
              <a:rPr lang="sr-Latn-CS" dirty="0" smtClean="0"/>
              <a:t>.</a:t>
            </a:r>
          </a:p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dirty="0" smtClean="0"/>
              <a:t>Delovanje </a:t>
            </a:r>
            <a:r>
              <a:rPr lang="sr-Latn-CS" dirty="0" err="1" smtClean="0"/>
              <a:t>psihoaktivnih</a:t>
            </a:r>
            <a:r>
              <a:rPr lang="sr-Latn-CS" dirty="0" smtClean="0"/>
              <a:t> hemijskih supstanci po formuli </a:t>
            </a:r>
            <a:r>
              <a:rPr lang="sr-Latn-CS" b="1" dirty="0" smtClean="0"/>
              <a:t>“jedna droga - jedno dejstvo”</a:t>
            </a:r>
            <a:r>
              <a:rPr lang="sr-Latn-CS" dirty="0" smtClean="0"/>
              <a:t> pouzdano se može </a:t>
            </a:r>
            <a:r>
              <a:rPr lang="sr-Latn-CS" b="1" dirty="0" smtClean="0"/>
              <a:t>odbaciti</a:t>
            </a:r>
            <a:r>
              <a:rPr lang="sr-Latn-CS" dirty="0" smtClean="0"/>
              <a:t>. </a:t>
            </a:r>
          </a:p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dirty="0" smtClean="0"/>
              <a:t>Postoji telesna reakcija na </a:t>
            </a:r>
            <a:r>
              <a:rPr lang="sr-Latn-CS" b="1" dirty="0" smtClean="0"/>
              <a:t>nedostatak </a:t>
            </a:r>
            <a:r>
              <a:rPr lang="sr-Latn-CS" sz="2400" b="1" dirty="0" err="1" smtClean="0"/>
              <a:t>psihoaktivne</a:t>
            </a:r>
            <a:r>
              <a:rPr lang="sr-Latn-CS" sz="2400" b="1" dirty="0" smtClean="0"/>
              <a:t> </a:t>
            </a:r>
            <a:r>
              <a:rPr lang="sr-Latn-CS" b="1" dirty="0" smtClean="0"/>
              <a:t>supstance na koje se telo naviklo</a:t>
            </a:r>
            <a:r>
              <a:rPr lang="sr-Latn-CS" dirty="0" smtClean="0"/>
              <a:t>, tzv. </a:t>
            </a:r>
            <a:r>
              <a:rPr lang="sr-Latn-CS" b="1" dirty="0" smtClean="0"/>
              <a:t>apstinencijalni sindrom</a:t>
            </a:r>
            <a:r>
              <a:rPr lang="sr-Latn-CS" dirty="0" smtClean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5055EA-A7EC-4E82-9F94-16C901D58F7A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/>
          <a:lstStyle/>
          <a:p>
            <a:r>
              <a:rPr lang="sr-Latn-CS" sz="3200" b="1" dirty="0" smtClean="0"/>
              <a:t>Efekat PAS i zavisnost</a:t>
            </a:r>
            <a:endParaRPr lang="en-US" sz="3200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1"/>
            <a:ext cx="8229600" cy="4572000"/>
          </a:xfrm>
        </p:spPr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it-IT" dirty="0" smtClean="0"/>
              <a:t>Sam</a:t>
            </a:r>
            <a:r>
              <a:rPr lang="it-IT" b="1" dirty="0" smtClean="0"/>
              <a:t> efekat</a:t>
            </a:r>
            <a:r>
              <a:rPr lang="hr-HR" b="1" dirty="0" smtClean="0"/>
              <a:t> </a:t>
            </a:r>
            <a:r>
              <a:rPr lang="sr-Latn-CS" b="1" dirty="0" smtClean="0"/>
              <a:t>č</a:t>
            </a:r>
            <a:r>
              <a:rPr lang="it-IT" b="1" dirty="0" smtClean="0"/>
              <a:t>arobnosti </a:t>
            </a:r>
            <a:r>
              <a:rPr lang="it-IT" dirty="0" smtClean="0"/>
              <a:t>ili </a:t>
            </a:r>
            <a:r>
              <a:rPr lang="it-IT" b="1" dirty="0" smtClean="0"/>
              <a:t>bla</a:t>
            </a:r>
            <a:r>
              <a:rPr lang="sr-Latn-CS" b="1" dirty="0" smtClean="0"/>
              <a:t>ž</a:t>
            </a:r>
            <a:r>
              <a:rPr lang="it-IT" b="1" dirty="0" smtClean="0"/>
              <a:t>enstva </a:t>
            </a:r>
            <a:r>
              <a:rPr lang="it-IT" dirty="0" smtClean="0"/>
              <a:t>koji se opisuje za </a:t>
            </a:r>
            <a:r>
              <a:rPr lang="sr-Latn-RS" b="1" dirty="0" smtClean="0"/>
              <a:t>PAS</a:t>
            </a:r>
            <a:r>
              <a:rPr lang="sr-Latn-CS" b="1" dirty="0" smtClean="0"/>
              <a:t>,</a:t>
            </a:r>
            <a:r>
              <a:rPr lang="hr-HR" b="1" dirty="0" smtClean="0"/>
              <a:t> </a:t>
            </a:r>
            <a:r>
              <a:rPr lang="it-IT" dirty="0" smtClean="0"/>
              <a:t>bez obzira na </a:t>
            </a:r>
            <a:r>
              <a:rPr lang="it-IT" dirty="0" smtClean="0"/>
              <a:t>opise</a:t>
            </a:r>
            <a:r>
              <a:rPr lang="hr-HR" dirty="0" smtClean="0"/>
              <a:t>, </a:t>
            </a:r>
            <a:r>
              <a:rPr lang="it-IT" b="1" dirty="0" smtClean="0"/>
              <a:t>nije najbitniji</a:t>
            </a:r>
            <a:r>
              <a:rPr lang="hr-HR" dirty="0" smtClean="0"/>
              <a:t>. </a:t>
            </a:r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dirty="0" smtClean="0"/>
              <a:t>Iako na </a:t>
            </a:r>
            <a:r>
              <a:rPr lang="sr-Latn-CS" b="1" dirty="0" smtClean="0"/>
              <a:t>početku</a:t>
            </a:r>
            <a:r>
              <a:rPr lang="sr-Latn-CS" dirty="0" smtClean="0"/>
              <a:t> </a:t>
            </a:r>
            <a:r>
              <a:rPr lang="it-IT" dirty="0" smtClean="0"/>
              <a:t> uno</a:t>
            </a:r>
            <a:r>
              <a:rPr lang="sr-Latn-CS" dirty="0" smtClean="0"/>
              <a:t>š</a:t>
            </a:r>
            <a:r>
              <a:rPr lang="it-IT" dirty="0" smtClean="0"/>
              <a:t>enj</a:t>
            </a:r>
            <a:r>
              <a:rPr lang="sr-Latn-CS" dirty="0" smtClean="0"/>
              <a:t>e</a:t>
            </a:r>
            <a:r>
              <a:rPr lang="it-IT" dirty="0" smtClean="0"/>
              <a:t> supstanc</a:t>
            </a:r>
            <a:r>
              <a:rPr lang="sr-Latn-CS" dirty="0" smtClean="0"/>
              <a:t>e</a:t>
            </a:r>
            <a:r>
              <a:rPr lang="it-IT" dirty="0" smtClean="0"/>
              <a:t> ili praktikovanj</a:t>
            </a:r>
            <a:r>
              <a:rPr lang="sr-Latn-CS" dirty="0" smtClean="0"/>
              <a:t>e</a:t>
            </a:r>
            <a:r>
              <a:rPr lang="it-IT" dirty="0" smtClean="0"/>
              <a:t> odredjenog pona</a:t>
            </a:r>
            <a:r>
              <a:rPr lang="sr-Latn-CS" dirty="0" smtClean="0"/>
              <a:t>š</a:t>
            </a:r>
            <a:r>
              <a:rPr lang="it-IT" dirty="0" smtClean="0"/>
              <a:t>anja</a:t>
            </a:r>
            <a:r>
              <a:rPr lang="sr-Latn-CS" dirty="0" smtClean="0"/>
              <a:t> donosi </a:t>
            </a:r>
            <a:r>
              <a:rPr lang="sr-Latn-CS" b="1" dirty="0" smtClean="0"/>
              <a:t>zadovoljstvo</a:t>
            </a:r>
            <a:r>
              <a:rPr lang="sr-Latn-CS" dirty="0" smtClean="0"/>
              <a:t>, sa </a:t>
            </a:r>
            <a:r>
              <a:rPr lang="sr-Latn-CS" b="1" dirty="0" smtClean="0"/>
              <a:t>dužim</a:t>
            </a:r>
            <a:r>
              <a:rPr lang="sr-Latn-CS" dirty="0" smtClean="0"/>
              <a:t> unošenjem supstance ovo </a:t>
            </a:r>
            <a:r>
              <a:rPr lang="sr-Latn-CS" b="1" dirty="0" smtClean="0"/>
              <a:t>zadovoljstvo izostaje </a:t>
            </a:r>
            <a:r>
              <a:rPr lang="hr-HR" b="1" dirty="0" smtClean="0"/>
              <a:t> </a:t>
            </a:r>
            <a:endParaRPr lang="sr-Latn-CS" b="1" dirty="0" smtClean="0"/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dirty="0" smtClean="0"/>
              <a:t>T</a:t>
            </a:r>
            <a:r>
              <a:rPr lang="it-IT" dirty="0" smtClean="0"/>
              <a:t>zv</a:t>
            </a:r>
            <a:r>
              <a:rPr lang="hr-HR" dirty="0" smtClean="0"/>
              <a:t>. </a:t>
            </a:r>
            <a:r>
              <a:rPr lang="it-IT" b="1" dirty="0" smtClean="0"/>
              <a:t>nov</a:t>
            </a:r>
            <a:r>
              <a:rPr lang="sr-Latn-CS" b="1" dirty="0" smtClean="0"/>
              <a:t>e </a:t>
            </a:r>
            <a:r>
              <a:rPr lang="it-IT" b="1" dirty="0" smtClean="0"/>
              <a:t>zavisnosti</a:t>
            </a:r>
            <a:r>
              <a:rPr lang="hr-HR" dirty="0" smtClean="0"/>
              <a:t> – </a:t>
            </a:r>
            <a:r>
              <a:rPr lang="it-IT" dirty="0" smtClean="0"/>
              <a:t>od </a:t>
            </a:r>
            <a:r>
              <a:rPr lang="en-US" sz="2800" b="1" dirty="0" err="1" smtClean="0"/>
              <a:t>aktivnosti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</a:t>
            </a:r>
            <a:r>
              <a:rPr lang="en-US" sz="2800" b="1" dirty="0" smtClean="0"/>
              <a:t> </a:t>
            </a:r>
            <a:r>
              <a:rPr lang="sr-Latn-CS" sz="2800" b="1" dirty="0" smtClean="0"/>
              <a:t>situacija</a:t>
            </a:r>
            <a:r>
              <a:rPr lang="en-US" sz="2800" b="1" dirty="0" smtClean="0"/>
              <a:t>:</a:t>
            </a:r>
            <a:endParaRPr lang="hr-HR" dirty="0" smtClean="0"/>
          </a:p>
          <a:p>
            <a:pPr marL="640080" lvl="1" indent="-246888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it-IT" b="1" dirty="0" smtClean="0"/>
              <a:t>Ne </a:t>
            </a:r>
            <a:r>
              <a:rPr lang="sr-Latn-CS" dirty="0" smtClean="0"/>
              <a:t>karakteriše ih </a:t>
            </a:r>
            <a:r>
              <a:rPr lang="sr-Latn-CS" b="1" dirty="0" smtClean="0"/>
              <a:t>unošenje </a:t>
            </a:r>
            <a:r>
              <a:rPr lang="en-US" b="1" dirty="0" err="1" smtClean="0"/>
              <a:t>psihoaktivne</a:t>
            </a:r>
            <a:r>
              <a:rPr lang="en-US" b="1" dirty="0" smtClean="0"/>
              <a:t> substance</a:t>
            </a:r>
            <a:endParaRPr lang="it-IT" dirty="0" smtClean="0"/>
          </a:p>
          <a:p>
            <a:pPr marL="640080" lvl="1" indent="-246888" fontAlgn="auto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it-IT" dirty="0" smtClean="0"/>
              <a:t>Postoje gotovo svi elementi </a:t>
            </a:r>
            <a:r>
              <a:rPr lang="it-IT" b="1" dirty="0" smtClean="0"/>
              <a:t>zavisni</a:t>
            </a:r>
            <a:r>
              <a:rPr lang="hr-HR" b="1" dirty="0" smtClean="0"/>
              <a:t>č</a:t>
            </a:r>
            <a:r>
              <a:rPr lang="it-IT" b="1" dirty="0" smtClean="0"/>
              <a:t>kog pona</a:t>
            </a:r>
            <a:r>
              <a:rPr lang="hr-HR" b="1" dirty="0" smtClean="0"/>
              <a:t>š</a:t>
            </a:r>
            <a:r>
              <a:rPr lang="it-IT" b="1" dirty="0" smtClean="0"/>
              <a:t>anja</a:t>
            </a:r>
            <a:r>
              <a:rPr lang="en-US" dirty="0" smtClean="0"/>
              <a:t>.</a:t>
            </a:r>
            <a:endParaRPr lang="sr-Latn-C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914292-A9BF-410D-850C-056482FDFF43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/>
          <a:lstStyle/>
          <a:p>
            <a:r>
              <a:rPr lang="sr-Latn-CS" sz="3200" b="1" dirty="0" smtClean="0"/>
              <a:t>Šta je to zavisnost od psihoaktivnih supstanci?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4648200"/>
          </a:xfrm>
        </p:spPr>
        <p:txBody>
          <a:bodyPr/>
          <a:lstStyle/>
          <a:p>
            <a:pPr marL="354013" indent="-354013">
              <a:buNone/>
            </a:pPr>
            <a:r>
              <a:rPr lang="sr-Latn-CS" sz="2400" dirty="0" smtClean="0"/>
              <a:t>Prvo nastaje </a:t>
            </a:r>
            <a:r>
              <a:rPr lang="sr-Latn-CS" sz="2400" b="1" dirty="0" smtClean="0"/>
              <a:t>PSIHOLOŠKA/PSIHIČKA  ZAVISNOST</a:t>
            </a:r>
            <a:r>
              <a:rPr lang="sr-Latn-CS" sz="2400" dirty="0" smtClean="0"/>
              <a:t>: </a:t>
            </a:r>
          </a:p>
          <a:p>
            <a:pPr marL="354013" indent="-354013"/>
            <a:r>
              <a:rPr lang="sr-Latn-CS" sz="2400" b="1" i="1" dirty="0" smtClean="0"/>
              <a:t>jaka želja ili  osećanje prinude  da se droga uzme </a:t>
            </a:r>
            <a:r>
              <a:rPr lang="sr-Latn-CS" sz="2400" dirty="0" smtClean="0"/>
              <a:t>zbog osećanja zadovoljstva, </a:t>
            </a:r>
            <a:r>
              <a:rPr lang="sr-Latn-CS" sz="2400" dirty="0" err="1" smtClean="0"/>
              <a:t>rasterećenja</a:t>
            </a:r>
            <a:r>
              <a:rPr lang="sr-Latn-CS" sz="2400" dirty="0" smtClean="0"/>
              <a:t> ili otklanjanja osećanja nelagodnosti.</a:t>
            </a:r>
          </a:p>
          <a:p>
            <a:pPr marL="395288" indent="-395288">
              <a:buNone/>
            </a:pPr>
            <a:r>
              <a:rPr lang="sr-Latn-CS" sz="2400" dirty="0" smtClean="0"/>
              <a:t>Zatim može doći do </a:t>
            </a:r>
            <a:r>
              <a:rPr lang="sr-Latn-CS" sz="2400" b="1" dirty="0" smtClean="0"/>
              <a:t>TELESNE ZAVISNOSTI</a:t>
            </a:r>
            <a:r>
              <a:rPr lang="sr-Latn-CS" sz="2400" dirty="0" smtClean="0"/>
              <a:t>: </a:t>
            </a:r>
          </a:p>
          <a:p>
            <a:pPr marL="395288" indent="-395288"/>
            <a:r>
              <a:rPr lang="sr-Latn-CS" sz="2400" dirty="0" smtClean="0"/>
              <a:t>stanje </a:t>
            </a:r>
            <a:r>
              <a:rPr lang="sr-Latn-CS" sz="2400" b="1" i="1" dirty="0" smtClean="0"/>
              <a:t>nenormalne</a:t>
            </a:r>
            <a:r>
              <a:rPr lang="sr-Latn-CS" sz="2400" i="1" dirty="0" smtClean="0"/>
              <a:t> </a:t>
            </a:r>
            <a:r>
              <a:rPr lang="sr-Latn-CS" sz="2400" b="1" i="1" dirty="0" smtClean="0"/>
              <a:t>adaptacije</a:t>
            </a:r>
            <a:r>
              <a:rPr lang="sr-Latn-CS" sz="2400" i="1" dirty="0" smtClean="0"/>
              <a:t> </a:t>
            </a:r>
            <a:r>
              <a:rPr lang="sr-Latn-CS" sz="2400" dirty="0" smtClean="0"/>
              <a:t>celog organizma na drogu, a posebno </a:t>
            </a:r>
            <a:r>
              <a:rPr lang="sr-Latn-CS" sz="2400" dirty="0" err="1" smtClean="0"/>
              <a:t>neuroadaptacije</a:t>
            </a:r>
            <a:r>
              <a:rPr lang="sr-Latn-CS" sz="2400" dirty="0" smtClean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D7A01C-539B-4C65-A7F1-BFDD8E3984A0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/>
          <a:lstStyle/>
          <a:p>
            <a:r>
              <a:rPr lang="sr-Latn-CS" sz="3200" b="1" dirty="0" smtClean="0"/>
              <a:t>Dva najizrazitija simptoma TELESNE ZAVISNOSTI</a:t>
            </a:r>
            <a:endParaRPr lang="sr-Latn-C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46482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sr-Latn-CS" sz="2400" b="1" dirty="0" smtClean="0"/>
              <a:t>Promena tolerancije na uzimanje supstance: </a:t>
            </a:r>
            <a:r>
              <a:rPr lang="sr-Latn-CS" sz="2400" dirty="0" smtClean="0"/>
              <a:t>promena reagovanja organizma na unetu drogu </a:t>
            </a:r>
            <a:r>
              <a:rPr lang="sr-Latn-CS" sz="2400" b="1" dirty="0" smtClean="0"/>
              <a:t>- </a:t>
            </a:r>
            <a:r>
              <a:rPr lang="sr-Latn-CS" sz="2400" dirty="0" smtClean="0"/>
              <a:t>iste doze droge stvaraju manji efekat, potreba za </a:t>
            </a:r>
            <a:r>
              <a:rPr lang="sr-Latn-CS" sz="2400" u="sng" dirty="0" smtClean="0"/>
              <a:t>povećanjem doze </a:t>
            </a:r>
            <a:r>
              <a:rPr lang="sr-Latn-CS" sz="2400" dirty="0" smtClean="0"/>
              <a:t>da bi se postigao isti efekat. </a:t>
            </a:r>
          </a:p>
          <a:p>
            <a:pPr>
              <a:spcBef>
                <a:spcPts val="1200"/>
              </a:spcBef>
            </a:pPr>
            <a:r>
              <a:rPr lang="sr-Latn-CS" sz="2400" b="1" dirty="0" smtClean="0"/>
              <a:t>Apstinencijalni sindrom kada je upotreba supstance smanjena ili je prestala</a:t>
            </a:r>
            <a:r>
              <a:rPr lang="sr-Latn-CS" sz="2400" dirty="0" smtClean="0"/>
              <a:t>: </a:t>
            </a:r>
            <a:r>
              <a:rPr lang="sr-Latn-CS" sz="2400" u="sng" dirty="0" smtClean="0"/>
              <a:t>proces adaptiranja organizma na funkcionisanje bez droge</a:t>
            </a:r>
            <a:r>
              <a:rPr lang="sr-Latn-CS" sz="2400" dirty="0" smtClean="0"/>
              <a:t> – manje ili više neprijatan i bolan, do nivoa neizdržljivosti, kada je potrebna lekarska pomoć. Stoji u osnovi “potrebe” da se </a:t>
            </a:r>
            <a:r>
              <a:rPr lang="sr-Latn-CS" sz="2400" u="sng" dirty="0" smtClean="0"/>
              <a:t>droga ponovo uzme da bi se izbegla neprijatnost</a:t>
            </a:r>
            <a:r>
              <a:rPr lang="sr-Latn-CS" sz="2400" dirty="0" smtClean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D7A01C-539B-4C65-A7F1-BFDD8E3984A0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1694</TotalTime>
  <Words>2035</Words>
  <Application>Microsoft Office PowerPoint</Application>
  <PresentationFormat>On-screen Show (4:3)</PresentationFormat>
  <Paragraphs>276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Flow</vt:lpstr>
      <vt:lpstr>1. SOCIJALNI RAD I  BOLESTI ZAVISNOSTI  Oktobar 2016.</vt:lpstr>
      <vt:lpstr>ZAVISNOST je…</vt:lpstr>
      <vt:lpstr>ZAVISNOST OD ČEGA?</vt:lpstr>
      <vt:lpstr>ZAVISNOST OD ČEGA?/2</vt:lpstr>
      <vt:lpstr>ZAVISNOST OD PSIHOAKTIVNIH SUPSTANCI</vt:lpstr>
      <vt:lpstr>Psihoaktivna svojstva supstanci</vt:lpstr>
      <vt:lpstr>Efekat PAS i zavisnost</vt:lpstr>
      <vt:lpstr>Šta je to zavisnost od psihoaktivnih supstanci?</vt:lpstr>
      <vt:lpstr>Dva najizrazitija simptoma TELESNE ZAVISNOSTI</vt:lpstr>
      <vt:lpstr>Kako odrediti da neko ima bolest zavisnosti (BZ)?</vt:lpstr>
      <vt:lpstr>KRITERIJUMI ZA UTVRĐIVANJE BZ </vt:lpstr>
      <vt:lpstr>BZ - osnovni kriterijumi mentalnog poremećaja po medicinskom modelu i motivi za lečenje</vt:lpstr>
      <vt:lpstr>Medicinski model i bolesti zavisnosti</vt:lpstr>
      <vt:lpstr>Mentalni poremećaji i poremećaji ponašanja nastali zbog upotrebe PAS po MKB-10 /1</vt:lpstr>
      <vt:lpstr>Mentalni poremećaji i poremećaji ponašanja nastali zbog upotrebe PAS -MKB-10 /2</vt:lpstr>
      <vt:lpstr>UTICAJI U RAZVOJU ZAVISNOSTI</vt:lpstr>
      <vt:lpstr>Uticaji u razvoju zavisnosti (Nastasić, EPA, str. 19)</vt:lpstr>
      <vt:lpstr>Individualni faktori rizika/1</vt:lpstr>
      <vt:lpstr>Individualni faktori rizika/2 </vt:lpstr>
      <vt:lpstr>Faktori rizika u porodici</vt:lpstr>
      <vt:lpstr>Faktori rizika u porodici – sistemski pristup</vt:lpstr>
      <vt:lpstr>Rizični mehanizmi odbrane</vt:lpstr>
      <vt:lpstr>Drugi interpersonalni faktori rizika</vt:lpstr>
      <vt:lpstr>Stresovi i medicinski tretman</vt:lpstr>
      <vt:lpstr>FAKTORI RIZIKA U ŠIROJ ZAJEDNICI/1</vt:lpstr>
      <vt:lpstr>FAKTORI RIZIKA U ŠIROJ ZAJEDNICI/2</vt:lpstr>
      <vt:lpstr>Etiološki četovorougao</vt:lpstr>
      <vt:lpstr>FUNKCIJA BZ</vt:lpstr>
    </vt:vector>
  </TitlesOfParts>
  <Company>fpn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fpn</dc:creator>
  <cp:lastModifiedBy>jasna.hrncic</cp:lastModifiedBy>
  <cp:revision>152</cp:revision>
  <dcterms:created xsi:type="dcterms:W3CDTF">2009-10-12T20:21:38Z</dcterms:created>
  <dcterms:modified xsi:type="dcterms:W3CDTF">2016-10-10T09:50:10Z</dcterms:modified>
</cp:coreProperties>
</file>