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6"/>
  </p:notesMasterIdLst>
  <p:handoutMasterIdLst>
    <p:handoutMasterId r:id="rId27"/>
  </p:handoutMasterIdLst>
  <p:sldIdLst>
    <p:sldId id="306" r:id="rId2"/>
    <p:sldId id="340" r:id="rId3"/>
    <p:sldId id="339" r:id="rId4"/>
    <p:sldId id="338" r:id="rId5"/>
    <p:sldId id="331" r:id="rId6"/>
    <p:sldId id="333" r:id="rId7"/>
    <p:sldId id="334" r:id="rId8"/>
    <p:sldId id="335" r:id="rId9"/>
    <p:sldId id="336" r:id="rId10"/>
    <p:sldId id="337" r:id="rId11"/>
    <p:sldId id="321" r:id="rId12"/>
    <p:sldId id="309" r:id="rId13"/>
    <p:sldId id="310" r:id="rId14"/>
    <p:sldId id="325" r:id="rId15"/>
    <p:sldId id="322" r:id="rId16"/>
    <p:sldId id="330" r:id="rId17"/>
    <p:sldId id="317" r:id="rId18"/>
    <p:sldId id="323" r:id="rId19"/>
    <p:sldId id="319" r:id="rId20"/>
    <p:sldId id="320" r:id="rId21"/>
    <p:sldId id="326" r:id="rId22"/>
    <p:sldId id="327" r:id="rId23"/>
    <p:sldId id="328" r:id="rId24"/>
    <p:sldId id="329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sna" initials="J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57" autoAdjust="0"/>
    <p:restoredTop sz="94622" autoAdjust="0"/>
  </p:normalViewPr>
  <p:slideViewPr>
    <p:cSldViewPr>
      <p:cViewPr varScale="1">
        <p:scale>
          <a:sx n="42" d="100"/>
          <a:sy n="42" d="100"/>
        </p:scale>
        <p:origin x="-108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D106D-5032-4601-BD0F-37CB86320423}" type="datetimeFigureOut">
              <a:rPr lang="sr-Latn-CS" smtClean="0"/>
              <a:pPr/>
              <a:t>27.2.2020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84BA27-4481-4B82-8D69-D7C6982EC675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BE218-89A3-498C-91F4-1EBC8570C3B5}" type="datetimeFigureOut">
              <a:rPr lang="sr-Latn-CS" smtClean="0"/>
              <a:pPr/>
              <a:t>27.2.2020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5C920C-98EA-4FC6-B8B8-57A51577419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6090-E3FE-4424-B299-182071C82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5BBB-6F7F-4B39-A4E8-6631747C9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D839-EC86-403A-8B4B-96FB9A6507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47A4-5EB1-4994-B551-C1E58C7C53D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4C875-12BB-480F-8784-B2AD710F1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89A08-0078-4059-A453-2BF843E78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A051-6AA7-4EA8-820E-ABAE221702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8302A-FF0B-457A-91C2-EF1DE52228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311CC12-3308-4222-BF4F-01629D17F00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03B800-ADE4-4E50-BE0F-C60A13E8321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09800"/>
          </a:xfrm>
        </p:spPr>
        <p:txBody>
          <a:bodyPr>
            <a:noAutofit/>
          </a:bodyPr>
          <a:lstStyle/>
          <a:p>
            <a:pPr algn="l"/>
            <a:r>
              <a:rPr lang="sr-Latn-RS" sz="4800" dirty="0" smtClean="0"/>
              <a:t>2</a:t>
            </a:r>
            <a:r>
              <a:rPr lang="en-US" sz="4800" dirty="0" smtClean="0"/>
              <a:t>. </a:t>
            </a:r>
            <a:r>
              <a:rPr lang="sr-Latn-CS" sz="4800" dirty="0" smtClean="0"/>
              <a:t>SOCIJALNI RAD 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sr-Latn-CS" sz="4800" dirty="0" smtClean="0"/>
              <a:t>BOLESTI ZAVISNOSTI </a:t>
            </a:r>
            <a:br>
              <a:rPr lang="sr-Latn-CS" sz="4800" dirty="0" smtClean="0"/>
            </a:br>
            <a:r>
              <a:rPr lang="sr-Latn-RS" sz="4000" dirty="0" smtClean="0"/>
              <a:t>Februar </a:t>
            </a:r>
            <a:r>
              <a:rPr lang="sr-Latn-CS" sz="4000" dirty="0" smtClean="0"/>
              <a:t>20</a:t>
            </a:r>
            <a:r>
              <a:rPr lang="en-US" sz="4000" dirty="0" smtClean="0"/>
              <a:t>20</a:t>
            </a:r>
            <a:r>
              <a:rPr lang="sr-Latn-CS" sz="4000" dirty="0" smtClean="0"/>
              <a:t>.</a:t>
            </a:r>
            <a:endParaRPr lang="en-US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810000"/>
            <a:ext cx="7854696" cy="1752600"/>
          </a:xfrm>
        </p:spPr>
        <p:txBody>
          <a:bodyPr>
            <a:normAutofit fontScale="92500" lnSpcReduction="20000"/>
          </a:bodyPr>
          <a:lstStyle/>
          <a:p>
            <a:pPr marL="280988" indent="-280988"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Sredinski f</a:t>
            </a:r>
            <a:r>
              <a:rPr lang="en-US" sz="3200" dirty="0" err="1" smtClean="0">
                <a:latin typeface="+mj-lt"/>
              </a:rPr>
              <a:t>aktori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ri</a:t>
            </a:r>
            <a:r>
              <a:rPr lang="sr-Latn-RS" sz="3200" dirty="0" smtClean="0">
                <a:latin typeface="+mj-lt"/>
              </a:rPr>
              <a:t>z</a:t>
            </a:r>
            <a:r>
              <a:rPr lang="en-US" sz="3200" dirty="0" err="1" smtClean="0">
                <a:latin typeface="+mj-lt"/>
              </a:rPr>
              <a:t>ika</a:t>
            </a:r>
            <a:endParaRPr lang="en-US" sz="3200" dirty="0" smtClean="0">
              <a:latin typeface="+mj-lt"/>
            </a:endParaRPr>
          </a:p>
          <a:p>
            <a:pPr marL="280988" indent="-280988" algn="l">
              <a:buFont typeface="Arial" pitchFamily="34" charset="0"/>
              <a:buChar char="•"/>
            </a:pPr>
            <a:r>
              <a:rPr lang="en-US" sz="3200" dirty="0" smtClean="0">
                <a:latin typeface="+mj-lt"/>
              </a:rPr>
              <a:t>Protektivni </a:t>
            </a:r>
            <a:r>
              <a:rPr lang="en-US" sz="3200" dirty="0" err="1" smtClean="0">
                <a:latin typeface="+mj-lt"/>
              </a:rPr>
              <a:t>faktori</a:t>
            </a:r>
            <a:endParaRPr lang="en-US" sz="3200" dirty="0" smtClean="0">
              <a:latin typeface="+mj-lt"/>
            </a:endParaRPr>
          </a:p>
          <a:p>
            <a:pPr marL="280988" indent="-280988" algn="l">
              <a:buFont typeface="Arial" pitchFamily="34" charset="0"/>
              <a:buChar char="•"/>
            </a:pPr>
            <a:r>
              <a:rPr lang="sr-Latn-RS" sz="3200" dirty="0" smtClean="0">
                <a:latin typeface="+mj-lt"/>
              </a:rPr>
              <a:t>Medicinski model </a:t>
            </a:r>
            <a:r>
              <a:rPr lang="en-US" sz="3200" dirty="0" smtClean="0">
                <a:latin typeface="+mj-lt"/>
              </a:rPr>
              <a:t>u </a:t>
            </a:r>
            <a:r>
              <a:rPr lang="en-US" sz="3200" dirty="0" err="1" smtClean="0">
                <a:latin typeface="+mj-lt"/>
              </a:rPr>
              <a:t>razumevanju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bolesti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zavisnosti</a:t>
            </a:r>
            <a:endParaRPr lang="en-US" sz="32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742950"/>
          </a:xfrm>
        </p:spPr>
        <p:txBody>
          <a:bodyPr>
            <a:normAutofit/>
          </a:bodyPr>
          <a:lstStyle/>
          <a:p>
            <a:pPr marL="650875" lvl="1" indent="-588963">
              <a:spcBef>
                <a:spcPts val="0"/>
              </a:spcBef>
              <a:spcAft>
                <a:spcPts val="0"/>
              </a:spcAft>
            </a:pPr>
            <a:r>
              <a:rPr lang="sr-Latn-RS" sz="3200" b="1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Faktori rizika u široj zajednici/3</a:t>
            </a:r>
            <a:endParaRPr lang="sr-Latn-RS" sz="3200" b="1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828800"/>
            <a:ext cx="8120062" cy="4724400"/>
          </a:xfrm>
        </p:spPr>
        <p:txBody>
          <a:bodyPr/>
          <a:lstStyle/>
          <a:p>
            <a:pPr marL="650875" lvl="1" indent="-650875">
              <a:spcBef>
                <a:spcPts val="1200"/>
              </a:spcBef>
              <a:spcAft>
                <a:spcPts val="0"/>
              </a:spcAft>
              <a:buNone/>
            </a:pPr>
            <a:r>
              <a:rPr lang="sr-Latn-RS" sz="2600" b="1" dirty="0" smtClean="0"/>
              <a:t>Faktori rizika u SUSEDSTVU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Socijalna </a:t>
            </a:r>
            <a:r>
              <a:rPr lang="sr-Latn-RS" b="1" dirty="0" smtClean="0"/>
              <a:t>dezorganizacija</a:t>
            </a:r>
            <a:r>
              <a:rPr lang="sr-Latn-RS" dirty="0" smtClean="0"/>
              <a:t> u susedstvu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Niska međusobna </a:t>
            </a:r>
            <a:r>
              <a:rPr lang="sr-Latn-RS" b="1" dirty="0" smtClean="0"/>
              <a:t>povezanost</a:t>
            </a:r>
            <a:r>
              <a:rPr lang="sr-Latn-RS" dirty="0" smtClean="0"/>
              <a:t> u susedstvu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Velika </a:t>
            </a:r>
            <a:r>
              <a:rPr lang="sr-Latn-RS" b="1" dirty="0" smtClean="0"/>
              <a:t>mobilnost</a:t>
            </a:r>
            <a:r>
              <a:rPr lang="sr-Latn-RS" dirty="0" smtClean="0"/>
              <a:t> stanovanja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Velika </a:t>
            </a:r>
            <a:r>
              <a:rPr lang="sr-Latn-RS" b="1" dirty="0" smtClean="0"/>
              <a:t>gustina</a:t>
            </a:r>
            <a:r>
              <a:rPr lang="sr-Latn-RS" dirty="0" smtClean="0"/>
              <a:t> naseljenosti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Visoke </a:t>
            </a:r>
            <a:r>
              <a:rPr lang="sr-Latn-RS" b="1" dirty="0" smtClean="0"/>
              <a:t>stope</a:t>
            </a:r>
            <a:r>
              <a:rPr lang="sr-Latn-RS" dirty="0" smtClean="0"/>
              <a:t> odraslog </a:t>
            </a:r>
            <a:r>
              <a:rPr lang="sr-Latn-RS" b="1" dirty="0" smtClean="0"/>
              <a:t>kriminala 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b="1" dirty="0" smtClean="0"/>
              <a:t>Dostupnost</a:t>
            </a:r>
            <a:r>
              <a:rPr lang="sr-Latn-RS" dirty="0" smtClean="0"/>
              <a:t> PAS 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Proširenost upotrebe PAS u </a:t>
            </a:r>
            <a:r>
              <a:rPr lang="sr-Latn-RS" b="1" dirty="0" smtClean="0"/>
              <a:t>neposrednom susedstvu</a:t>
            </a:r>
          </a:p>
          <a:p>
            <a:pPr marL="650876" lvl="1" indent="-284163">
              <a:spcBef>
                <a:spcPts val="600"/>
              </a:spcBef>
              <a:spcAft>
                <a:spcPts val="0"/>
              </a:spcAft>
              <a:buNone/>
            </a:pPr>
            <a:endParaRPr lang="sr-Latn-RS" dirty="0" smtClean="0"/>
          </a:p>
          <a:p>
            <a:pPr>
              <a:spcBef>
                <a:spcPts val="600"/>
              </a:spcBef>
              <a:buNone/>
            </a:pPr>
            <a:endParaRPr lang="sr-Latn-R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sr-Latn-CS" sz="4000" dirty="0" smtClean="0"/>
              <a:t>Protektivni faktori</a:t>
            </a:r>
            <a:r>
              <a:rPr lang="sl-SI" sz="4000" dirty="0" smtClean="0"/>
              <a:t> </a:t>
            </a:r>
            <a:r>
              <a:rPr lang="sr-Latn-CS" sz="4000" dirty="0" smtClean="0"/>
              <a:t>bolesti zavisnosti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PROTEKTIVNI FAKTORI</a:t>
            </a:r>
            <a:r>
              <a:rPr lang="sl-SI" sz="3200" b="1" dirty="0" smtClean="0"/>
              <a:t> BZ/1</a:t>
            </a:r>
            <a:endParaRPr lang="en-US" sz="24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marL="279400" indent="-279400">
              <a:buClr>
                <a:srgbClr val="FF0000"/>
              </a:buClr>
              <a:buSzPct val="100000"/>
              <a:buNone/>
            </a:pPr>
            <a:r>
              <a:rPr lang="sr-Latn-CS" sz="2000" b="1" dirty="0" smtClean="0"/>
              <a:t>Protektivni faktori su uticaji koji smanjuju verovatnoću pojavljivanja negativnog ishoda.</a:t>
            </a:r>
          </a:p>
          <a:p>
            <a:pPr marL="279400" indent="-279400">
              <a:buClr>
                <a:srgbClr val="FF0000"/>
              </a:buClr>
              <a:buSzPct val="100000"/>
              <a:buNone/>
            </a:pPr>
            <a:r>
              <a:rPr lang="sr-Latn-CS" sz="2000" b="1" dirty="0" smtClean="0"/>
              <a:t>SREDINSKI PROTEKTIVNI FAKTORI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b="1" i="1" dirty="0" smtClean="0"/>
              <a:t>Porodični</a:t>
            </a:r>
            <a:r>
              <a:rPr lang="sr-Latn-CS" sz="2400" dirty="0" smtClean="0"/>
              <a:t> protektivni faktori</a:t>
            </a:r>
          </a:p>
          <a:p>
            <a:pPr marL="645160" lvl="1" indent="-279400">
              <a:buClr>
                <a:srgbClr val="FF0000"/>
              </a:buClr>
              <a:buSzPct val="100000"/>
            </a:pPr>
            <a:r>
              <a:rPr lang="sr-Latn-CS" sz="2000" dirty="0" smtClean="0"/>
              <a:t>Prvorođeno dete</a:t>
            </a:r>
          </a:p>
          <a:p>
            <a:pPr marL="645160" lvl="1" indent="-279400">
              <a:buClr>
                <a:srgbClr val="FF0000"/>
              </a:buClr>
              <a:buSzPct val="100000"/>
            </a:pPr>
            <a:r>
              <a:rPr lang="sr-Latn-CS" sz="2000" dirty="0" smtClean="0"/>
              <a:t>Odrastanje u maloj porodici</a:t>
            </a:r>
          </a:p>
          <a:p>
            <a:pPr marL="645160" lvl="1" indent="-279400">
              <a:buClr>
                <a:srgbClr val="FF0000"/>
              </a:buClr>
              <a:buSzPct val="100000"/>
            </a:pPr>
            <a:r>
              <a:rPr lang="sr-Latn-CS" sz="2000" dirty="0" smtClean="0"/>
              <a:t>Nizak porodični konflikt</a:t>
            </a:r>
          </a:p>
          <a:p>
            <a:pPr marL="645160" lvl="1" indent="-279400">
              <a:buClr>
                <a:srgbClr val="FF0000"/>
              </a:buClr>
              <a:buSzPct val="100000"/>
            </a:pPr>
            <a:r>
              <a:rPr lang="sr-Latn-CS" sz="2000" dirty="0" smtClean="0"/>
              <a:t>Brižan odnos između braće i sestara</a:t>
            </a:r>
          </a:p>
          <a:p>
            <a:pPr marL="645160" lvl="1" indent="-279400">
              <a:buClr>
                <a:srgbClr val="FF0000"/>
              </a:buClr>
              <a:buSzPct val="100000"/>
            </a:pPr>
            <a:r>
              <a:rPr lang="sr-Latn-CS" sz="2000" dirty="0" smtClean="0"/>
              <a:t>Brižan odnos u proširenoj porodici 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Socijalna podrška od strane </a:t>
            </a:r>
            <a:r>
              <a:rPr lang="sr-Latn-CS" sz="2400" b="1" i="1" dirty="0" smtClean="0"/>
              <a:t>osoba van porodice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Posvećenost </a:t>
            </a:r>
            <a:r>
              <a:rPr lang="sr-Latn-CS" sz="2400" b="1" i="1" dirty="0" smtClean="0"/>
              <a:t>školi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Uključenost u </a:t>
            </a:r>
            <a:r>
              <a:rPr lang="sr-Latn-CS" sz="2400" b="1" i="1" dirty="0" smtClean="0"/>
              <a:t>konvencionalne</a:t>
            </a:r>
            <a:r>
              <a:rPr lang="sr-Latn-CS" sz="2400" dirty="0" smtClean="0"/>
              <a:t> aktivnosti</a:t>
            </a:r>
          </a:p>
          <a:p>
            <a:pPr marL="279400" lvl="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Prosocijalne </a:t>
            </a:r>
            <a:r>
              <a:rPr lang="sr-Latn-CS" sz="2400" b="1" i="1" dirty="0" smtClean="0"/>
              <a:t>norme i vrednosti </a:t>
            </a:r>
            <a:r>
              <a:rPr lang="sr-Latn-CS" sz="2400" dirty="0" smtClean="0"/>
              <a:t>u neposrednoj u </a:t>
            </a:r>
            <a:r>
              <a:rPr lang="sr-Latn-CS" sz="2400" b="1" i="1" dirty="0" smtClean="0"/>
              <a:t>sredini</a:t>
            </a:r>
          </a:p>
          <a:p>
            <a:pPr marL="279400" indent="-279400">
              <a:buClr>
                <a:srgbClr val="FF0000"/>
              </a:buClr>
              <a:buSzPct val="100000"/>
              <a:buNone/>
            </a:pPr>
            <a:endParaRPr lang="sr-Latn-CS" sz="2000" dirty="0" smtClean="0"/>
          </a:p>
          <a:p>
            <a:pPr marL="609600" indent="-609600">
              <a:buFont typeface="Wingdings" pitchFamily="2" charset="2"/>
              <a:buNone/>
            </a:pPr>
            <a:endParaRPr lang="sr-Latn-CS" sz="2000" dirty="0" smtClean="0"/>
          </a:p>
          <a:p>
            <a:pPr marL="609600" indent="-609600">
              <a:buFont typeface="Wingdings" pitchFamily="2" charset="2"/>
              <a:buNone/>
            </a:pPr>
            <a:endParaRPr lang="sr-Latn-C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marL="279400" indent="-279400"/>
            <a:r>
              <a:rPr lang="sr-Latn-CS" sz="3200" b="1" dirty="0" smtClean="0"/>
              <a:t>PROTEKTIVNI FAKTORI</a:t>
            </a:r>
            <a:r>
              <a:rPr lang="sl-SI" sz="3200" b="1" dirty="0" smtClean="0"/>
              <a:t> BZ/2</a:t>
            </a:r>
            <a:endParaRPr lang="sr-Latn-CS" sz="32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458200" cy="4800600"/>
          </a:xfrm>
        </p:spPr>
        <p:txBody>
          <a:bodyPr>
            <a:noAutofit/>
          </a:bodyPr>
          <a:lstStyle/>
          <a:p>
            <a:pPr marL="279400" indent="-279400">
              <a:buClr>
                <a:srgbClr val="FF0000"/>
              </a:buClr>
              <a:buSzPct val="100000"/>
              <a:buNone/>
            </a:pPr>
            <a:r>
              <a:rPr lang="sr-Latn-CS" sz="2400" dirty="0" smtClean="0"/>
              <a:t>INDIVIDUALNI </a:t>
            </a:r>
            <a:r>
              <a:rPr lang="sr-Latn-CS" sz="2400" b="1" dirty="0" smtClean="0"/>
              <a:t>PROTEKTIVNI </a:t>
            </a:r>
            <a:r>
              <a:rPr lang="sr-Latn-CS" sz="2400" dirty="0" smtClean="0"/>
              <a:t>FAKTORI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Socijalne </a:t>
            </a:r>
            <a:r>
              <a:rPr lang="sr-Latn-CS" sz="2400" i="1" dirty="0" smtClean="0"/>
              <a:t>veštine</a:t>
            </a:r>
            <a:r>
              <a:rPr lang="sr-Latn-CS" sz="2400" dirty="0" smtClean="0"/>
              <a:t> i veštine rešavanja problema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i="1" dirty="0" smtClean="0"/>
              <a:t>Pozitivan</a:t>
            </a:r>
            <a:r>
              <a:rPr lang="sr-Latn-CS" sz="2400" dirty="0" smtClean="0"/>
              <a:t> stav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Dobar </a:t>
            </a:r>
            <a:r>
              <a:rPr lang="sr-Latn-CS" sz="2400" i="1" dirty="0" err="1" smtClean="0"/>
              <a:t>tempterament</a:t>
            </a:r>
            <a:endParaRPr lang="sr-Latn-CS" sz="2400" i="1" dirty="0" smtClean="0"/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Visoka </a:t>
            </a:r>
            <a:r>
              <a:rPr lang="sr-Latn-CS" sz="2400" i="1" dirty="0" smtClean="0"/>
              <a:t>inteligencija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dirty="0" smtClean="0"/>
              <a:t>Nizak nivo </a:t>
            </a:r>
            <a:r>
              <a:rPr lang="sr-Latn-CS" sz="2400" i="1" dirty="0" smtClean="0"/>
              <a:t>stresa</a:t>
            </a:r>
            <a:r>
              <a:rPr lang="sr-Latn-CS" sz="2400" dirty="0" smtClean="0"/>
              <a:t> u detinjstvu </a:t>
            </a:r>
          </a:p>
          <a:p>
            <a:pPr marL="609600" indent="-609600">
              <a:buFont typeface="Wingdings" pitchFamily="2" charset="2"/>
              <a:buNone/>
            </a:pPr>
            <a:endParaRPr lang="sr-Latn-CS" sz="2400" dirty="0" smtClean="0"/>
          </a:p>
          <a:p>
            <a:pPr marL="609600" indent="-609600">
              <a:buFont typeface="Wingdings" pitchFamily="2" charset="2"/>
              <a:buNone/>
            </a:pPr>
            <a:endParaRPr lang="sr-Latn-C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742950"/>
          </a:xfrm>
        </p:spPr>
        <p:txBody>
          <a:bodyPr/>
          <a:lstStyle/>
          <a:p>
            <a:r>
              <a:rPr lang="sr-Latn-CS" sz="3200" b="1" dirty="0" smtClean="0"/>
              <a:t>Etiološki </a:t>
            </a:r>
            <a:r>
              <a:rPr lang="sr-Latn-CS" sz="3200" b="1" dirty="0" err="1" smtClean="0"/>
              <a:t>četovorougao</a:t>
            </a:r>
            <a:endParaRPr lang="en-US" sz="32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120062" cy="47244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CS" sz="2000" b="1" dirty="0" smtClean="0"/>
              <a:t>Etiologija - uzrok i razvoj bolesti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CS" sz="2200" dirty="0" smtClean="0"/>
              <a:t>Možemo govoriti o </a:t>
            </a:r>
            <a:r>
              <a:rPr lang="sr-Latn-CS" sz="2200" b="1" dirty="0" smtClean="0"/>
              <a:t>“etiološkom </a:t>
            </a:r>
            <a:r>
              <a:rPr lang="sr-Latn-CS" sz="2200" b="1" dirty="0" err="1" smtClean="0"/>
              <a:t>četovorouglu</a:t>
            </a:r>
            <a:r>
              <a:rPr lang="sr-Latn-CS" sz="2200" b="1" dirty="0" smtClean="0"/>
              <a:t>”:</a:t>
            </a:r>
            <a:r>
              <a:rPr lang="sr-Latn-CS" sz="2200" dirty="0" smtClean="0"/>
              <a:t> 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sr-Latn-CS" sz="2200" dirty="0" smtClean="0">
                <a:sym typeface="Wingdings"/>
              </a:rPr>
              <a:t> </a:t>
            </a:r>
            <a:r>
              <a:rPr lang="sr-Latn-CS" sz="2200" dirty="0" smtClean="0"/>
              <a:t>među-odnos između čoveka  - nasleđa - sredine - PAS. </a:t>
            </a: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sr-Latn-CS" sz="2400" dirty="0" smtClean="0"/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sr-Latn-CS" sz="2400" dirty="0" smtClean="0"/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400" dirty="0" smtClean="0"/>
          </a:p>
          <a:p>
            <a:pPr>
              <a:spcBef>
                <a:spcPts val="300"/>
              </a:spcBef>
            </a:pPr>
            <a:endParaRPr lang="en-US" sz="2400" dirty="0" smtClean="0"/>
          </a:p>
          <a:p>
            <a:pPr>
              <a:spcBef>
                <a:spcPts val="300"/>
              </a:spcBef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524000" y="2743200"/>
            <a:ext cx="1371600" cy="1219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Čovek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524000" y="5029200"/>
            <a:ext cx="1371600" cy="1219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PAS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800600" y="5029200"/>
            <a:ext cx="1447800" cy="1295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Nasleđe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724400" y="2667000"/>
            <a:ext cx="1447800" cy="1295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Sredina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9" name="Left-Right Arrow 8"/>
          <p:cNvSpPr/>
          <p:nvPr/>
        </p:nvSpPr>
        <p:spPr>
          <a:xfrm>
            <a:off x="3352800" y="3048000"/>
            <a:ext cx="1216152" cy="484632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0" name="Left-Right Arrow 9"/>
          <p:cNvSpPr/>
          <p:nvPr/>
        </p:nvSpPr>
        <p:spPr>
          <a:xfrm rot="16200000">
            <a:off x="1752600" y="4267200"/>
            <a:ext cx="914400" cy="457200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1" name="Left-Right Arrow 10"/>
          <p:cNvSpPr/>
          <p:nvPr/>
        </p:nvSpPr>
        <p:spPr>
          <a:xfrm rot="16200000">
            <a:off x="5029200" y="4267200"/>
            <a:ext cx="914400" cy="457200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3" name="Left-Right Arrow 12"/>
          <p:cNvSpPr/>
          <p:nvPr/>
        </p:nvSpPr>
        <p:spPr>
          <a:xfrm>
            <a:off x="3124200" y="5410200"/>
            <a:ext cx="1216152" cy="484632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4" name="Left-Right Arrow 13"/>
          <p:cNvSpPr/>
          <p:nvPr/>
        </p:nvSpPr>
        <p:spPr>
          <a:xfrm rot="19083880">
            <a:off x="3276600" y="4191000"/>
            <a:ext cx="1216152" cy="484632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5" name="Left-Right Arrow 14"/>
          <p:cNvSpPr/>
          <p:nvPr/>
        </p:nvSpPr>
        <p:spPr>
          <a:xfrm rot="2464745">
            <a:off x="3276600" y="4191000"/>
            <a:ext cx="1216152" cy="484632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sr-Latn-CS" sz="4000" dirty="0" smtClean="0"/>
              <a:t>Medicinski model i bolesti zavisnosti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sr-Latn-RS" sz="3200" b="1" dirty="0" smtClean="0"/>
              <a:t>Neki doprinosi medicinskog modela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it-IT" dirty="0" smtClean="0"/>
              <a:t>Adikcije ili zavisnosti </a:t>
            </a:r>
            <a:r>
              <a:rPr lang="sr-Latn-RS" dirty="0" smtClean="0"/>
              <a:t>definiše kao </a:t>
            </a:r>
            <a:r>
              <a:rPr lang="it-IT" b="1" dirty="0" smtClean="0"/>
              <a:t>bolest</a:t>
            </a:r>
            <a:r>
              <a:rPr lang="sr-Latn-RS" dirty="0" smtClean="0"/>
              <a:t>: </a:t>
            </a:r>
            <a:r>
              <a:rPr lang="it-IT" b="1" dirty="0" smtClean="0"/>
              <a:t>solidarnost zdravih </a:t>
            </a:r>
            <a:r>
              <a:rPr lang="it-IT" dirty="0" smtClean="0"/>
              <a:t>za pomoć bolesnima </a:t>
            </a:r>
            <a:endParaRPr lang="sr-Latn-RS" sz="2400" dirty="0" smtClean="0"/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US" sz="2400" dirty="0" smtClean="0"/>
              <a:t>O</a:t>
            </a:r>
            <a:r>
              <a:rPr lang="sr-Latn-RS" sz="2400" dirty="0" smtClean="0"/>
              <a:t>mogućava </a:t>
            </a:r>
            <a:r>
              <a:rPr lang="it-IT" sz="2400" dirty="0" smtClean="0"/>
              <a:t>svrstavanje u </a:t>
            </a:r>
            <a:r>
              <a:rPr lang="it-IT" sz="2400" b="1" dirty="0" smtClean="0"/>
              <a:t>medicinske klasifikacije</a:t>
            </a:r>
            <a:r>
              <a:rPr lang="sr-Latn-RS" sz="2400" b="1" dirty="0" smtClean="0"/>
              <a:t>, </a:t>
            </a:r>
            <a:r>
              <a:rPr lang="sr-Latn-RS" sz="2400" dirty="0" smtClean="0"/>
              <a:t>koje obezbeđuju: </a:t>
            </a:r>
          </a:p>
          <a:p>
            <a:pPr lvl="1">
              <a:spcBef>
                <a:spcPct val="0"/>
              </a:spcBef>
            </a:pPr>
            <a:r>
              <a:rPr lang="sr-Latn-RS" sz="2400" b="1" dirty="0" smtClean="0"/>
              <a:t>uniformnu</a:t>
            </a:r>
            <a:r>
              <a:rPr lang="sr-Latn-RS" sz="2400" dirty="0" smtClean="0"/>
              <a:t> </a:t>
            </a:r>
            <a:r>
              <a:rPr lang="sr-Latn-RS" sz="2400" b="1" dirty="0" smtClean="0"/>
              <a:t>terminologiju</a:t>
            </a:r>
            <a:r>
              <a:rPr lang="sr-Latn-RS" sz="2400" dirty="0" smtClean="0"/>
              <a:t> i jasnu komunikaciju između stručnjaka / kliničara</a:t>
            </a:r>
          </a:p>
          <a:p>
            <a:pPr lvl="1">
              <a:spcBef>
                <a:spcPct val="0"/>
              </a:spcBef>
            </a:pPr>
            <a:r>
              <a:rPr lang="sr-Latn-CS" sz="2400" b="1" dirty="0" smtClean="0"/>
              <a:t>rano dijagnostikovanje </a:t>
            </a:r>
          </a:p>
          <a:p>
            <a:pPr lvl="1">
              <a:spcBef>
                <a:spcPct val="0"/>
              </a:spcBef>
            </a:pPr>
            <a:r>
              <a:rPr lang="it-IT" sz="2400" b="1" dirty="0" smtClean="0"/>
              <a:t>epidemiološka</a:t>
            </a:r>
            <a:r>
              <a:rPr lang="it-IT" sz="2400" dirty="0" smtClean="0"/>
              <a:t> praćenja</a:t>
            </a:r>
            <a:r>
              <a:rPr lang="sr-Latn-CS" sz="2400" dirty="0" smtClean="0"/>
              <a:t> - </a:t>
            </a:r>
            <a:r>
              <a:rPr lang="it-IT" sz="2400" dirty="0" smtClean="0"/>
              <a:t>stopa morbiditeta i mortalitet</a:t>
            </a:r>
            <a:r>
              <a:rPr lang="sr-Latn-RS" sz="2400" dirty="0" smtClean="0"/>
              <a:t>a</a:t>
            </a:r>
          </a:p>
          <a:p>
            <a:pPr algn="just">
              <a:buNone/>
            </a:pPr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38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r-Latn-CS" sz="3200" b="1" dirty="0" smtClean="0"/>
              <a:t>BZ - osnovni kriterijumi mentalnog poremećaja po medicinskom modelu i motivi za lečenje</a:t>
            </a:r>
            <a:endParaRPr lang="sr-Latn-CS" sz="3200" b="1" dirty="0"/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981200"/>
            <a:ext cx="8504238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000" dirty="0" smtClean="0"/>
              <a:t>Da bi se dala </a:t>
            </a:r>
            <a:r>
              <a:rPr lang="sr-Latn-RS" sz="2000" b="1" dirty="0" smtClean="0"/>
              <a:t>psihijatrijska dijagnoza bolesti zavisnosti, </a:t>
            </a:r>
            <a:r>
              <a:rPr lang="sr-Latn-RS" sz="2000" dirty="0" smtClean="0"/>
              <a:t>potrebno je da se ispune </a:t>
            </a:r>
            <a:r>
              <a:rPr lang="sr-Latn-RS" sz="2000" b="1" dirty="0" smtClean="0"/>
              <a:t>osnovni uslovi za postojanje mentalnog poremećaja. </a:t>
            </a:r>
          </a:p>
          <a:p>
            <a:pPr marL="0" indent="0">
              <a:buNone/>
            </a:pPr>
            <a:r>
              <a:rPr lang="sr-Latn-RS" sz="2000" dirty="0" smtClean="0"/>
              <a:t>Po</a:t>
            </a:r>
            <a:r>
              <a:rPr lang="sr-Latn-RS" sz="2000" b="1" dirty="0" smtClean="0"/>
              <a:t> </a:t>
            </a:r>
            <a:r>
              <a:rPr lang="sr-Latn-RS" sz="2000" b="1" i="1" dirty="0" smtClean="0"/>
              <a:t>DSM V, mentalni poremećaj </a:t>
            </a:r>
            <a:r>
              <a:rPr lang="sr-Latn-RS" sz="2000" dirty="0" smtClean="0"/>
              <a:t>je sindrom koga karakteriše klinički značajan poremećaj u kogniciji, emotivnoj regulaciji ili ponašanju individue koji odražava disfunkciju  u psihološkim, biološkim ili razvojnim procesima, koji su osnov mentalnog finksionisanja. Obično je povezan sa: </a:t>
            </a:r>
          </a:p>
          <a:p>
            <a:pPr>
              <a:spcBef>
                <a:spcPts val="300"/>
              </a:spcBef>
            </a:pPr>
            <a:r>
              <a:rPr lang="sr-Latn-RS" sz="2000" dirty="0" smtClean="0">
                <a:solidFill>
                  <a:schemeClr val="tx1"/>
                </a:solidFill>
              </a:rPr>
              <a:t>značajnim</a:t>
            </a:r>
            <a:r>
              <a:rPr lang="sr-Latn-RS" sz="2000" i="1" dirty="0" smtClean="0">
                <a:solidFill>
                  <a:schemeClr val="tx1"/>
                </a:solidFill>
              </a:rPr>
              <a:t> distresom </a:t>
            </a:r>
            <a:r>
              <a:rPr lang="sr-Latn-RS" sz="2000" dirty="0" smtClean="0">
                <a:solidFill>
                  <a:schemeClr val="tx1"/>
                </a:solidFill>
              </a:rPr>
              <a:t>(bolni simptomi) </a:t>
            </a:r>
            <a:r>
              <a:rPr lang="sr-Latn-RS" sz="2000" i="1" dirty="0" smtClean="0">
                <a:solidFill>
                  <a:schemeClr val="tx1"/>
                </a:solidFill>
              </a:rPr>
              <a:t>(</a:t>
            </a:r>
            <a:r>
              <a:rPr lang="sr-Latn-RS" sz="2000" dirty="0" smtClean="0"/>
              <a:t>uglavnom nije prisutan kod</a:t>
            </a:r>
            <a:r>
              <a:rPr lang="sr-Latn-RS" sz="2000" b="1" dirty="0" smtClean="0"/>
              <a:t> </a:t>
            </a:r>
            <a:r>
              <a:rPr lang="sr-Latn-RS" sz="2000" dirty="0" smtClean="0"/>
              <a:t>zavisnika dok uzimaju supstancu), </a:t>
            </a:r>
            <a:r>
              <a:rPr lang="sr-Latn-RS" sz="2000" i="1" dirty="0" smtClean="0">
                <a:solidFill>
                  <a:schemeClr val="tx1"/>
                </a:solidFill>
              </a:rPr>
              <a:t>ili </a:t>
            </a:r>
            <a:endParaRPr lang="sr-Latn-RS" sz="1800" dirty="0" smtClean="0"/>
          </a:p>
          <a:p>
            <a:pPr>
              <a:spcBef>
                <a:spcPts val="300"/>
              </a:spcBef>
            </a:pPr>
            <a:r>
              <a:rPr lang="sr-Latn-RS" sz="2000" dirty="0" smtClean="0"/>
              <a:t>značajnim</a:t>
            </a:r>
            <a:r>
              <a:rPr lang="sr-Latn-RS" sz="2000" i="1" dirty="0" smtClean="0"/>
              <a:t> nesposobnošću </a:t>
            </a:r>
            <a:r>
              <a:rPr lang="sr-Latn-RS" sz="2000" i="1" dirty="0" smtClean="0">
                <a:solidFill>
                  <a:schemeClr val="tx1"/>
                </a:solidFill>
              </a:rPr>
              <a:t>u socijalnoj, radnoj ili drugoj oblasti funkcionisanja </a:t>
            </a:r>
            <a:endParaRPr lang="sr-Latn-RS" sz="2000" i="1" dirty="0" smtClean="0"/>
          </a:p>
          <a:p>
            <a:pPr>
              <a:spcBef>
                <a:spcPts val="300"/>
              </a:spcBef>
              <a:buNone/>
            </a:pPr>
            <a:r>
              <a:rPr lang="sr-Latn-RS" sz="2000" dirty="0" smtClean="0"/>
              <a:t>Ponašanje u skladu sa kulturnim normama nije mentalni poremećaj </a:t>
            </a:r>
            <a:r>
              <a:rPr lang="sr-Latn-RS" sz="1800" dirty="0" smtClean="0">
                <a:sym typeface="Wingdings"/>
              </a:rPr>
              <a:t> </a:t>
            </a:r>
            <a:r>
              <a:rPr lang="sr-Latn-RS" sz="1800" dirty="0" smtClean="0"/>
              <a:t>svaka kultura ima PAS čije se uzimanje smatra prihvatljivim (kod nas duvan i alkohol)</a:t>
            </a:r>
            <a:endParaRPr lang="sr-Latn-RS" sz="1800" b="1" dirty="0" smtClean="0"/>
          </a:p>
          <a:p>
            <a:pPr>
              <a:spcBef>
                <a:spcPts val="300"/>
              </a:spcBef>
              <a:buNone/>
            </a:pPr>
            <a:r>
              <a:rPr lang="sr-Latn-RS" sz="1800" dirty="0" smtClean="0">
                <a:sym typeface="Wingdings"/>
              </a:rPr>
              <a:t> </a:t>
            </a:r>
            <a:r>
              <a:rPr lang="sr-Latn-RS" sz="1800" dirty="0" smtClean="0"/>
              <a:t>dolazi do </a:t>
            </a:r>
            <a:r>
              <a:rPr lang="sr-Latn-RS" sz="1800" b="1" dirty="0" smtClean="0"/>
              <a:t>nejasnog razlikovanja između normalne i patološke nesposobnosti – </a:t>
            </a:r>
            <a:r>
              <a:rPr lang="sr-Latn-RS" sz="1800" dirty="0" smtClean="0"/>
              <a:t>posledica je </a:t>
            </a:r>
            <a:r>
              <a:rPr lang="sr-Latn-RS" sz="1800" b="1" dirty="0" smtClean="0"/>
              <a:t>kašnjenje u dijagnozi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63F1CE-09D9-4316-9A9F-E3B7EA38C5E1}" type="slidenum">
              <a:rPr lang="sr-Latn-CS" smtClean="0"/>
              <a:pPr>
                <a:defRPr/>
              </a:pPr>
              <a:t>17</a:t>
            </a:fld>
            <a:endParaRPr lang="sr-Latn-C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r>
              <a:rPr lang="sr-Latn-CS" sz="3200" b="1" dirty="0" smtClean="0"/>
              <a:t>KRITERIJUMI ZA UTVRĐIVANJE BZ 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686800" cy="48006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sr-Latn-CS" sz="2200" b="1" dirty="0" smtClean="0"/>
              <a:t>Psihička zavisnost</a:t>
            </a:r>
            <a:r>
              <a:rPr lang="sr-Latn-CS" sz="2200" dirty="0" smtClean="0"/>
              <a:t>: </a:t>
            </a:r>
            <a:r>
              <a:rPr lang="sr-Latn-CS" sz="2000" dirty="0" smtClean="0"/>
              <a:t>jaka </a:t>
            </a:r>
            <a:r>
              <a:rPr lang="sr-Latn-CS" sz="2000" b="1" dirty="0" smtClean="0"/>
              <a:t>žudnja</a:t>
            </a:r>
            <a:r>
              <a:rPr lang="sr-Latn-CS" sz="2000" dirty="0" smtClean="0"/>
              <a:t> ili osećanje </a:t>
            </a:r>
            <a:r>
              <a:rPr lang="sr-Latn-CS" sz="2000" b="1" dirty="0" smtClean="0"/>
              <a:t>prinude</a:t>
            </a:r>
            <a:r>
              <a:rPr lang="sr-Latn-CS" sz="2000" dirty="0" smtClean="0"/>
              <a:t> da se droga uzme</a:t>
            </a:r>
          </a:p>
          <a:p>
            <a:pPr>
              <a:spcBef>
                <a:spcPts val="0"/>
              </a:spcBef>
              <a:buNone/>
            </a:pPr>
            <a:r>
              <a:rPr lang="sr-Latn-CS" sz="2200" b="1" dirty="0" smtClean="0"/>
              <a:t>Telesna zavisnost</a:t>
            </a:r>
            <a:r>
              <a:rPr lang="sr-Latn-CS" sz="2200" dirty="0" smtClean="0"/>
              <a:t>: </a:t>
            </a:r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sr-Latn-CS" sz="2000" dirty="0" smtClean="0"/>
              <a:t>Dokaz o povećanoj </a:t>
            </a:r>
            <a:r>
              <a:rPr lang="sr-Latn-CS" sz="2000" b="1" dirty="0" smtClean="0"/>
              <a:t>toleranciji </a:t>
            </a:r>
            <a:r>
              <a:rPr lang="sr-Latn-CS" sz="2000" dirty="0" smtClean="0"/>
              <a:t>(izuzetno visoka u odnosu na prosek)</a:t>
            </a:r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sr-Latn-CS" sz="2000" b="1" dirty="0" smtClean="0"/>
              <a:t>Fiziološki apstinencijalni sidrom </a:t>
            </a:r>
            <a:r>
              <a:rPr lang="sr-Latn-CS" sz="2000" dirty="0" smtClean="0"/>
              <a:t>po smanjenju ili prestanku uzimanja supstance</a:t>
            </a:r>
          </a:p>
          <a:p>
            <a:pPr>
              <a:spcBef>
                <a:spcPts val="0"/>
              </a:spcBef>
              <a:buNone/>
            </a:pPr>
            <a:r>
              <a:rPr lang="sr-Latn-CS" sz="2200" b="1" dirty="0" smtClean="0"/>
              <a:t>Karakteristična ponašanja</a:t>
            </a:r>
            <a:r>
              <a:rPr lang="sr-Latn-CS" sz="2200" dirty="0" smtClean="0"/>
              <a:t>: </a:t>
            </a:r>
          </a:p>
          <a:p>
            <a:pPr>
              <a:spcBef>
                <a:spcPts val="0"/>
              </a:spcBef>
            </a:pPr>
            <a:r>
              <a:rPr lang="sr-Latn-CS" sz="2000" b="1" dirty="0" smtClean="0"/>
              <a:t>Otežana</a:t>
            </a:r>
            <a:r>
              <a:rPr lang="sr-Latn-CS" sz="2000" dirty="0" smtClean="0"/>
              <a:t> </a:t>
            </a:r>
            <a:r>
              <a:rPr lang="sr-Latn-CS" sz="2000" b="1" dirty="0" smtClean="0"/>
              <a:t>kontrola</a:t>
            </a:r>
            <a:r>
              <a:rPr lang="sr-Latn-CS" sz="2000" dirty="0" smtClean="0"/>
              <a:t> nad ponašanjem </a:t>
            </a:r>
            <a:r>
              <a:rPr lang="sr-Latn-CS" sz="2000" b="1" dirty="0" smtClean="0"/>
              <a:t>uzimanja</a:t>
            </a:r>
            <a:r>
              <a:rPr lang="sr-Latn-CS" sz="2000" dirty="0" smtClean="0"/>
              <a:t> </a:t>
            </a:r>
            <a:r>
              <a:rPr lang="sr-Latn-CS" sz="2000" b="1" dirty="0" smtClean="0"/>
              <a:t>supstance </a:t>
            </a:r>
            <a:r>
              <a:rPr lang="sr-Latn-CS" sz="2000" dirty="0" smtClean="0"/>
              <a:t>u smislu početka, završetka i nivoa upotrebe</a:t>
            </a:r>
          </a:p>
          <a:p>
            <a:pPr>
              <a:spcBef>
                <a:spcPts val="0"/>
              </a:spcBef>
            </a:pPr>
            <a:r>
              <a:rPr lang="sr-Latn-CS" sz="2000" dirty="0" smtClean="0"/>
              <a:t>Provođenje </a:t>
            </a:r>
            <a:r>
              <a:rPr lang="sr-Latn-CS" sz="2000" b="1" dirty="0" smtClean="0"/>
              <a:t>sve više vremena </a:t>
            </a:r>
            <a:r>
              <a:rPr lang="sr-Latn-CS" sz="2000" dirty="0" smtClean="0"/>
              <a:t>u traženju, uzimanju ili pravljenju droge</a:t>
            </a:r>
          </a:p>
          <a:p>
            <a:pPr>
              <a:spcBef>
                <a:spcPts val="0"/>
              </a:spcBef>
            </a:pPr>
            <a:r>
              <a:rPr lang="sr-Latn-CS" sz="2000" dirty="0" smtClean="0"/>
              <a:t>Progresivno </a:t>
            </a:r>
            <a:r>
              <a:rPr lang="sr-Latn-CS" sz="2000" b="1" dirty="0" smtClean="0"/>
              <a:t>zanemarivanje</a:t>
            </a:r>
            <a:r>
              <a:rPr lang="sr-Latn-CS" sz="2000" dirty="0" smtClean="0"/>
              <a:t> drugih </a:t>
            </a:r>
            <a:r>
              <a:rPr lang="sr-Latn-CS" sz="2000" b="1" dirty="0" smtClean="0"/>
              <a:t>zadovljstava</a:t>
            </a:r>
            <a:r>
              <a:rPr lang="sr-Latn-CS" sz="2000" dirty="0" smtClean="0"/>
              <a:t> i </a:t>
            </a:r>
            <a:r>
              <a:rPr lang="sr-Latn-CS" sz="2000" b="1" dirty="0" smtClean="0"/>
              <a:t>interesovanja</a:t>
            </a:r>
          </a:p>
          <a:p>
            <a:pPr>
              <a:spcBef>
                <a:spcPts val="0"/>
              </a:spcBef>
            </a:pPr>
            <a:r>
              <a:rPr lang="sr-Latn-CS" sz="2000" b="1" dirty="0" smtClean="0"/>
              <a:t>Nastavljanje</a:t>
            </a:r>
            <a:r>
              <a:rPr lang="sr-Latn-CS" sz="2000" dirty="0" smtClean="0"/>
              <a:t> uzimanja i pored jasnih činjenica o direktnom i indirektnim </a:t>
            </a:r>
            <a:r>
              <a:rPr lang="sr-Latn-CS" sz="2000" b="1" dirty="0" smtClean="0"/>
              <a:t>štetnim dejstvima </a:t>
            </a:r>
            <a:r>
              <a:rPr lang="sr-Latn-CS" sz="2000" dirty="0" smtClean="0"/>
              <a:t>i </a:t>
            </a:r>
            <a:r>
              <a:rPr lang="sr-Latn-CS" sz="2000" b="1" dirty="0" smtClean="0"/>
              <a:t>posledicama</a:t>
            </a:r>
            <a:r>
              <a:rPr lang="sr-Latn-CS" sz="2000" dirty="0" smtClean="0"/>
              <a:t> uzimanja supstance</a:t>
            </a:r>
          </a:p>
          <a:p>
            <a:pPr>
              <a:spcBef>
                <a:spcPts val="0"/>
              </a:spcBef>
              <a:buNone/>
            </a:pPr>
            <a:r>
              <a:rPr lang="sr-Latn-CS" sz="2200" b="1" dirty="0" smtClean="0"/>
              <a:t>Trajanje</a:t>
            </a:r>
            <a:r>
              <a:rPr lang="sr-Latn-CS" sz="2200" dirty="0" smtClean="0"/>
              <a:t>: </a:t>
            </a:r>
          </a:p>
          <a:p>
            <a:pPr>
              <a:spcBef>
                <a:spcPts val="0"/>
              </a:spcBef>
            </a:pPr>
            <a:r>
              <a:rPr lang="sr-Latn-CS" sz="2000" dirty="0" smtClean="0"/>
              <a:t>MKB-10: neki period u prethodnoj godini</a:t>
            </a:r>
          </a:p>
          <a:p>
            <a:pPr>
              <a:spcBef>
                <a:spcPts val="0"/>
              </a:spcBef>
            </a:pPr>
            <a:r>
              <a:rPr lang="sr-Latn-CS" sz="2000" dirty="0" smtClean="0"/>
              <a:t>DSM V: min. 1  godina </a:t>
            </a:r>
            <a:endParaRPr lang="sr-Latn-CS" sz="2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7A01C-539B-4C65-A7F1-BFDD8E3984A0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Mentalni poremećaji i poremećaji ponašanja nastali zbog upotrebe PAS po MKB-10 /1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l-SI" b="1" dirty="0" smtClean="0"/>
              <a:t>F1x.- </a:t>
            </a:r>
            <a:r>
              <a:rPr lang="sl-SI" dirty="0" smtClean="0"/>
              <a:t>po </a:t>
            </a:r>
            <a:r>
              <a:rPr lang="sl-SI" b="1" dirty="0" smtClean="0"/>
              <a:t>VRSTI PAS</a:t>
            </a:r>
            <a:r>
              <a:rPr lang="sl-SI" dirty="0" smtClean="0"/>
              <a:t>: </a:t>
            </a:r>
          </a:p>
          <a:p>
            <a:pPr>
              <a:buNone/>
            </a:pPr>
            <a:r>
              <a:rPr lang="sl-SI" sz="2400" dirty="0" smtClean="0"/>
              <a:t>F10.- Alkohol</a:t>
            </a:r>
          </a:p>
          <a:p>
            <a:pPr>
              <a:buNone/>
            </a:pPr>
            <a:r>
              <a:rPr lang="sl-SI" sz="2400" dirty="0" smtClean="0"/>
              <a:t>F11.- Opijati</a:t>
            </a:r>
          </a:p>
          <a:p>
            <a:pPr>
              <a:buNone/>
            </a:pPr>
            <a:r>
              <a:rPr lang="sl-SI" sz="2400" dirty="0" smtClean="0"/>
              <a:t>F12.- Kanaboidi</a:t>
            </a:r>
          </a:p>
          <a:p>
            <a:pPr>
              <a:buNone/>
            </a:pPr>
            <a:r>
              <a:rPr lang="sl-SI" sz="2400" dirty="0" smtClean="0"/>
              <a:t>F13.- Sedativi ili hipnotici</a:t>
            </a:r>
          </a:p>
          <a:p>
            <a:pPr>
              <a:buNone/>
            </a:pPr>
            <a:r>
              <a:rPr lang="sl-SI" sz="2400" dirty="0" smtClean="0"/>
              <a:t>F14.- Kokain</a:t>
            </a:r>
          </a:p>
          <a:p>
            <a:pPr>
              <a:buNone/>
            </a:pPr>
            <a:r>
              <a:rPr lang="sl-SI" sz="2400" dirty="0" smtClean="0"/>
              <a:t>F15.- Drugi stimulansi uključujući kofein</a:t>
            </a:r>
          </a:p>
          <a:p>
            <a:pPr>
              <a:buNone/>
            </a:pPr>
            <a:r>
              <a:rPr lang="sl-SI" sz="2400" dirty="0" smtClean="0"/>
              <a:t>F16.- Halucinogeni</a:t>
            </a:r>
          </a:p>
          <a:p>
            <a:pPr>
              <a:buNone/>
            </a:pPr>
            <a:r>
              <a:rPr lang="sl-SI" sz="2400" dirty="0" smtClean="0"/>
              <a:t>F17.- Duvan</a:t>
            </a:r>
          </a:p>
          <a:p>
            <a:pPr>
              <a:buNone/>
            </a:pPr>
            <a:r>
              <a:rPr lang="sl-SI" sz="2400" dirty="0" smtClean="0"/>
              <a:t>F18.- Is</a:t>
            </a:r>
            <a:r>
              <a:rPr lang="en-US" sz="2400" dirty="0" smtClean="0"/>
              <a:t>p</a:t>
            </a:r>
            <a:r>
              <a:rPr lang="sl-SI" sz="2400" dirty="0" smtClean="0"/>
              <a:t>arljivi rastvarači</a:t>
            </a:r>
          </a:p>
          <a:p>
            <a:pPr>
              <a:buNone/>
            </a:pPr>
            <a:r>
              <a:rPr lang="sl-SI" sz="2400" dirty="0" smtClean="0"/>
              <a:t>F19.- Brojne droge i druge PAS</a:t>
            </a:r>
          </a:p>
          <a:p>
            <a:pPr>
              <a:buNone/>
            </a:pP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Uticaji u razvoju zavisnosti </a:t>
            </a:r>
            <a:r>
              <a:rPr lang="sl-SI" sz="2400" b="1" dirty="0" smtClean="0"/>
              <a:t>(Nastasić, EPA, str. 19)</a:t>
            </a:r>
            <a:endParaRPr lang="en-US" sz="24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marL="0" indent="0">
              <a:buClr>
                <a:srgbClr val="FF0000"/>
              </a:buClr>
              <a:buSzPct val="100000"/>
              <a:buNone/>
            </a:pPr>
            <a:r>
              <a:rPr lang="sr-Latn-CS" sz="2400" dirty="0" smtClean="0"/>
              <a:t>Do koje će tačke na ovom kontinuumu će doći pojedinac/porodica /grupa /zajednica  je određeno delovanjem sistemskih procesa u kojima učestuju: </a:t>
            </a:r>
            <a:endParaRPr lang="en-US" sz="2400" dirty="0" smtClean="0"/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b="1" dirty="0" smtClean="0"/>
              <a:t>Faktori rizika: </a:t>
            </a:r>
            <a:r>
              <a:rPr lang="sr-Latn-CS" sz="2400" dirty="0" smtClean="0"/>
              <a:t>uticaji koji povećavaju verovatnoću da dođe do nepovoljnog ishoda</a:t>
            </a:r>
            <a:endParaRPr lang="sr-Latn-RS" sz="2400" dirty="0" smtClean="0"/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b="1" dirty="0" smtClean="0"/>
              <a:t>Faktori zaštite  ili protektivni faktori: </a:t>
            </a:r>
            <a:r>
              <a:rPr lang="sr-Latn-CS" sz="2400" dirty="0" smtClean="0"/>
              <a:t>uticaji koji smanjuju verovatnoću pojavljivanja negativnog ishoda.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CS" sz="2400" b="1" smtClean="0"/>
              <a:t>Mehanizmi </a:t>
            </a:r>
            <a:r>
              <a:rPr lang="sr-Latn-CS" sz="2400" b="1" dirty="0" smtClean="0"/>
              <a:t>održanja homeostaze</a:t>
            </a:r>
            <a:r>
              <a:rPr lang="sr-Latn-CS" sz="2400" dirty="0" smtClean="0">
                <a:solidFill>
                  <a:schemeClr val="accent1"/>
                </a:solidFill>
              </a:rPr>
              <a:t> </a:t>
            </a:r>
            <a:r>
              <a:rPr lang="sr-Latn-CS" sz="2400" b="1" dirty="0" smtClean="0"/>
              <a:t>sistema</a:t>
            </a:r>
            <a:r>
              <a:rPr lang="sr-Latn-CS" sz="2400" dirty="0" smtClean="0"/>
              <a:t> kojima osoba pripada (regulatorni mehanizmi)</a:t>
            </a:r>
          </a:p>
          <a:p>
            <a:pPr marL="279400" indent="-279400">
              <a:buClr>
                <a:srgbClr val="FF0000"/>
              </a:buClr>
              <a:buSzPct val="100000"/>
              <a:buNone/>
            </a:pPr>
            <a:endParaRPr lang="sr-Latn-CS" sz="2400" dirty="0" smtClean="0"/>
          </a:p>
          <a:p>
            <a:pPr marL="279400" indent="-279400">
              <a:buClr>
                <a:srgbClr val="FF0000"/>
              </a:buClr>
              <a:buSzPct val="100000"/>
            </a:pPr>
            <a:endParaRPr lang="sr-Latn-CS" sz="2400" dirty="0" smtClean="0"/>
          </a:p>
          <a:p>
            <a:pPr marL="609600" indent="-609600">
              <a:buFont typeface="Wingdings" pitchFamily="2" charset="2"/>
              <a:buNone/>
            </a:pPr>
            <a:endParaRPr lang="sr-Latn-CS" sz="2400" dirty="0" smtClean="0"/>
          </a:p>
          <a:p>
            <a:pPr marL="609600" indent="-609600">
              <a:buFont typeface="Wingdings" pitchFamily="2" charset="2"/>
              <a:buNone/>
            </a:pPr>
            <a:endParaRPr lang="sr-Latn-C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200" b="1" dirty="0" smtClean="0"/>
              <a:t>Mentalni poremećaji i poremećaji ponašanja nastali zbog upotrebe PAS -MKB-10 /2</a:t>
            </a:r>
            <a:endParaRPr lang="en-US" sz="32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458200" cy="4160520"/>
          </a:xfrm>
        </p:spPr>
        <p:txBody>
          <a:bodyPr>
            <a:noAutofit/>
          </a:bodyPr>
          <a:lstStyle/>
          <a:p>
            <a:pPr marL="609600" indent="-609600">
              <a:spcBef>
                <a:spcPts val="1200"/>
              </a:spcBef>
              <a:buNone/>
            </a:pPr>
            <a:r>
              <a:rPr lang="sr-Latn-CS" sz="2400" b="1" dirty="0" err="1" smtClean="0"/>
              <a:t>F1x.x</a:t>
            </a:r>
            <a:r>
              <a:rPr lang="sr-Latn-CS" sz="2400" b="1" dirty="0" smtClean="0"/>
              <a:t> - </a:t>
            </a:r>
            <a:r>
              <a:rPr lang="sr-Latn-CS" sz="2400" dirty="0" smtClean="0"/>
              <a:t>specifikacija </a:t>
            </a:r>
            <a:r>
              <a:rPr lang="sr-Latn-CS" sz="2400" b="1" dirty="0" smtClean="0"/>
              <a:t>KLINIČKOG STANJA </a:t>
            </a:r>
            <a:r>
              <a:rPr lang="sr-Latn-CS" sz="2400" dirty="0" smtClean="0"/>
              <a:t>– ključne kategorije:</a:t>
            </a:r>
          </a:p>
          <a:p>
            <a:pPr marL="609600" indent="-609600">
              <a:spcBef>
                <a:spcPts val="1200"/>
              </a:spcBef>
              <a:buNone/>
            </a:pPr>
            <a:r>
              <a:rPr lang="sr-Latn-CS" sz="2400" b="1" dirty="0" err="1" smtClean="0"/>
              <a:t>F1x.0</a:t>
            </a:r>
            <a:r>
              <a:rPr lang="sr-Latn-CS" sz="2400" b="1" dirty="0" smtClean="0"/>
              <a:t> Akutna </a:t>
            </a:r>
            <a:r>
              <a:rPr lang="sr-Latn-CS" sz="2400" b="1" dirty="0" err="1" smtClean="0"/>
              <a:t>intoksikacija</a:t>
            </a:r>
            <a:r>
              <a:rPr lang="sr-Latn-CS" sz="2400" b="1" dirty="0" smtClean="0"/>
              <a:t>  </a:t>
            </a:r>
            <a:r>
              <a:rPr lang="sr-Latn-CS" sz="2400" dirty="0" smtClean="0"/>
              <a:t>- usled prekomernog uzimanja PAS, prolazna (smetnje nivoa svesti, percepcije, afekta, ponašanja)</a:t>
            </a:r>
          </a:p>
          <a:p>
            <a:pPr marL="609600" indent="-609600">
              <a:spcBef>
                <a:spcPts val="1200"/>
              </a:spcBef>
              <a:buNone/>
            </a:pPr>
            <a:r>
              <a:rPr lang="sr-Latn-CS" sz="2400" b="1" dirty="0" err="1" smtClean="0"/>
              <a:t>F1x.1</a:t>
            </a:r>
            <a:r>
              <a:rPr lang="sr-Latn-CS" sz="2400" b="1" dirty="0" smtClean="0"/>
              <a:t> Štetna upotreba  </a:t>
            </a:r>
            <a:r>
              <a:rPr lang="sr-Latn-CS" sz="2400" dirty="0" smtClean="0"/>
              <a:t>- oštećenje fizičkog ili mentalnog zdravlja, nema sindroma zavisnosti</a:t>
            </a:r>
          </a:p>
          <a:p>
            <a:pPr marL="609600" indent="-609600">
              <a:spcBef>
                <a:spcPts val="1200"/>
              </a:spcBef>
              <a:buNone/>
            </a:pPr>
            <a:r>
              <a:rPr lang="sr-Latn-CS" sz="2400" b="1" dirty="0" err="1" smtClean="0"/>
              <a:t>F1x.2</a:t>
            </a:r>
            <a:r>
              <a:rPr lang="sr-Latn-CS" sz="2400" b="1" dirty="0" smtClean="0"/>
              <a:t> Sindrom zavisnosti </a:t>
            </a:r>
            <a:r>
              <a:rPr lang="sr-Latn-CS" sz="2400" dirty="0" smtClean="0"/>
              <a:t>(bolest zavisnosti)</a:t>
            </a:r>
          </a:p>
          <a:p>
            <a:pPr marL="609600" indent="-609600">
              <a:spcBef>
                <a:spcPts val="1200"/>
              </a:spcBef>
              <a:buNone/>
            </a:pPr>
            <a:r>
              <a:rPr lang="sr-Latn-CS" sz="2400" b="1" dirty="0" err="1" smtClean="0"/>
              <a:t>F1x.3</a:t>
            </a:r>
            <a:r>
              <a:rPr lang="sr-Latn-CS" sz="2400" b="1" dirty="0" smtClean="0"/>
              <a:t>, </a:t>
            </a:r>
            <a:r>
              <a:rPr lang="sr-Latn-CS" sz="2400" b="1" dirty="0" err="1" smtClean="0"/>
              <a:t>F1x.4</a:t>
            </a:r>
            <a:r>
              <a:rPr lang="sr-Latn-CS" sz="2400" b="1" dirty="0" smtClean="0"/>
              <a:t>  Apstinencijalni sindrom </a:t>
            </a:r>
            <a:r>
              <a:rPr lang="sr-Latn-CS" sz="2400" dirty="0" smtClean="0"/>
              <a:t>(po apsolutnom prekidu uzimanja PAS)</a:t>
            </a:r>
          </a:p>
          <a:p>
            <a:pPr marL="609600" indent="-609600">
              <a:spcBef>
                <a:spcPts val="1200"/>
              </a:spcBef>
              <a:buFont typeface="Wingdings" pitchFamily="2" charset="2"/>
              <a:buNone/>
            </a:pPr>
            <a:endParaRPr lang="sr-Latn-CS" sz="2400" dirty="0" smtClean="0"/>
          </a:p>
          <a:p>
            <a:pPr marL="609600" indent="-609600">
              <a:spcBef>
                <a:spcPts val="1200"/>
              </a:spcBef>
              <a:buFont typeface="Wingdings" pitchFamily="2" charset="2"/>
              <a:buNone/>
            </a:pPr>
            <a:endParaRPr lang="sr-Latn-CS" sz="2400" dirty="0" smtClean="0"/>
          </a:p>
          <a:p>
            <a:pPr marL="609600" indent="-609600">
              <a:spcBef>
                <a:spcPts val="1200"/>
              </a:spcBef>
              <a:buFont typeface="Wingdings" pitchFamily="2" charset="2"/>
              <a:buNone/>
            </a:pPr>
            <a:endParaRPr lang="sr-Latn-CS" sz="2400" dirty="0" smtClean="0"/>
          </a:p>
          <a:p>
            <a:pPr marL="609600" indent="-609600">
              <a:spcBef>
                <a:spcPts val="1200"/>
              </a:spcBef>
              <a:buFont typeface="Wingdings" pitchFamily="2" charset="2"/>
              <a:buNone/>
            </a:pPr>
            <a:endParaRPr lang="sr-Latn-C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971550"/>
          </a:xfrm>
        </p:spPr>
        <p:txBody>
          <a:bodyPr>
            <a:normAutofit/>
          </a:bodyPr>
          <a:lstStyle/>
          <a:p>
            <a:r>
              <a:rPr lang="sr-Latn-RS" sz="3200" b="1" dirty="0" smtClean="0"/>
              <a:t>KONTINUUM UPOTREBE PAS/1</a:t>
            </a:r>
            <a:endParaRPr lang="en-US" sz="32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sr-Latn-CS" dirty="0" smtClean="0"/>
              <a:t>Stvaranje zavisnosti kod pojedinca, s obzirom na postojanje sistemskih procesa, predstavlja </a:t>
            </a:r>
            <a:r>
              <a:rPr lang="sr-Latn-CS" b="1" dirty="0" smtClean="0"/>
              <a:t>kontinuum, </a:t>
            </a:r>
            <a:r>
              <a:rPr lang="sr-Latn-CS" dirty="0" smtClean="0"/>
              <a:t>koji ima sasvim </a:t>
            </a:r>
            <a:r>
              <a:rPr lang="sr-Latn-CS" b="1" dirty="0" smtClean="0"/>
              <a:t>predvidljive faze, simptome i ishode.</a:t>
            </a:r>
          </a:p>
          <a:p>
            <a:pPr>
              <a:spcBef>
                <a:spcPts val="600"/>
              </a:spcBef>
            </a:pPr>
            <a:r>
              <a:rPr lang="sr-Latn-CS" b="1" dirty="0" smtClean="0"/>
              <a:t>Zaustavljanje toka</a:t>
            </a:r>
            <a:r>
              <a:rPr lang="sr-Latn-CS" dirty="0" smtClean="0"/>
              <a:t> u tom kontinuiranom procesu moguće je samo uz </a:t>
            </a:r>
            <a:r>
              <a:rPr lang="sr-Latn-CS" b="1" dirty="0" smtClean="0"/>
              <a:t>zaustavljanje procesa adaptacije/ prilagođavanja</a:t>
            </a:r>
            <a:r>
              <a:rPr lang="sr-Latn-CS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sr-Latn-CS" dirty="0" smtClean="0"/>
              <a:t>Neki od ovih procesa nalaze se </a:t>
            </a:r>
            <a:r>
              <a:rPr lang="sr-Latn-CS" b="1" dirty="0" smtClean="0"/>
              <a:t>izvan zavisnika-pojedinca</a:t>
            </a:r>
            <a:r>
              <a:rPr lang="sr-Latn-CS" dirty="0" smtClean="0"/>
              <a:t>, dakle nalaze se u </a:t>
            </a:r>
            <a:r>
              <a:rPr lang="sr-Latn-CS" b="1" dirty="0" smtClean="0"/>
              <a:t>kontekstu</a:t>
            </a:r>
          </a:p>
          <a:p>
            <a:pPr>
              <a:lnSpc>
                <a:spcPct val="90000"/>
              </a:lnSpc>
              <a:buNone/>
            </a:pPr>
            <a:r>
              <a:rPr lang="sl-SI" sz="2800" i="1" dirty="0" smtClean="0"/>
              <a:t>Zavisnost je: </a:t>
            </a:r>
            <a:endParaRPr lang="sr-Latn-CS" sz="2800" dirty="0" smtClean="0"/>
          </a:p>
          <a:p>
            <a:pPr>
              <a:lnSpc>
                <a:spcPct val="90000"/>
              </a:lnSpc>
            </a:pPr>
            <a:r>
              <a:rPr lang="sl-SI" sz="2800" dirty="0" smtClean="0"/>
              <a:t>bolest </a:t>
            </a:r>
            <a:r>
              <a:rPr lang="sl-SI" sz="2800" b="1" dirty="0" smtClean="0"/>
              <a:t>pojedinca</a:t>
            </a:r>
            <a:r>
              <a:rPr lang="sl-SI" sz="28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sl-SI" sz="2800" dirty="0" smtClean="0"/>
              <a:t>bolest </a:t>
            </a:r>
            <a:r>
              <a:rPr lang="sl-SI" sz="2800" b="1" dirty="0" smtClean="0"/>
              <a:t>porodice i društva</a:t>
            </a:r>
            <a:endParaRPr lang="sl-SI" sz="2800" dirty="0" smtClean="0"/>
          </a:p>
          <a:p>
            <a:pPr>
              <a:spcBef>
                <a:spcPts val="600"/>
              </a:spcBef>
            </a:pPr>
            <a:endParaRPr lang="sr-Latn-C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3474E-DF0F-4C56-A8B0-26113AC1FC98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r>
              <a:rPr lang="sr-Latn-CS" sz="3200" b="1" dirty="0" smtClean="0"/>
              <a:t>KONTINUUM UPOTREBE PAS/2</a:t>
            </a:r>
            <a:endParaRPr lang="en-US" sz="3200" b="1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CS" sz="2200" dirty="0" smtClean="0"/>
              <a:t>Polovi </a:t>
            </a:r>
            <a:r>
              <a:rPr lang="sr-Latn-CS" sz="2200" b="1" dirty="0" smtClean="0"/>
              <a:t>kontinuuma</a:t>
            </a:r>
            <a:r>
              <a:rPr lang="sr-Latn-CS" sz="2200" dirty="0" smtClean="0"/>
              <a:t> upotrebe PAS:</a:t>
            </a:r>
          </a:p>
          <a:p>
            <a:pPr>
              <a:spcBef>
                <a:spcPts val="200"/>
              </a:spcBef>
            </a:pPr>
            <a:r>
              <a:rPr lang="sr-Latn-CS" sz="2200" dirty="0" smtClean="0"/>
              <a:t>Negativan pol: “nulta upotreba”, apstinencija  </a:t>
            </a:r>
          </a:p>
          <a:p>
            <a:pPr>
              <a:spcBef>
                <a:spcPts val="200"/>
              </a:spcBef>
            </a:pPr>
            <a:r>
              <a:rPr lang="sr-Latn-CS" sz="2200" dirty="0" smtClean="0"/>
              <a:t>Pozitivan pol: </a:t>
            </a:r>
            <a:r>
              <a:rPr lang="sr-Latn-CS" sz="2200" dirty="0" err="1" smtClean="0"/>
              <a:t>zavisnici</a:t>
            </a:r>
            <a:r>
              <a:rPr lang="sr-Latn-CS" sz="2200" dirty="0" smtClean="0"/>
              <a:t> sa teškim oštećenjima.</a:t>
            </a:r>
          </a:p>
          <a:p>
            <a:pPr>
              <a:buNone/>
            </a:pPr>
            <a:r>
              <a:rPr lang="sr-Latn-CS" sz="2200" dirty="0" smtClean="0"/>
              <a:t>Napredovanje na ovom kontinuumu dovodi do: </a:t>
            </a:r>
          </a:p>
          <a:p>
            <a:pPr>
              <a:spcBef>
                <a:spcPts val="200"/>
              </a:spcBef>
            </a:pPr>
            <a:r>
              <a:rPr lang="sr-Latn-CS" sz="2000" b="1" dirty="0" smtClean="0"/>
              <a:t>patoloških </a:t>
            </a:r>
            <a:r>
              <a:rPr lang="sr-Latn-CS" sz="2200" dirty="0" smtClean="0"/>
              <a:t>promena u </a:t>
            </a:r>
            <a:r>
              <a:rPr lang="sr-Latn-CS" sz="2200" b="1" dirty="0" smtClean="0"/>
              <a:t>biološkom</a:t>
            </a:r>
            <a:r>
              <a:rPr lang="sr-Latn-CS" sz="2200" dirty="0" smtClean="0"/>
              <a:t> sistemu pojedinca (telesna zavisnost, apstinencijalni sindrom)</a:t>
            </a:r>
          </a:p>
          <a:p>
            <a:pPr>
              <a:spcBef>
                <a:spcPts val="200"/>
              </a:spcBef>
            </a:pPr>
            <a:r>
              <a:rPr lang="sr-Latn-CS" sz="2200" dirty="0" smtClean="0"/>
              <a:t>predvidljivih i poznatih oblika telesnih i psiholoških </a:t>
            </a:r>
            <a:r>
              <a:rPr lang="sr-Latn-CS" sz="2200" b="1" dirty="0" smtClean="0"/>
              <a:t>disfunkcija</a:t>
            </a:r>
          </a:p>
          <a:p>
            <a:pPr>
              <a:spcBef>
                <a:spcPts val="200"/>
              </a:spcBef>
            </a:pPr>
            <a:r>
              <a:rPr lang="sr-Latn-CS" sz="2200" b="1" dirty="0" smtClean="0"/>
              <a:t>poremećaja odnosa </a:t>
            </a:r>
            <a:r>
              <a:rPr lang="sr-Latn-CS" sz="2200" dirty="0" smtClean="0"/>
              <a:t>sa </a:t>
            </a:r>
            <a:r>
              <a:rPr lang="sr-Latn-CS" sz="2200" b="1" dirty="0" smtClean="0"/>
              <a:t>bliskim osobama</a:t>
            </a:r>
          </a:p>
          <a:p>
            <a:pPr>
              <a:spcBef>
                <a:spcPts val="200"/>
              </a:spcBef>
            </a:pPr>
            <a:r>
              <a:rPr lang="sr-Latn-CS" sz="2200" dirty="0" smtClean="0"/>
              <a:t>pojave </a:t>
            </a:r>
            <a:r>
              <a:rPr lang="sr-Latn-CS" sz="2200" b="1" dirty="0" smtClean="0"/>
              <a:t>disfunkcija</a:t>
            </a:r>
            <a:r>
              <a:rPr lang="sr-Latn-CS" sz="2200" dirty="0" smtClean="0"/>
              <a:t> kod </a:t>
            </a:r>
            <a:r>
              <a:rPr lang="sr-Latn-CS" sz="2200" b="1" dirty="0" smtClean="0"/>
              <a:t>bliskih osoba </a:t>
            </a:r>
            <a:r>
              <a:rPr lang="sr-Latn-CS" sz="2200" dirty="0" smtClean="0"/>
              <a:t>(roditelja, braće /sestara, partnera, dece)</a:t>
            </a:r>
          </a:p>
          <a:p>
            <a:pPr>
              <a:spcBef>
                <a:spcPts val="200"/>
              </a:spcBef>
            </a:pPr>
            <a:r>
              <a:rPr lang="sr-Latn-CS" sz="2200" dirty="0" smtClean="0"/>
              <a:t>poremećaja odnosa sa </a:t>
            </a:r>
            <a:r>
              <a:rPr lang="sr-Latn-CS" sz="2200" b="1" dirty="0" smtClean="0"/>
              <a:t>širim</a:t>
            </a:r>
            <a:r>
              <a:rPr lang="sr-Latn-CS" sz="2200" dirty="0" smtClean="0"/>
              <a:t> </a:t>
            </a:r>
            <a:r>
              <a:rPr lang="sr-Latn-CS" sz="2200" b="1" dirty="0" smtClean="0"/>
              <a:t>socijalnim okruženjem, </a:t>
            </a:r>
            <a:r>
              <a:rPr lang="sr-Latn-CS" sz="2200" dirty="0" smtClean="0"/>
              <a:t>sukobi sa okolinom i sa zakonom </a:t>
            </a:r>
          </a:p>
          <a:p>
            <a:pPr>
              <a:buNone/>
            </a:pPr>
            <a:endParaRPr lang="sr-Latn-CS" sz="2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3200" b="1" dirty="0"/>
              <a:t>FAZE U RAZVOJU </a:t>
            </a:r>
            <a:r>
              <a:rPr lang="en-US" sz="3200" b="1" dirty="0" smtClean="0"/>
              <a:t>ZAVISNOSTI</a:t>
            </a:r>
            <a:r>
              <a:rPr lang="sl-SI" sz="3200" b="1" dirty="0" smtClean="0"/>
              <a:t> </a:t>
            </a:r>
            <a:r>
              <a:rPr lang="sl-SI" sz="2200" b="1" dirty="0" smtClean="0"/>
              <a:t>(Nastasić, EPA, str. 19)</a:t>
            </a:r>
            <a:endParaRPr lang="en-US" sz="2200" b="1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buFont typeface="Wingdings" pitchFamily="2" charset="2"/>
              <a:buNone/>
            </a:pPr>
            <a:r>
              <a:rPr lang="es-MX" sz="2200" dirty="0" err="1" smtClean="0"/>
              <a:t>Zavisnost</a:t>
            </a:r>
            <a:r>
              <a:rPr lang="es-MX" sz="2200" dirty="0" smtClean="0"/>
              <a:t> </a:t>
            </a:r>
            <a:r>
              <a:rPr lang="sr-Latn-CS" sz="2200" dirty="0" smtClean="0"/>
              <a:t>se razvija u </a:t>
            </a:r>
            <a:r>
              <a:rPr lang="es-MX" sz="2200" dirty="0" err="1" smtClean="0"/>
              <a:t>vremenu</a:t>
            </a:r>
            <a:r>
              <a:rPr lang="sr-Latn-CS" sz="2200" dirty="0" smtClean="0"/>
              <a:t>, kroz prepoznatljive faze. </a:t>
            </a:r>
            <a:r>
              <a:rPr lang="en-US" sz="2200" dirty="0" smtClean="0"/>
              <a:t> </a:t>
            </a:r>
            <a:endParaRPr lang="sr-Latn-CS" sz="2200" dirty="0" smtClean="0"/>
          </a:p>
          <a:p>
            <a:pPr>
              <a:spcBef>
                <a:spcPts val="300"/>
              </a:spcBef>
              <a:buFont typeface="Wingdings" pitchFamily="2" charset="2"/>
              <a:buNone/>
            </a:pPr>
            <a:r>
              <a:rPr lang="en-US" sz="2200" b="1" dirty="0" err="1" smtClean="0">
                <a:solidFill>
                  <a:schemeClr val="accent1"/>
                </a:solidFill>
              </a:rPr>
              <a:t>Preklini</a:t>
            </a:r>
            <a:r>
              <a:rPr lang="sr-Latn-CS" sz="2200" b="1" dirty="0" smtClean="0">
                <a:solidFill>
                  <a:schemeClr val="accent1"/>
                </a:solidFill>
              </a:rPr>
              <a:t>č</a:t>
            </a:r>
            <a:r>
              <a:rPr lang="en-US" sz="2200" b="1" dirty="0" smtClean="0">
                <a:solidFill>
                  <a:schemeClr val="accent1"/>
                </a:solidFill>
              </a:rPr>
              <a:t>ka </a:t>
            </a:r>
            <a:r>
              <a:rPr lang="en-US" sz="2200" b="1" dirty="0" err="1" smtClean="0">
                <a:solidFill>
                  <a:schemeClr val="accent1"/>
                </a:solidFill>
              </a:rPr>
              <a:t>faza</a:t>
            </a:r>
            <a:r>
              <a:rPr lang="sr-Latn-CS" sz="2200" b="1" dirty="0" smtClean="0">
                <a:solidFill>
                  <a:schemeClr val="accent1"/>
                </a:solidFill>
              </a:rPr>
              <a:t>:</a:t>
            </a:r>
            <a:r>
              <a:rPr lang="en-US" sz="2200" dirty="0" smtClean="0"/>
              <a:t>  </a:t>
            </a:r>
            <a:endParaRPr lang="sr-Latn-CS" sz="2200" dirty="0" smtClean="0"/>
          </a:p>
          <a:p>
            <a:pPr marL="403225" lvl="1" indent="-233363">
              <a:spcBef>
                <a:spcPts val="300"/>
              </a:spcBef>
              <a:buNone/>
            </a:pPr>
            <a:r>
              <a:rPr lang="en-US" sz="1800" b="1" dirty="0" err="1" smtClean="0"/>
              <a:t>apstiniranje</a:t>
            </a:r>
            <a:r>
              <a:rPr lang="en-US" sz="1800" b="1" dirty="0" smtClean="0"/>
              <a:t> </a:t>
            </a:r>
            <a:r>
              <a:rPr lang="sr-Latn-CS" sz="1800" dirty="0" smtClean="0">
                <a:sym typeface="Wingdings"/>
              </a:rPr>
              <a:t> </a:t>
            </a:r>
            <a:r>
              <a:rPr lang="en-US" sz="1800" b="1" dirty="0" err="1" smtClean="0">
                <a:sym typeface="Wingdings" pitchFamily="2" charset="2"/>
              </a:rPr>
              <a:t>umereno</a:t>
            </a:r>
            <a:r>
              <a:rPr lang="en-US" sz="1800" b="1" dirty="0" smtClean="0">
                <a:sym typeface="Wingdings" pitchFamily="2" charset="2"/>
              </a:rPr>
              <a:t>” </a:t>
            </a:r>
            <a:r>
              <a:rPr lang="en-US" sz="1800" b="1" dirty="0" err="1" smtClean="0">
                <a:sym typeface="Wingdings" pitchFamily="2" charset="2"/>
              </a:rPr>
              <a:t>kori</a:t>
            </a:r>
            <a:r>
              <a:rPr lang="sr-Latn-CS" sz="1800" b="1" dirty="0" smtClean="0">
                <a:sym typeface="Wingdings" pitchFamily="2" charset="2"/>
              </a:rPr>
              <a:t>šć</a:t>
            </a:r>
            <a:r>
              <a:rPr lang="en-US" sz="1800" b="1" dirty="0" err="1" smtClean="0">
                <a:sym typeface="Wingdings" pitchFamily="2" charset="2"/>
              </a:rPr>
              <a:t>enje</a:t>
            </a:r>
            <a:r>
              <a:rPr lang="en-US" sz="1800" b="1" dirty="0" smtClean="0">
                <a:sym typeface="Wingdings" pitchFamily="2" charset="2"/>
              </a:rPr>
              <a:t> </a:t>
            </a:r>
            <a:r>
              <a:rPr lang="sr-Latn-CS" sz="1800" dirty="0" smtClean="0">
                <a:sym typeface="Wingdings"/>
              </a:rPr>
              <a:t></a:t>
            </a:r>
            <a:r>
              <a:rPr lang="en-US" sz="1800" b="1" dirty="0" smtClean="0">
                <a:sym typeface="Wingdings" pitchFamily="2" charset="2"/>
              </a:rPr>
              <a:t>“</a:t>
            </a:r>
            <a:r>
              <a:rPr lang="en-US" sz="1800" b="1" dirty="0" err="1" smtClean="0">
                <a:sym typeface="Wingdings" pitchFamily="2" charset="2"/>
              </a:rPr>
              <a:t>trening</a:t>
            </a:r>
            <a:r>
              <a:rPr lang="en-US" sz="1800" b="1" dirty="0" smtClean="0">
                <a:sym typeface="Wingdings" pitchFamily="2" charset="2"/>
              </a:rPr>
              <a:t> </a:t>
            </a:r>
            <a:r>
              <a:rPr lang="en-US" sz="1800" b="1" dirty="0" err="1" smtClean="0">
                <a:sym typeface="Wingdings" pitchFamily="2" charset="2"/>
              </a:rPr>
              <a:t>faza</a:t>
            </a:r>
            <a:r>
              <a:rPr lang="en-US" sz="1800" b="1" dirty="0" smtClean="0">
                <a:sym typeface="Wingdings" pitchFamily="2" charset="2"/>
              </a:rPr>
              <a:t>” </a:t>
            </a:r>
            <a:r>
              <a:rPr lang="sr-Latn-CS" sz="1800" dirty="0" smtClean="0">
                <a:sym typeface="Wingdings"/>
              </a:rPr>
              <a:t></a:t>
            </a:r>
            <a:r>
              <a:rPr lang="en-US" sz="1800" b="1" dirty="0" err="1" smtClean="0">
                <a:sym typeface="Wingdings" pitchFamily="2" charset="2"/>
              </a:rPr>
              <a:t>preadiktivna</a:t>
            </a:r>
            <a:r>
              <a:rPr lang="en-US" sz="1800" b="1" dirty="0" smtClean="0">
                <a:sym typeface="Wingdings" pitchFamily="2" charset="2"/>
              </a:rPr>
              <a:t> </a:t>
            </a:r>
            <a:r>
              <a:rPr lang="en-US" sz="1800" b="1" dirty="0" err="1" smtClean="0">
                <a:sym typeface="Wingdings" pitchFamily="2" charset="2"/>
              </a:rPr>
              <a:t>faza</a:t>
            </a:r>
            <a:endParaRPr lang="sr-Latn-CS" sz="1800" b="1" dirty="0" smtClean="0">
              <a:sym typeface="Wingdings" pitchFamily="2" charset="2"/>
            </a:endParaRPr>
          </a:p>
          <a:p>
            <a:pPr marL="403225" lvl="1" indent="-403225">
              <a:spcBef>
                <a:spcPts val="300"/>
              </a:spcBef>
              <a:buNone/>
            </a:pPr>
            <a:r>
              <a:rPr lang="en-US" sz="2200" b="1" dirty="0" err="1" smtClean="0">
                <a:solidFill>
                  <a:schemeClr val="accent1"/>
                </a:solidFill>
              </a:rPr>
              <a:t>Klini</a:t>
            </a:r>
            <a:r>
              <a:rPr lang="sr-Latn-CS" sz="2200" b="1" dirty="0" smtClean="0">
                <a:solidFill>
                  <a:schemeClr val="accent1"/>
                </a:solidFill>
              </a:rPr>
              <a:t>č</a:t>
            </a:r>
            <a:r>
              <a:rPr lang="en-US" sz="2200" b="1" dirty="0" smtClean="0">
                <a:solidFill>
                  <a:schemeClr val="accent1"/>
                </a:solidFill>
              </a:rPr>
              <a:t>ka </a:t>
            </a:r>
            <a:r>
              <a:rPr lang="en-US" sz="2200" b="1" dirty="0" err="1" smtClean="0">
                <a:solidFill>
                  <a:schemeClr val="accent1"/>
                </a:solidFill>
              </a:rPr>
              <a:t>faza</a:t>
            </a:r>
            <a:r>
              <a:rPr lang="sr-Latn-CS" sz="2200" b="1" dirty="0" smtClean="0">
                <a:solidFill>
                  <a:schemeClr val="accent1"/>
                </a:solidFill>
              </a:rPr>
              <a:t>:</a:t>
            </a:r>
            <a:r>
              <a:rPr lang="en-US" sz="2200" dirty="0" smtClean="0"/>
              <a:t>    </a:t>
            </a:r>
            <a:endParaRPr lang="sr-Latn-CS" sz="2200" dirty="0" smtClean="0"/>
          </a:p>
          <a:p>
            <a:pPr marL="403225" lvl="1" indent="-230188">
              <a:spcBef>
                <a:spcPts val="300"/>
              </a:spcBef>
              <a:buNone/>
            </a:pPr>
            <a:r>
              <a:rPr lang="en-US" sz="2200" dirty="0" smtClean="0">
                <a:sym typeface="Wingdings"/>
              </a:rPr>
              <a:t></a:t>
            </a:r>
            <a:r>
              <a:rPr lang="en-US" sz="2200" b="1" dirty="0" err="1" smtClean="0"/>
              <a:t>toksikomanska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faza</a:t>
            </a:r>
            <a:r>
              <a:rPr lang="en-US" sz="2200" b="1" dirty="0" smtClean="0"/>
              <a:t> </a:t>
            </a:r>
            <a:r>
              <a:rPr lang="en-US" sz="2200" dirty="0" smtClean="0">
                <a:sym typeface="Wingdings"/>
              </a:rPr>
              <a:t></a:t>
            </a:r>
            <a:r>
              <a:rPr lang="sr-Latn-CS" sz="2200" dirty="0" smtClean="0">
                <a:sym typeface="Wingdings"/>
              </a:rPr>
              <a:t> </a:t>
            </a:r>
            <a:r>
              <a:rPr lang="en-US" sz="2200" b="1" dirty="0" err="1" smtClean="0">
                <a:sym typeface="Wingdings" pitchFamily="2" charset="2"/>
              </a:rPr>
              <a:t>terminalna</a:t>
            </a:r>
            <a:r>
              <a:rPr lang="en-US" sz="2200" b="1" dirty="0" smtClean="0">
                <a:sym typeface="Wingdings" pitchFamily="2" charset="2"/>
              </a:rPr>
              <a:t> </a:t>
            </a:r>
            <a:r>
              <a:rPr lang="en-US" sz="2200" b="1" dirty="0" err="1" smtClean="0">
                <a:sym typeface="Wingdings" pitchFamily="2" charset="2"/>
              </a:rPr>
              <a:t>faza</a:t>
            </a:r>
            <a:r>
              <a:rPr lang="en-US" sz="2200" b="1" dirty="0" smtClean="0">
                <a:sym typeface="Wingdings" pitchFamily="2" charset="2"/>
              </a:rPr>
              <a:t> </a:t>
            </a:r>
            <a:r>
              <a:rPr lang="en-US" sz="2200" b="1" dirty="0" smtClean="0">
                <a:sym typeface="Wingdings"/>
              </a:rPr>
              <a:t>/</a:t>
            </a:r>
            <a:r>
              <a:rPr lang="sr-Latn-CS" sz="2200" dirty="0" smtClean="0">
                <a:sym typeface="Wingdings"/>
              </a:rPr>
              <a:t> </a:t>
            </a:r>
            <a:r>
              <a:rPr lang="en-US" sz="2200" b="1" dirty="0" err="1" smtClean="0">
                <a:sym typeface="Wingdings" pitchFamily="2" charset="2"/>
              </a:rPr>
              <a:t>faza</a:t>
            </a:r>
            <a:r>
              <a:rPr lang="en-US" sz="2200" b="1" dirty="0" smtClean="0">
                <a:sym typeface="Wingdings" pitchFamily="2" charset="2"/>
              </a:rPr>
              <a:t> </a:t>
            </a:r>
            <a:r>
              <a:rPr lang="en-US" sz="2200" b="1" dirty="0" err="1" smtClean="0">
                <a:sym typeface="Wingdings" pitchFamily="2" charset="2"/>
              </a:rPr>
              <a:t>spasavanja</a:t>
            </a:r>
            <a:endParaRPr lang="sr-Latn-CS" sz="2200" b="1" dirty="0" smtClean="0">
              <a:sym typeface="Wingdings" pitchFamily="2" charset="2"/>
            </a:endParaRPr>
          </a:p>
          <a:p>
            <a:pPr>
              <a:lnSpc>
                <a:spcPct val="90000"/>
              </a:lnSpc>
              <a:buNone/>
            </a:pPr>
            <a:r>
              <a:rPr lang="sr-Latn-CS" sz="2200" dirty="0" smtClean="0"/>
              <a:t>U procesu stvaranja zavisnosti događaju se </a:t>
            </a:r>
            <a:r>
              <a:rPr lang="sr-Latn-CS" sz="2200" b="1" dirty="0" smtClean="0"/>
              <a:t>strukturalne</a:t>
            </a:r>
            <a:r>
              <a:rPr lang="sr-Latn-CS" sz="2200" dirty="0" smtClean="0"/>
              <a:t> </a:t>
            </a:r>
            <a:r>
              <a:rPr lang="sr-Latn-CS" sz="2200" b="1" dirty="0" smtClean="0"/>
              <a:t>promene</a:t>
            </a:r>
            <a:r>
              <a:rPr lang="sr-Latn-CS" sz="2200" dirty="0" smtClean="0"/>
              <a:t> u biohemijskom, psihološkom i socijalnom sistemu pojedinaca. </a:t>
            </a:r>
          </a:p>
          <a:p>
            <a:pPr>
              <a:lnSpc>
                <a:spcPct val="90000"/>
              </a:lnSpc>
            </a:pPr>
            <a:r>
              <a:rPr lang="sr-Latn-CS" sz="2200" dirty="0" smtClean="0"/>
              <a:t>Do određene tačke </a:t>
            </a:r>
            <a:r>
              <a:rPr lang="sr-Latn-CS" sz="2200" i="1" dirty="0" smtClean="0"/>
              <a:t>moguće je zaustavljanje i povratak </a:t>
            </a:r>
            <a:r>
              <a:rPr lang="sr-Latn-CS" sz="2200" dirty="0" smtClean="0"/>
              <a:t>na prethodne faze.</a:t>
            </a:r>
          </a:p>
          <a:p>
            <a:pPr>
              <a:lnSpc>
                <a:spcPct val="90000"/>
              </a:lnSpc>
            </a:pPr>
            <a:r>
              <a:rPr lang="sr-Latn-CS" sz="2200" dirty="0" smtClean="0"/>
              <a:t>U jednom momentu </a:t>
            </a:r>
            <a:r>
              <a:rPr lang="sr-Latn-CS" sz="2200" i="1" dirty="0" smtClean="0"/>
              <a:t>zbog strukturalnih promena proces </a:t>
            </a:r>
            <a:r>
              <a:rPr lang="sr-Latn-CS" sz="2200" b="1" i="1" dirty="0" smtClean="0"/>
              <a:t>postaje ireverzibilan </a:t>
            </a:r>
            <a:r>
              <a:rPr lang="sr-Latn-CS" sz="2200" dirty="0" smtClean="0"/>
              <a:t>i zaustavljanje toka nije moguće: izgubi se mogućnost vraćanja na kontrolisano ponašanje </a:t>
            </a:r>
          </a:p>
          <a:p>
            <a:pPr>
              <a:lnSpc>
                <a:spcPct val="90000"/>
              </a:lnSpc>
              <a:buNone/>
            </a:pPr>
            <a:r>
              <a:rPr lang="sr-Latn-CS" sz="2200" b="1" dirty="0" smtClean="0">
                <a:solidFill>
                  <a:schemeClr val="accent1"/>
                </a:solidFill>
                <a:latin typeface="Cooper Black" pitchFamily="18" charset="0"/>
                <a:sym typeface="Wingdings"/>
              </a:rPr>
              <a:t> </a:t>
            </a:r>
            <a:r>
              <a:rPr lang="sr-Latn-CS" sz="2200" b="1" dirty="0" smtClean="0"/>
              <a:t>sistem ulazi u patološki balans koji onemogućava promene na bolje. </a:t>
            </a:r>
          </a:p>
          <a:p>
            <a:pPr marL="403225" lvl="1" indent="-230188">
              <a:spcBef>
                <a:spcPts val="300"/>
              </a:spcBef>
              <a:buNone/>
            </a:pPr>
            <a:endParaRPr lang="en-US" sz="2200" dirty="0" smtClean="0"/>
          </a:p>
          <a:p>
            <a:pPr>
              <a:spcBef>
                <a:spcPts val="300"/>
              </a:spcBef>
              <a:buFont typeface="Wingdings" pitchFamily="2" charset="2"/>
              <a:buNone/>
            </a:pPr>
            <a:endParaRPr lang="en-US" sz="2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sr-Latn-CS" dirty="0" smtClean="0"/>
              <a:t>Nastasić, P. (2011), Ekosistemski pristup alkoholizmu. Beograd, Publikum</a:t>
            </a:r>
            <a:r>
              <a:rPr lang="en-US" dirty="0" smtClean="0"/>
              <a:t>.</a:t>
            </a:r>
            <a:r>
              <a:rPr lang="sr-Latn-CS" dirty="0" smtClean="0"/>
              <a:t> </a:t>
            </a:r>
            <a:endParaRPr lang="en-US" dirty="0" smtClean="0"/>
          </a:p>
          <a:p>
            <a:pPr lvl="1"/>
            <a:r>
              <a:rPr lang="sr-Latn-CS" dirty="0" smtClean="0"/>
              <a:t>odabrana poglavljavlja navedna na slajdovima - skraćenica </a:t>
            </a:r>
            <a:r>
              <a:rPr lang="sr-Latn-CS" i="1" dirty="0" smtClean="0"/>
              <a:t>EPA</a:t>
            </a:r>
            <a:endParaRPr 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sr-Latn-CS" sz="4000" dirty="0" smtClean="0"/>
              <a:t>Sredinski faktori</a:t>
            </a:r>
            <a:r>
              <a:rPr lang="sl-SI" sz="4000" dirty="0" smtClean="0"/>
              <a:t> rizika za </a:t>
            </a:r>
            <a:r>
              <a:rPr lang="sr-Latn-CS" sz="4000" dirty="0" smtClean="0"/>
              <a:t>bolesti zavisnosti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sz="3200" b="1" dirty="0" smtClean="0"/>
              <a:t>Faktori rizika u porodici</a:t>
            </a:r>
            <a:endParaRPr lang="sr-Latn-CS" sz="3200" dirty="0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r-Latn-CS" sz="2400" dirty="0" smtClean="0"/>
              <a:t>Opšti</a:t>
            </a:r>
          </a:p>
          <a:p>
            <a:pPr lvl="1">
              <a:defRPr/>
            </a:pPr>
            <a:r>
              <a:rPr lang="sr-Latn-CS" sz="2200" dirty="0" smtClean="0"/>
              <a:t>Rano </a:t>
            </a:r>
            <a:r>
              <a:rPr lang="sr-Latn-CS" sz="2200" b="1" dirty="0" smtClean="0"/>
              <a:t>odvajanje</a:t>
            </a:r>
            <a:r>
              <a:rPr lang="sr-Latn-CS" sz="2200" dirty="0" smtClean="0"/>
              <a:t> od jednog ili oba roditelja</a:t>
            </a:r>
          </a:p>
          <a:p>
            <a:pPr lvl="1">
              <a:defRPr/>
            </a:pPr>
            <a:r>
              <a:rPr lang="sr-Latn-CS" sz="2200" dirty="0" smtClean="0"/>
              <a:t>Neadekvatna </a:t>
            </a:r>
            <a:r>
              <a:rPr lang="sr-Latn-CS" sz="2200" b="1" dirty="0" smtClean="0"/>
              <a:t>nega</a:t>
            </a:r>
            <a:r>
              <a:rPr lang="sr-Latn-CS" sz="2200" dirty="0" smtClean="0"/>
              <a:t> tokom detinjstva</a:t>
            </a:r>
          </a:p>
          <a:p>
            <a:pPr lvl="1">
              <a:defRPr/>
            </a:pPr>
            <a:r>
              <a:rPr lang="sr-Latn-CS" sz="2200" b="1" dirty="0" smtClean="0"/>
              <a:t>Konflikti</a:t>
            </a:r>
            <a:r>
              <a:rPr lang="sr-Latn-CS" sz="2200" dirty="0" smtClean="0"/>
              <a:t> u porodici</a:t>
            </a:r>
          </a:p>
          <a:p>
            <a:pPr lvl="1">
              <a:defRPr/>
            </a:pPr>
            <a:r>
              <a:rPr lang="sr-Latn-CS" sz="2200" dirty="0" smtClean="0"/>
              <a:t>Seksualno ili fizički </a:t>
            </a:r>
            <a:r>
              <a:rPr lang="sr-Latn-CS" sz="2200" b="1" dirty="0" smtClean="0"/>
              <a:t>zlostavljanje</a:t>
            </a:r>
            <a:r>
              <a:rPr lang="sr-Latn-CS" sz="2200" dirty="0" smtClean="0"/>
              <a:t> tokom detinjstva</a:t>
            </a:r>
          </a:p>
          <a:p>
            <a:pPr lvl="1">
              <a:defRPr/>
            </a:pPr>
            <a:r>
              <a:rPr lang="sr-Latn-CS" sz="2200" dirty="0" smtClean="0"/>
              <a:t>Niska sposobnost </a:t>
            </a:r>
            <a:r>
              <a:rPr lang="sr-Latn-CS" sz="2200" b="1" dirty="0" smtClean="0"/>
              <a:t>rešavanja problema</a:t>
            </a:r>
            <a:endParaRPr lang="sr-Latn-CS" sz="2200" dirty="0" smtClean="0"/>
          </a:p>
          <a:p>
            <a:pPr lvl="1">
              <a:defRPr/>
            </a:pPr>
            <a:r>
              <a:rPr lang="sr-Latn-CS" sz="2200" dirty="0" smtClean="0"/>
              <a:t>Korišćenje rizičnih </a:t>
            </a:r>
            <a:r>
              <a:rPr lang="sr-Latn-CS" sz="2200" b="1" dirty="0" smtClean="0"/>
              <a:t>mehanizama odbrane</a:t>
            </a:r>
            <a:endParaRPr lang="sr-Latn-CS" sz="2200" dirty="0" smtClean="0"/>
          </a:p>
          <a:p>
            <a:pPr>
              <a:defRPr/>
            </a:pPr>
            <a:r>
              <a:rPr lang="sr-Latn-CS" sz="2400" dirty="0" smtClean="0"/>
              <a:t>Specifični</a:t>
            </a:r>
          </a:p>
          <a:p>
            <a:pPr lvl="1">
              <a:defRPr/>
            </a:pPr>
            <a:r>
              <a:rPr lang="sr-Latn-CS" sz="2200" b="1" dirty="0" smtClean="0"/>
              <a:t>Upotreba PAS </a:t>
            </a:r>
            <a:r>
              <a:rPr lang="sr-Latn-CS" sz="2200" dirty="0" smtClean="0"/>
              <a:t>u porodici</a:t>
            </a:r>
          </a:p>
          <a:p>
            <a:pPr lvl="1">
              <a:defRPr/>
            </a:pPr>
            <a:r>
              <a:rPr lang="sr-Latn-CS" sz="2200" b="1" dirty="0" smtClean="0"/>
              <a:t>Bolesti zavisnosti </a:t>
            </a:r>
            <a:r>
              <a:rPr lang="sr-Latn-CS" sz="2200" dirty="0" smtClean="0"/>
              <a:t>u porodici</a:t>
            </a:r>
          </a:p>
          <a:p>
            <a:pPr>
              <a:buNone/>
              <a:defRPr/>
            </a:pPr>
            <a:endParaRPr lang="sr-Latn-CS" sz="2400" dirty="0" smtClean="0"/>
          </a:p>
          <a:p>
            <a:pPr>
              <a:buNone/>
              <a:defRPr/>
            </a:pPr>
            <a:endParaRPr lang="sr-Latn-CS" sz="2400" b="1" u="sng" dirty="0" smtClean="0"/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2438400" y="30480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s-MX" b="1"/>
              <a:t>    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-381000" y="3352800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s-MX" b="1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742950"/>
          </a:xfrm>
        </p:spPr>
        <p:txBody>
          <a:bodyPr/>
          <a:lstStyle/>
          <a:p>
            <a:r>
              <a:rPr lang="sr-Latn-CS" sz="3200" b="1" dirty="0" smtClean="0"/>
              <a:t>Faktori rizika u porodici – sistemski pristup</a:t>
            </a:r>
            <a:endParaRPr lang="en-US" sz="32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120062" cy="4648200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sr-Latn-CS" dirty="0" smtClean="0"/>
              <a:t>Funkcija </a:t>
            </a:r>
            <a:r>
              <a:rPr lang="sr-Latn-CS" b="1" dirty="0" smtClean="0"/>
              <a:t>stabilizacije</a:t>
            </a:r>
            <a:r>
              <a:rPr lang="sr-Latn-CS" dirty="0" smtClean="0"/>
              <a:t> </a:t>
            </a:r>
            <a:r>
              <a:rPr lang="sr-Latn-CS" dirty="0" err="1" smtClean="0"/>
              <a:t>disfunkcionalnih</a:t>
            </a:r>
            <a:r>
              <a:rPr lang="sr-Latn-CS" dirty="0" smtClean="0"/>
              <a:t> porodica: simptom kao adaptacija na totalni kontekst</a:t>
            </a:r>
          </a:p>
          <a:p>
            <a:pPr marL="273050" lvl="1" indent="-273050">
              <a:buClr>
                <a:srgbClr val="0BD0D9"/>
              </a:buClr>
              <a:buSzPct val="95000"/>
              <a:defRPr/>
            </a:pPr>
            <a:r>
              <a:rPr lang="sr-Latn-CS" i="1" dirty="0" err="1" smtClean="0"/>
              <a:t>Utrougljenost</a:t>
            </a:r>
            <a:r>
              <a:rPr lang="sr-Latn-CS" dirty="0" smtClean="0"/>
              <a:t> (dete  u porodici staje na mesto jednog od roditelja, isključuje se drugi roditelj)</a:t>
            </a:r>
          </a:p>
          <a:p>
            <a:pPr marL="547687" lvl="2" indent="-273050">
              <a:buClr>
                <a:srgbClr val="0BD0D9"/>
              </a:buClr>
              <a:buSzPct val="95000"/>
              <a:defRPr/>
            </a:pPr>
            <a:r>
              <a:rPr lang="sr-Latn-CS" dirty="0" smtClean="0"/>
              <a:t>U </a:t>
            </a:r>
            <a:r>
              <a:rPr lang="sr-Latn-CS" dirty="0" err="1" smtClean="0"/>
              <a:t>adolescenciji</a:t>
            </a:r>
            <a:r>
              <a:rPr lang="sr-Latn-CS" dirty="0" smtClean="0"/>
              <a:t>, kad je vreme da mlada osoba izađe iz porodice,  problem mlade osobe je zadržava u porodici i omogućuje roditeljima da se organizuju oko pomoći mladoj osobi </a:t>
            </a:r>
          </a:p>
          <a:p>
            <a:pPr marL="284163" indent="-284163">
              <a:spcBef>
                <a:spcPts val="1200"/>
              </a:spcBef>
              <a:spcAft>
                <a:spcPts val="0"/>
              </a:spcAft>
            </a:pPr>
            <a:r>
              <a:rPr lang="sr-Latn-CS" sz="2400" i="1" dirty="0" smtClean="0"/>
              <a:t>Nedostajući ili isključeni članovi porodice</a:t>
            </a:r>
            <a:r>
              <a:rPr lang="sr-Latn-CS" sz="2400" dirty="0" smtClean="0"/>
              <a:t> (uzimanje supstance kao zamena za </a:t>
            </a:r>
            <a:r>
              <a:rPr lang="sr-Latn-CS" sz="2400" dirty="0" err="1" smtClean="0"/>
              <a:t>nedostajuću</a:t>
            </a:r>
            <a:r>
              <a:rPr lang="sr-Latn-CS" sz="2400" dirty="0" smtClean="0"/>
              <a:t> osobu):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CS" i="1" dirty="0" smtClean="0"/>
              <a:t>rana separacija </a:t>
            </a:r>
            <a:r>
              <a:rPr lang="sr-Latn-CS" dirty="0" smtClean="0"/>
              <a:t>od roditelja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CS" i="1" dirty="0" smtClean="0"/>
              <a:t>slaba povezanost </a:t>
            </a:r>
            <a:r>
              <a:rPr lang="sr-Latn-CS" dirty="0" smtClean="0"/>
              <a:t>između roditelja i deteta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CS" i="1" dirty="0" smtClean="0"/>
              <a:t>drugi</a:t>
            </a:r>
            <a:r>
              <a:rPr lang="sr-Latn-CS" dirty="0" smtClean="0"/>
              <a:t> nedostajući članovi porodice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dirty="0" smtClean="0"/>
          </a:p>
          <a:p>
            <a:pPr>
              <a:spcBef>
                <a:spcPts val="300"/>
              </a:spcBef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742950"/>
          </a:xfrm>
        </p:spPr>
        <p:txBody>
          <a:bodyPr/>
          <a:lstStyle/>
          <a:p>
            <a:r>
              <a:rPr lang="sr-Latn-CS" sz="3200" b="1" dirty="0" smtClean="0"/>
              <a:t>Drugi </a:t>
            </a:r>
            <a:r>
              <a:rPr lang="sr-Latn-CS" sz="3200" b="1" dirty="0" err="1" smtClean="0"/>
              <a:t>interpersonalni</a:t>
            </a:r>
            <a:r>
              <a:rPr lang="sr-Latn-CS" sz="3200" b="1" dirty="0" smtClean="0"/>
              <a:t> faktori rizika</a:t>
            </a:r>
            <a:endParaRPr lang="en-US" sz="32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524000"/>
            <a:ext cx="8120062" cy="4953000"/>
          </a:xfrm>
        </p:spPr>
        <p:txBody>
          <a:bodyPr>
            <a:normAutofit lnSpcReduction="10000"/>
          </a:bodyPr>
          <a:lstStyle/>
          <a:p>
            <a:pPr marL="650875" lvl="1" indent="-650875">
              <a:spcBef>
                <a:spcPts val="1200"/>
              </a:spcBef>
              <a:spcAft>
                <a:spcPts val="0"/>
              </a:spcAft>
              <a:buNone/>
            </a:pPr>
            <a:r>
              <a:rPr lang="sr-Latn-CS" sz="2600" b="1" dirty="0" smtClean="0"/>
              <a:t>Faktori rizika u školi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Školski </a:t>
            </a:r>
            <a:r>
              <a:rPr lang="sr-Latn-RS" b="1" dirty="0" smtClean="0"/>
              <a:t>neuspeh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Niska </a:t>
            </a:r>
            <a:r>
              <a:rPr lang="sr-Latn-RS" b="1" dirty="0" smtClean="0"/>
              <a:t>posvećenost</a:t>
            </a:r>
            <a:r>
              <a:rPr lang="sr-Latn-RS" dirty="0" smtClean="0"/>
              <a:t> školi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Loš </a:t>
            </a:r>
            <a:r>
              <a:rPr lang="sr-Latn-RS" b="1" dirty="0" smtClean="0"/>
              <a:t>kvalitet</a:t>
            </a:r>
            <a:r>
              <a:rPr lang="sr-Latn-RS" dirty="0" smtClean="0"/>
              <a:t> </a:t>
            </a:r>
            <a:r>
              <a:rPr lang="sr-Latn-RS" b="1" dirty="0" smtClean="0"/>
              <a:t>nastave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Niska </a:t>
            </a:r>
            <a:r>
              <a:rPr lang="sr-Latn-RS" b="1" dirty="0" smtClean="0"/>
              <a:t>povezanost</a:t>
            </a:r>
            <a:r>
              <a:rPr lang="sr-Latn-RS" dirty="0" smtClean="0"/>
              <a:t> između nastavnika i učenika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Nedostatak </a:t>
            </a:r>
            <a:r>
              <a:rPr lang="sr-Latn-RS" b="1" dirty="0" smtClean="0"/>
              <a:t>pravila</a:t>
            </a:r>
            <a:r>
              <a:rPr lang="sr-Latn-RS" dirty="0" smtClean="0"/>
              <a:t> u školi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Nepovoljan </a:t>
            </a:r>
            <a:r>
              <a:rPr lang="sr-Latn-RS" b="1" dirty="0" smtClean="0"/>
              <a:t>sastav</a:t>
            </a:r>
            <a:r>
              <a:rPr lang="sr-Latn-RS" dirty="0" smtClean="0"/>
              <a:t> učenika  (nemotivisani učenici, sa problemima, devijatne vršnjačke grupe)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b="1" dirty="0" smtClean="0"/>
              <a:t>Dostupnost</a:t>
            </a:r>
            <a:r>
              <a:rPr lang="sr-Latn-RS" dirty="0" smtClean="0"/>
              <a:t> PAS </a:t>
            </a:r>
            <a:endParaRPr lang="sr-Latn-CS" dirty="0" smtClean="0"/>
          </a:p>
          <a:p>
            <a:pPr marL="650875" lvl="1" indent="-650875">
              <a:spcBef>
                <a:spcPts val="1200"/>
              </a:spcBef>
              <a:spcAft>
                <a:spcPts val="0"/>
              </a:spcAft>
              <a:buNone/>
            </a:pPr>
            <a:r>
              <a:rPr lang="sr-Latn-CS" sz="2600" b="1" dirty="0" smtClean="0"/>
              <a:t>Faktori rizika u vršnjačkoj grupi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CS" dirty="0" smtClean="0"/>
              <a:t>Pripadnost </a:t>
            </a:r>
            <a:r>
              <a:rPr lang="sr-Latn-CS" b="1" dirty="0" smtClean="0"/>
              <a:t>devijantnim</a:t>
            </a:r>
            <a:r>
              <a:rPr lang="sr-Latn-CS" dirty="0" smtClean="0"/>
              <a:t> vršnjačkim grupama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CS" b="1" dirty="0" smtClean="0"/>
              <a:t>Odbacivanje</a:t>
            </a:r>
            <a:r>
              <a:rPr lang="sr-Latn-CS" dirty="0" smtClean="0"/>
              <a:t> od strane </a:t>
            </a:r>
            <a:r>
              <a:rPr lang="sr-Latn-CS" dirty="0" err="1" smtClean="0"/>
              <a:t>prosocijalne</a:t>
            </a:r>
            <a:r>
              <a:rPr lang="sr-Latn-CS" dirty="0" smtClean="0"/>
              <a:t> vršnjačke grupe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CS" dirty="0" smtClean="0"/>
              <a:t>Druženje sa vršnjacima koji </a:t>
            </a:r>
            <a:r>
              <a:rPr lang="sr-Latn-CS" b="1" dirty="0" smtClean="0"/>
              <a:t>uzimaju</a:t>
            </a:r>
            <a:r>
              <a:rPr lang="sr-Latn-CS" b="1" i="1" dirty="0" smtClean="0"/>
              <a:t> PAS</a:t>
            </a:r>
            <a:endParaRPr lang="sr-Latn-RS" b="1" i="1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  <a:buNone/>
            </a:pPr>
            <a:endParaRPr lang="sr-Latn-CS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dirty="0" smtClean="0"/>
          </a:p>
          <a:p>
            <a:pPr>
              <a:spcBef>
                <a:spcPts val="300"/>
              </a:spcBef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sz="3200" b="1" dirty="0" smtClean="0"/>
              <a:t>Stresovi i medicinski tretman</a:t>
            </a:r>
            <a:endParaRPr lang="en-US" sz="3200" b="1" dirty="0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382000" cy="4648200"/>
          </a:xfrm>
        </p:spPr>
        <p:txBody>
          <a:bodyPr>
            <a:noAutofit/>
          </a:bodyPr>
          <a:lstStyle/>
          <a:p>
            <a:pPr>
              <a:buNone/>
              <a:defRPr/>
            </a:pPr>
            <a:r>
              <a:rPr lang="sr-Latn-CS" dirty="0" smtClean="0"/>
              <a:t>Rizik za BZ povećava i </a:t>
            </a:r>
            <a:r>
              <a:rPr lang="sr-Latn-CS" b="1" dirty="0" smtClean="0"/>
              <a:t>izloženost</a:t>
            </a:r>
            <a:r>
              <a:rPr lang="sr-Latn-CS" dirty="0" smtClean="0"/>
              <a:t> </a:t>
            </a:r>
            <a:r>
              <a:rPr lang="sr-Latn-CS" b="1" dirty="0" smtClean="0"/>
              <a:t>velikim </a:t>
            </a:r>
            <a:r>
              <a:rPr lang="sr-Latn-CS" b="1" dirty="0" err="1" smtClean="0"/>
              <a:t>stresovima</a:t>
            </a:r>
            <a:r>
              <a:rPr lang="sr-Latn-CS" b="1" dirty="0" smtClean="0"/>
              <a:t>:</a:t>
            </a:r>
            <a:r>
              <a:rPr lang="sr-Latn-CS" dirty="0" smtClean="0"/>
              <a:t> </a:t>
            </a:r>
          </a:p>
          <a:p>
            <a:pPr>
              <a:defRPr/>
            </a:pPr>
            <a:r>
              <a:rPr lang="sr-Latn-CS" sz="2400" dirty="0" smtClean="0"/>
              <a:t>uzrokovanim prirodom (katastrofe, povrede) </a:t>
            </a:r>
          </a:p>
          <a:p>
            <a:pPr>
              <a:defRPr/>
            </a:pPr>
            <a:r>
              <a:rPr lang="sr-Latn-CS" sz="2400" dirty="0" smtClean="0"/>
              <a:t>uzrokovanim čovekom (žrtve napada, teže povrede, sukobi)</a:t>
            </a: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sr-Latn-CS" dirty="0" smtClean="0"/>
              <a:t>Rizik za BZ povećava i </a:t>
            </a:r>
            <a:r>
              <a:rPr lang="sr-Latn-CS" b="1" dirty="0" smtClean="0"/>
              <a:t>medicinski tretman </a:t>
            </a:r>
            <a:r>
              <a:rPr lang="sr-Latn-CS" dirty="0" smtClean="0"/>
              <a:t>koji uključuje PAS zbog:</a:t>
            </a:r>
          </a:p>
          <a:p>
            <a:pPr>
              <a:defRPr/>
            </a:pPr>
            <a:r>
              <a:rPr lang="sr-Latn-CS" sz="2400" dirty="0" smtClean="0"/>
              <a:t>smirenja bolova</a:t>
            </a:r>
          </a:p>
          <a:p>
            <a:pPr>
              <a:defRPr/>
            </a:pPr>
            <a:r>
              <a:rPr lang="sr-Latn-CS" sz="2400" dirty="0" smtClean="0"/>
              <a:t>uspostavljanje funkcije sna </a:t>
            </a:r>
          </a:p>
          <a:p>
            <a:pPr>
              <a:defRPr/>
            </a:pPr>
            <a:r>
              <a:rPr lang="sr-Latn-CS" sz="2400" dirty="0" err="1" smtClean="0"/>
              <a:t>anksio</a:t>
            </a:r>
            <a:r>
              <a:rPr lang="sr-Latn-CS" sz="2400" dirty="0" smtClean="0"/>
              <a:t>-depresivnih poremećaja…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2438400" y="30480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s-MX" b="1"/>
              <a:t>    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-381000" y="3352800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s-MX" b="1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7A01C-539B-4C65-A7F1-BFDD8E3984A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8077200" cy="742950"/>
          </a:xfrm>
        </p:spPr>
        <p:txBody>
          <a:bodyPr>
            <a:normAutofit/>
          </a:bodyPr>
          <a:lstStyle/>
          <a:p>
            <a:pPr marL="650875" lvl="1" indent="-588963"/>
            <a:r>
              <a:rPr lang="sr-Latn-RS" sz="3200" b="1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Faktori rizika u široj zajednici/1</a:t>
            </a:r>
            <a:endParaRPr lang="sr-Latn-RS" sz="3200" b="1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524000"/>
            <a:ext cx="8120062" cy="5105400"/>
          </a:xfrm>
        </p:spPr>
        <p:txBody>
          <a:bodyPr>
            <a:normAutofit lnSpcReduction="10000"/>
          </a:bodyPr>
          <a:lstStyle/>
          <a:p>
            <a:pPr marL="280988" lvl="1" indent="-280988">
              <a:spcBef>
                <a:spcPts val="600"/>
              </a:spcBef>
              <a:spcAft>
                <a:spcPts val="0"/>
              </a:spcAft>
              <a:buNone/>
            </a:pPr>
            <a:r>
              <a:rPr lang="sr-Latn-CS" b="1" dirty="0" smtClean="0"/>
              <a:t>OPŠTI</a:t>
            </a:r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CS" dirty="0" err="1" smtClean="0"/>
              <a:t>Anomija</a:t>
            </a:r>
            <a:r>
              <a:rPr lang="sr-Latn-CS" dirty="0" smtClean="0"/>
              <a:t> </a:t>
            </a:r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CS" dirty="0" smtClean="0"/>
              <a:t>Siromaštvo i ekonomska </a:t>
            </a:r>
            <a:r>
              <a:rPr lang="sr-Latn-CS" dirty="0" err="1" smtClean="0"/>
              <a:t>deprivacija</a:t>
            </a:r>
            <a:endParaRPr lang="sr-Latn-CS" dirty="0" smtClean="0"/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CS" dirty="0" smtClean="0"/>
              <a:t>Nedostatak sadržaja i resursa za razvoj mladih</a:t>
            </a:r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CS" dirty="0" smtClean="0"/>
              <a:t>Loše ekonomskih mogućnosti, loša perspektiva za mlade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  <a:buNone/>
            </a:pPr>
            <a:r>
              <a:rPr lang="sr-Latn-RS" b="1" dirty="0" smtClean="0"/>
              <a:t>SPECIFIČNI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b="1" dirty="0" smtClean="0"/>
              <a:t>Dostupnost</a:t>
            </a:r>
            <a:r>
              <a:rPr lang="sr-Latn-RS" dirty="0" smtClean="0"/>
              <a:t> PAS </a:t>
            </a:r>
            <a:r>
              <a:rPr lang="sr-Latn-CS" dirty="0" smtClean="0"/>
              <a:t>(najmasovnije BZ su od onih PAS koje su društveno prihvaćene nikotin, kofein, alkohol)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CS" dirty="0" smtClean="0"/>
              <a:t>Nepovoljne </a:t>
            </a:r>
            <a:r>
              <a:rPr lang="sr-Latn-RS" dirty="0" smtClean="0"/>
              <a:t>k</a:t>
            </a:r>
            <a:r>
              <a:rPr lang="en-US" dirty="0" smtClean="0"/>
              <a:t>u</a:t>
            </a:r>
            <a:r>
              <a:rPr lang="sr-Latn-RS" dirty="0" smtClean="0"/>
              <a:t>lturalne i socijalne </a:t>
            </a:r>
            <a:r>
              <a:rPr lang="sr-Latn-RS" b="1" dirty="0" smtClean="0"/>
              <a:t>norme</a:t>
            </a:r>
            <a:r>
              <a:rPr lang="sr-Latn-RS" dirty="0" smtClean="0"/>
              <a:t> o PAS </a:t>
            </a:r>
          </a:p>
          <a:p>
            <a:pPr marL="555625" lvl="2" indent="-280988">
              <a:spcBef>
                <a:spcPts val="0"/>
              </a:spcBef>
              <a:spcAft>
                <a:spcPts val="0"/>
              </a:spcAft>
            </a:pPr>
            <a:r>
              <a:rPr lang="sr-Latn-RS" sz="2400" dirty="0" smtClean="0"/>
              <a:t>Tolerancija prema PAS</a:t>
            </a:r>
          </a:p>
          <a:p>
            <a:pPr marL="555625" lvl="2" indent="-280988">
              <a:spcBef>
                <a:spcPts val="0"/>
              </a:spcBef>
              <a:spcAft>
                <a:spcPts val="0"/>
              </a:spcAft>
            </a:pPr>
            <a:r>
              <a:rPr lang="sr-Latn-RS" sz="2400" dirty="0" smtClean="0"/>
              <a:t>Pritisak da se uzima PAS u nekim okolnostima itd. </a:t>
            </a:r>
          </a:p>
          <a:p>
            <a:pPr marL="555625" lvl="2" indent="-280988">
              <a:spcBef>
                <a:spcPts val="0"/>
              </a:spcBef>
              <a:spcAft>
                <a:spcPts val="0"/>
              </a:spcAft>
            </a:pPr>
            <a:r>
              <a:rPr lang="sr-Latn-RS" sz="2400" dirty="0" smtClean="0"/>
              <a:t>Odobravanje upotrebe kod maloletnika...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Neefikasno </a:t>
            </a:r>
            <a:r>
              <a:rPr lang="sr-Latn-RS" b="1" dirty="0" smtClean="0"/>
              <a:t>zakonodavstvo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  <a:buNone/>
            </a:pPr>
            <a:endParaRPr lang="sr-Latn-CS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  <a:buNone/>
            </a:pPr>
            <a:endParaRPr lang="sr-Latn-CS" dirty="0" smtClean="0"/>
          </a:p>
          <a:p>
            <a:pPr>
              <a:spcBef>
                <a:spcPts val="300"/>
              </a:spcBef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742950"/>
          </a:xfrm>
        </p:spPr>
        <p:txBody>
          <a:bodyPr>
            <a:normAutofit/>
          </a:bodyPr>
          <a:lstStyle/>
          <a:p>
            <a:pPr marL="650875" lvl="1" indent="-588963">
              <a:spcBef>
                <a:spcPts val="0"/>
              </a:spcBef>
              <a:spcAft>
                <a:spcPts val="0"/>
              </a:spcAft>
            </a:pPr>
            <a:r>
              <a:rPr lang="sr-Latn-RS" sz="3200" b="1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Faktori rizika u široj zajednici/2</a:t>
            </a:r>
            <a:endParaRPr lang="sr-Latn-RS" sz="3200" b="1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828800"/>
            <a:ext cx="8120062" cy="4724400"/>
          </a:xfrm>
        </p:spPr>
        <p:txBody>
          <a:bodyPr/>
          <a:lstStyle/>
          <a:p>
            <a:pPr marL="650875" lvl="1" indent="-650875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2600" b="1" dirty="0" smtClean="0"/>
              <a:t>NEEFIKASNO ZAKONODAVSTVO </a:t>
            </a:r>
          </a:p>
          <a:p>
            <a:pPr marL="650875" lvl="1" indent="-650875">
              <a:spcBef>
                <a:spcPts val="0"/>
              </a:spcBef>
              <a:spcAft>
                <a:spcPts val="0"/>
              </a:spcAft>
              <a:buNone/>
            </a:pPr>
            <a:endParaRPr lang="sr-Latn-RS" sz="2600" b="1" dirty="0" smtClean="0"/>
          </a:p>
          <a:p>
            <a:pPr marL="650875" lvl="1" indent="-650875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2600" dirty="0" smtClean="0"/>
              <a:t>Uključuje</a:t>
            </a:r>
            <a:r>
              <a:rPr lang="sr-Latn-RS" sz="2600" b="1" dirty="0" smtClean="0"/>
              <a:t>:</a:t>
            </a:r>
            <a:endParaRPr lang="sr-Latn-RS" sz="2600" dirty="0" smtClean="0"/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b="1" dirty="0" smtClean="0"/>
              <a:t>neprimerene</a:t>
            </a:r>
            <a:r>
              <a:rPr lang="sr-Latn-RS" dirty="0" smtClean="0"/>
              <a:t> zakonske regulative koje uključuju</a:t>
            </a:r>
          </a:p>
          <a:p>
            <a:pPr marL="555625" lvl="2" indent="-280988">
              <a:spcBef>
                <a:spcPts val="600"/>
              </a:spcBef>
              <a:spcAft>
                <a:spcPts val="0"/>
              </a:spcAft>
            </a:pPr>
            <a:r>
              <a:rPr lang="sr-Latn-RS" sz="2400" b="1" dirty="0" smtClean="0"/>
              <a:t>krivične</a:t>
            </a:r>
            <a:r>
              <a:rPr lang="sr-Latn-RS" sz="2400" dirty="0" smtClean="0"/>
              <a:t> odredbe vezane za upotebu i promet PAS </a:t>
            </a:r>
          </a:p>
          <a:p>
            <a:pPr marL="555625" lvl="2" indent="-280988">
              <a:spcBef>
                <a:spcPts val="600"/>
              </a:spcBef>
              <a:spcAft>
                <a:spcPts val="0"/>
              </a:spcAft>
            </a:pPr>
            <a:r>
              <a:rPr lang="sr-Latn-RS" sz="2400" dirty="0" smtClean="0"/>
              <a:t>propise vezane za upotrebu </a:t>
            </a:r>
            <a:r>
              <a:rPr lang="sr-Latn-RS" sz="2400" b="1" dirty="0" smtClean="0"/>
              <a:t>dozovljenih</a:t>
            </a:r>
            <a:r>
              <a:rPr lang="sr-Latn-RS" sz="2400" dirty="0" smtClean="0"/>
              <a:t> PAS (porez na PAS, prodaja PAS maloletnicima...)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b="1" dirty="0" smtClean="0"/>
              <a:t>neefikasno sprovođenje </a:t>
            </a:r>
            <a:r>
              <a:rPr lang="sr-Latn-RS" dirty="0" smtClean="0"/>
              <a:t>zakonske regulative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  <a:buNone/>
            </a:pPr>
            <a:endParaRPr lang="sr-Latn-RS" dirty="0" smtClean="0"/>
          </a:p>
          <a:p>
            <a:pPr>
              <a:spcBef>
                <a:spcPts val="300"/>
              </a:spcBef>
              <a:buNone/>
            </a:pPr>
            <a:endParaRPr lang="sr-Latn-R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1741</TotalTime>
  <Words>1379</Words>
  <Application>Microsoft Office PowerPoint</Application>
  <PresentationFormat>On-screen Show (4:3)</PresentationFormat>
  <Paragraphs>225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Flow</vt:lpstr>
      <vt:lpstr>2. SOCIJALNI RAD I  BOLESTI ZAVISNOSTI  Februar 2020.</vt:lpstr>
      <vt:lpstr>Uticaji u razvoju zavisnosti (Nastasić, EPA, str. 19)</vt:lpstr>
      <vt:lpstr>Sredinski faktori rizika za bolesti zavisnosti</vt:lpstr>
      <vt:lpstr>Faktori rizika u porodici</vt:lpstr>
      <vt:lpstr>Faktori rizika u porodici – sistemski pristup</vt:lpstr>
      <vt:lpstr>Drugi interpersonalni faktori rizika</vt:lpstr>
      <vt:lpstr>Stresovi i medicinski tretman</vt:lpstr>
      <vt:lpstr>Faktori rizika u široj zajednici/1</vt:lpstr>
      <vt:lpstr>Faktori rizika u široj zajednici/2</vt:lpstr>
      <vt:lpstr>Faktori rizika u široj zajednici/3</vt:lpstr>
      <vt:lpstr>Protektivni faktori bolesti zavisnosti</vt:lpstr>
      <vt:lpstr>PROTEKTIVNI FAKTORI BZ/1</vt:lpstr>
      <vt:lpstr>PROTEKTIVNI FAKTORI BZ/2</vt:lpstr>
      <vt:lpstr>Etiološki četovorougao</vt:lpstr>
      <vt:lpstr>Medicinski model i bolesti zavisnosti</vt:lpstr>
      <vt:lpstr>Neki doprinosi medicinskog modela</vt:lpstr>
      <vt:lpstr>BZ - osnovni kriterijumi mentalnog poremećaja po medicinskom modelu i motivi za lečenje</vt:lpstr>
      <vt:lpstr>KRITERIJUMI ZA UTVRĐIVANJE BZ </vt:lpstr>
      <vt:lpstr>Mentalni poremećaji i poremećaji ponašanja nastali zbog upotrebe PAS po MKB-10 /1</vt:lpstr>
      <vt:lpstr>Mentalni poremećaji i poremećaji ponašanja nastali zbog upotrebe PAS -MKB-10 /2</vt:lpstr>
      <vt:lpstr>KONTINUUM UPOTREBE PAS/1</vt:lpstr>
      <vt:lpstr>KONTINUUM UPOTREBE PAS/2</vt:lpstr>
      <vt:lpstr>FAZE U RAZVOJU ZAVISNOSTI (Nastasić, EPA, str. 19)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</cp:lastModifiedBy>
  <cp:revision>135</cp:revision>
  <cp:lastPrinted>1601-01-01T00:00:00Z</cp:lastPrinted>
  <dcterms:created xsi:type="dcterms:W3CDTF">1601-01-01T00:00:00Z</dcterms:created>
  <dcterms:modified xsi:type="dcterms:W3CDTF">2020-02-27T07:39:07Z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