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7"/>
  </p:notesMasterIdLst>
  <p:handoutMasterIdLst>
    <p:handoutMasterId r:id="rId38"/>
  </p:handoutMasterIdLst>
  <p:sldIdLst>
    <p:sldId id="282" r:id="rId2"/>
    <p:sldId id="361" r:id="rId3"/>
    <p:sldId id="316" r:id="rId4"/>
    <p:sldId id="317" r:id="rId5"/>
    <p:sldId id="349" r:id="rId6"/>
    <p:sldId id="338" r:id="rId7"/>
    <p:sldId id="306" r:id="rId8"/>
    <p:sldId id="305" r:id="rId9"/>
    <p:sldId id="308" r:id="rId10"/>
    <p:sldId id="309" r:id="rId11"/>
    <p:sldId id="307" r:id="rId12"/>
    <p:sldId id="339" r:id="rId13"/>
    <p:sldId id="310" r:id="rId14"/>
    <p:sldId id="348" r:id="rId15"/>
    <p:sldId id="347" r:id="rId16"/>
    <p:sldId id="337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40" r:id="rId25"/>
    <p:sldId id="341" r:id="rId26"/>
    <p:sldId id="342" r:id="rId27"/>
    <p:sldId id="343" r:id="rId28"/>
    <p:sldId id="346" r:id="rId29"/>
    <p:sldId id="344" r:id="rId30"/>
    <p:sldId id="351" r:id="rId31"/>
    <p:sldId id="352" r:id="rId32"/>
    <p:sldId id="353" r:id="rId33"/>
    <p:sldId id="354" r:id="rId34"/>
    <p:sldId id="355" r:id="rId35"/>
    <p:sldId id="326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08" autoAdjust="0"/>
    <p:restoredTop sz="86391" autoAdjust="0"/>
  </p:normalViewPr>
  <p:slideViewPr>
    <p:cSldViewPr>
      <p:cViewPr varScale="1">
        <p:scale>
          <a:sx n="49" d="100"/>
          <a:sy n="49" d="100"/>
        </p:scale>
        <p:origin x="-90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8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765F6-E89F-431D-8F92-7D8656AF0223}" type="datetimeFigureOut">
              <a:rPr lang="sr-Latn-CS" smtClean="0"/>
              <a:pPr/>
              <a:t>30.4.2020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B0339-42B9-4D87-8A22-86A92F9FDA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6D63-5E4D-4E31-802C-50A05091A40B}" type="datetimeFigureOut">
              <a:rPr lang="sr-Latn-CS" smtClean="0"/>
              <a:pPr/>
              <a:t>30.4.2020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18284-8211-46B7-9E59-2E9294B922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1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10</a:t>
            </a:fld>
            <a:endParaRPr lang="sr-Latn-C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12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2DF76-F560-4435-AC60-E2497A927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FCB0D-9F06-4323-A45E-C191D02DCE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49774-C970-4CB8-B21A-BF75ED64B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63151-5A7C-463B-9778-B9A0EEE8D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09E63-6161-4268-BD82-6EDF46F6FA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987E8-A630-48E6-ACA0-7F6C38815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9DBC-554E-428B-8608-D2BC8BBC5D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ABD1-54C9-4E48-A630-5A2B6773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5071D-F853-4163-AD07-804F1B6FF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95248E5-610D-48C4-A8D6-872855237B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5230031-43A2-49FF-B563-FD743C5E9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1600200"/>
          </a:xfrm>
        </p:spPr>
        <p:txBody>
          <a:bodyPr>
            <a:normAutofit/>
          </a:bodyPr>
          <a:lstStyle/>
          <a:p>
            <a:pPr algn="l"/>
            <a:r>
              <a:rPr lang="sr-Latn-CS" sz="4800" dirty="0" smtClean="0"/>
              <a:t>1</a:t>
            </a:r>
            <a:r>
              <a:rPr lang="en-US" sz="4800" dirty="0" smtClean="0"/>
              <a:t>2</a:t>
            </a:r>
            <a:r>
              <a:rPr lang="sr-Latn-CS" sz="4800" dirty="0" smtClean="0"/>
              <a:t>. 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ZAVISNOSTI, </a:t>
            </a:r>
            <a:r>
              <a:rPr lang="en-US" sz="4800" dirty="0" smtClean="0"/>
              <a:t>2020</a:t>
            </a:r>
            <a:r>
              <a:rPr lang="sr-Latn-CS" sz="4800" dirty="0" smtClean="0"/>
              <a:t>. </a:t>
            </a:r>
            <a:endParaRPr lang="sr-Latn-CS" sz="48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505200"/>
            <a:ext cx="7854696" cy="2895600"/>
          </a:xfrm>
        </p:spPr>
        <p:txBody>
          <a:bodyPr>
            <a:normAutofit fontScale="85000" lnSpcReduction="20000"/>
          </a:bodyPr>
          <a:lstStyle/>
          <a:p>
            <a:pPr marL="284163" lvl="0" indent="-284163" algn="l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sr-Latn-CS" sz="3200" b="1" dirty="0" smtClean="0">
                <a:latin typeface="Calibri" pitchFamily="34" charset="0"/>
              </a:rPr>
              <a:t>TRETMAN BOLESTI ZAVISNOSTI OD DROGA</a:t>
            </a:r>
          </a:p>
          <a:p>
            <a:pPr marL="741363" marR="45720" lvl="2" indent="-284163" algn="l">
              <a:lnSpc>
                <a:spcPct val="120000"/>
              </a:lnSpc>
              <a:spcBef>
                <a:spcPts val="6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n-US" sz="2700" b="1" dirty="0" smtClean="0">
                <a:latin typeface="Calibri" pitchFamily="34" charset="0"/>
              </a:rPr>
              <a:t>S</a:t>
            </a:r>
            <a:r>
              <a:rPr lang="sr-Latn-RS" sz="2700" b="1" dirty="0" smtClean="0">
                <a:latin typeface="Calibri" pitchFamily="34" charset="0"/>
              </a:rPr>
              <a:t>upstitucioni progami</a:t>
            </a:r>
          </a:p>
          <a:p>
            <a:pPr marL="741363" marR="45720" lvl="2" indent="-284163" algn="l">
              <a:lnSpc>
                <a:spcPct val="120000"/>
              </a:lnSpc>
              <a:spcBef>
                <a:spcPts val="6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sr-Latn-RS" sz="2900" dirty="0" smtClean="0">
                <a:latin typeface="Calibri" pitchFamily="34" charset="0"/>
              </a:rPr>
              <a:t>Primer: </a:t>
            </a:r>
            <a:r>
              <a:rPr lang="sr-Latn-CS" sz="2900" dirty="0" smtClean="0">
                <a:latin typeface="Calibri" pitchFamily="34" charset="0"/>
              </a:rPr>
              <a:t>Beogradska škola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sr-Latn-RS" sz="2900" dirty="0" smtClean="0">
                <a:latin typeface="Calibri" pitchFamily="34" charset="0"/>
              </a:rPr>
              <a:t> </a:t>
            </a:r>
            <a:r>
              <a:rPr lang="sr-Latn-CS" sz="2900" dirty="0" smtClean="0">
                <a:latin typeface="Calibri" pitchFamily="34" charset="0"/>
              </a:rPr>
              <a:t>sistemske terapije  bolesti zavisnosti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od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droga</a:t>
            </a:r>
            <a:endParaRPr lang="sr-Latn-RS" sz="2700" b="1" dirty="0" smtClean="0">
              <a:latin typeface="Calibri" pitchFamily="34" charset="0"/>
            </a:endParaRPr>
          </a:p>
          <a:p>
            <a:pPr marL="284163" indent="-284163" algn="l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3200" b="1" dirty="0" smtClean="0">
                <a:latin typeface="Calibri" pitchFamily="34" charset="0"/>
              </a:rPr>
              <a:t>PREVEN</a:t>
            </a:r>
            <a:r>
              <a:rPr lang="sr-Latn-RS" sz="3200" b="1" dirty="0" smtClean="0">
                <a:latin typeface="Calibri" pitchFamily="34" charset="0"/>
              </a:rPr>
              <a:t>C</a:t>
            </a:r>
            <a:r>
              <a:rPr lang="en-US" sz="3200" b="1" dirty="0" smtClean="0">
                <a:latin typeface="Calibri" pitchFamily="34" charset="0"/>
              </a:rPr>
              <a:t>IJA RECIDIVA </a:t>
            </a:r>
            <a:r>
              <a:rPr lang="sr-Latn-RS" sz="3200" b="1" dirty="0" smtClean="0">
                <a:latin typeface="Calibri" pitchFamily="34" charset="0"/>
              </a:rPr>
              <a:t>BOLESTI ZAVISNOSTI</a:t>
            </a:r>
          </a:p>
          <a:p>
            <a:pPr marL="284163" indent="-284163" algn="l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3200" b="1" dirty="0" smtClean="0">
                <a:latin typeface="Calibri" pitchFamily="34" charset="0"/>
              </a:rPr>
              <a:t>ULOGA SOCIJALNOG RADNIKA U ZAŠTITI ZAVISNIKA </a:t>
            </a:r>
            <a:endParaRPr lang="sr-Latn-CS" sz="3200" b="1" dirty="0" smtClean="0">
              <a:latin typeface="Calibri" pitchFamily="34" charset="0"/>
            </a:endParaRPr>
          </a:p>
          <a:p>
            <a:pPr marL="284163" lvl="0" indent="-284163" algn="l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sr-Latn-CS" sz="3200" b="1" dirty="0" smtClean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505200"/>
            <a:ext cx="7854696" cy="2895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Metadonski supstitucioni program (MSP)/2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Uslovi za uključivanje u MSP: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b="1" dirty="0" smtClean="0"/>
              <a:t>Starosni</a:t>
            </a:r>
            <a:r>
              <a:rPr lang="sr-Latn-CS" sz="2400" dirty="0" smtClean="0"/>
              <a:t> minimum:  21 godina života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b="1" dirty="0" smtClean="0"/>
              <a:t>Višegodišnji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zavisnički</a:t>
            </a:r>
            <a:r>
              <a:rPr lang="sr-Latn-CS" sz="2400" dirty="0" smtClean="0"/>
              <a:t> staž 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Jasno ispunjeni </a:t>
            </a:r>
            <a:r>
              <a:rPr lang="sr-Latn-CS" sz="2400" b="1" dirty="0" smtClean="0"/>
              <a:t>kriterijumi</a:t>
            </a:r>
            <a:r>
              <a:rPr lang="sr-Latn-CS" sz="2400" dirty="0" smtClean="0"/>
              <a:t> po MKB-10/ DSM-IV za postojanje </a:t>
            </a:r>
            <a:r>
              <a:rPr lang="sr-Latn-CS" sz="2400" b="1" dirty="0" err="1" smtClean="0"/>
              <a:t>opioidne</a:t>
            </a:r>
            <a:r>
              <a:rPr lang="sr-Latn-CS" sz="2400" dirty="0" smtClean="0"/>
              <a:t> zavisnosti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Više </a:t>
            </a:r>
            <a:r>
              <a:rPr lang="sr-Latn-CS" sz="2400" b="1" dirty="0" smtClean="0"/>
              <a:t>bezuspešnih</a:t>
            </a:r>
            <a:r>
              <a:rPr lang="sr-Latn-CS" sz="2400" dirty="0" smtClean="0"/>
              <a:t> pokušaja lečenja (dispanzerski, bolnički)</a:t>
            </a:r>
          </a:p>
          <a:p>
            <a:pPr>
              <a:spcBef>
                <a:spcPts val="1200"/>
              </a:spcBef>
            </a:pPr>
            <a:endParaRPr lang="sr-Latn-CS" sz="2000" dirty="0" smtClean="0"/>
          </a:p>
          <a:p>
            <a:pPr>
              <a:spcBef>
                <a:spcPts val="1200"/>
              </a:spcBef>
            </a:pP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77200" cy="819912"/>
          </a:xfrm>
        </p:spPr>
        <p:txBody>
          <a:bodyPr>
            <a:normAutofit fontScale="90000"/>
          </a:bodyPr>
          <a:lstStyle/>
          <a:p>
            <a:r>
              <a:rPr lang="sr-Latn-RS" sz="3600" b="1" dirty="0" smtClean="0"/>
              <a:t>Metadonski supstitucioni program (MSP)/3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sr-Latn-CS" sz="2400" b="1" dirty="0" smtClean="0"/>
              <a:t>Prednosti MSP:</a:t>
            </a:r>
            <a:endParaRPr lang="sr-Latn-CS" sz="2200" dirty="0" smtClean="0"/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smtClean="0"/>
              <a:t>konzumiranja</a:t>
            </a:r>
            <a:r>
              <a:rPr lang="sr-Latn-CS" sz="2200" dirty="0" smtClean="0"/>
              <a:t> ilegalnih supstanci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smtClean="0"/>
              <a:t>kriminalnih</a:t>
            </a:r>
            <a:r>
              <a:rPr lang="sr-Latn-CS" sz="2200" dirty="0" smtClean="0"/>
              <a:t> aktivnosti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err="1" smtClean="0"/>
              <a:t>intravenskog</a:t>
            </a:r>
            <a:r>
              <a:rPr lang="sr-Latn-CS" sz="2200" dirty="0" smtClean="0"/>
              <a:t> konzumiranja droga i posledica koje sa sobom nos, uključujući i redukciju </a:t>
            </a:r>
            <a:r>
              <a:rPr lang="sr-Latn-CS" sz="2200" b="1" dirty="0" err="1" smtClean="0"/>
              <a:t>transmisivnih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bolesti</a:t>
            </a:r>
          </a:p>
          <a:p>
            <a:pPr>
              <a:spcBef>
                <a:spcPts val="300"/>
              </a:spcBef>
            </a:pPr>
            <a:r>
              <a:rPr lang="sr-Latn-CS" sz="2200" b="1" dirty="0" smtClean="0"/>
              <a:t>Redovan kontakt sa službama  </a:t>
            </a:r>
            <a:r>
              <a:rPr lang="sr-Latn-CS" sz="2200" dirty="0" smtClean="0"/>
              <a:t>nadgledanja i pomoći jer se </a:t>
            </a:r>
            <a:r>
              <a:rPr lang="sr-Latn-CS" sz="2200" dirty="0" err="1" smtClean="0"/>
              <a:t>metadon</a:t>
            </a:r>
            <a:r>
              <a:rPr lang="sr-Latn-CS" sz="2200" dirty="0" smtClean="0"/>
              <a:t> dobija ambulantno; češći ukoliko je  potreba za nadgledanjem i pomoći veća (raspored dobijanja </a:t>
            </a:r>
            <a:r>
              <a:rPr lang="sr-Latn-CS" sz="2200" dirty="0" err="1" smtClean="0"/>
              <a:t>metadona</a:t>
            </a:r>
            <a:r>
              <a:rPr lang="sr-Latn-CS" sz="2200" dirty="0" smtClean="0"/>
              <a:t> zavisi od napredovanja u programu)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Poboljšanje </a:t>
            </a:r>
            <a:r>
              <a:rPr lang="sr-Latn-CS" sz="2200" b="1" dirty="0" smtClean="0"/>
              <a:t>zdravstvenog i socijalnog statusa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Omogućavanje</a:t>
            </a:r>
            <a:r>
              <a:rPr lang="sr-Latn-CS" sz="2200" b="1" dirty="0" smtClean="0"/>
              <a:t> produktivnog životnog stila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Smanjenje </a:t>
            </a:r>
            <a:r>
              <a:rPr lang="sr-Latn-CS" sz="2200" b="1" dirty="0" smtClean="0"/>
              <a:t>troškova</a:t>
            </a:r>
            <a:r>
              <a:rPr lang="sr-Latn-CS" sz="2200" dirty="0" smtClean="0"/>
              <a:t> uzrokovanih </a:t>
            </a:r>
            <a:r>
              <a:rPr lang="sr-Latn-RS" sz="2200" dirty="0" smtClean="0"/>
              <a:t>zloupotrebom suspstanci i zavisnošću </a:t>
            </a:r>
            <a:r>
              <a:rPr lang="sr-Latn-CS" sz="2200" dirty="0" smtClean="0"/>
              <a:t>u društvu.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Metadonski supstitucioni program (MSP)/4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Problemi </a:t>
            </a:r>
            <a:r>
              <a:rPr lang="sr-Latn-CS" sz="2400" b="1" dirty="0" err="1" smtClean="0"/>
              <a:t>metadonskih</a:t>
            </a:r>
            <a:r>
              <a:rPr lang="sr-Latn-CS" sz="2400" b="1" dirty="0" smtClean="0"/>
              <a:t> </a:t>
            </a:r>
            <a:r>
              <a:rPr lang="sr-Latn-CS" sz="2400" b="1" dirty="0" err="1" smtClean="0"/>
              <a:t>zavisnika</a:t>
            </a:r>
            <a:r>
              <a:rPr lang="sr-Latn-CS" sz="2400" dirty="0" smtClean="0"/>
              <a:t>: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Ozbiljan </a:t>
            </a:r>
            <a:r>
              <a:rPr lang="sr-Latn-CS" sz="2400" b="1" dirty="0" smtClean="0"/>
              <a:t>deficit</a:t>
            </a:r>
            <a:r>
              <a:rPr lang="sr-Latn-CS" sz="2400" dirty="0" smtClean="0"/>
              <a:t> radnih i socijalnih veština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Nezavršeno </a:t>
            </a:r>
            <a:r>
              <a:rPr lang="sr-Latn-CS" sz="2400" b="1" dirty="0" smtClean="0"/>
              <a:t>školovanje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Istorija </a:t>
            </a:r>
            <a:r>
              <a:rPr lang="sr-Latn-CS" sz="2400" b="1" dirty="0" smtClean="0"/>
              <a:t>kriminalne</a:t>
            </a:r>
            <a:r>
              <a:rPr lang="sr-Latn-CS" sz="2400" dirty="0" smtClean="0"/>
              <a:t> aktivnosti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Izgubljena podrška </a:t>
            </a:r>
            <a:r>
              <a:rPr lang="sr-Latn-CS" sz="2400" b="1" dirty="0" smtClean="0"/>
              <a:t>porodice</a:t>
            </a:r>
            <a:r>
              <a:rPr lang="sr-Latn-CS" sz="2400" dirty="0" smtClean="0"/>
              <a:t> i </a:t>
            </a:r>
            <a:r>
              <a:rPr lang="sr-Latn-CS" sz="2400" dirty="0" err="1" smtClean="0"/>
              <a:t>disfunkcionalni</a:t>
            </a:r>
            <a:r>
              <a:rPr lang="sr-Latn-CS" sz="2400" dirty="0" smtClean="0"/>
              <a:t> odnosi sa drugim </a:t>
            </a:r>
            <a:r>
              <a:rPr lang="sr-Latn-CS" sz="2400" b="1" dirty="0" err="1" smtClean="0"/>
              <a:t>zavisnicima</a:t>
            </a:r>
            <a:r>
              <a:rPr lang="sr-Latn-CS" sz="2400" b="1" dirty="0" smtClean="0"/>
              <a:t>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b="1" dirty="0" smtClean="0"/>
              <a:t>Zloupotreba</a:t>
            </a:r>
            <a:r>
              <a:rPr lang="sr-Latn-CS" sz="2400" dirty="0" smtClean="0"/>
              <a:t> u detinjstvu, posebno kod žena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err="1" smtClean="0"/>
              <a:t>Disfunkcionalno</a:t>
            </a:r>
            <a:r>
              <a:rPr lang="sr-Latn-CS" sz="2400" dirty="0" smtClean="0"/>
              <a:t> </a:t>
            </a:r>
            <a:r>
              <a:rPr lang="sr-Latn-CS" sz="2400" b="1" dirty="0" err="1" smtClean="0"/>
              <a:t>roditeljstvo</a:t>
            </a:r>
            <a:r>
              <a:rPr lang="sr-Latn-CS" sz="2400" b="1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BUPRENORFINSKI </a:t>
            </a:r>
            <a:r>
              <a:rPr lang="sr-Latn-RS" sz="3200" b="1" dirty="0" smtClean="0"/>
              <a:t>SUPSTITUCIONI </a:t>
            </a:r>
            <a:r>
              <a:rPr lang="sr-Latn-CS" sz="3200" b="1" dirty="0" smtClean="0"/>
              <a:t>PROGRAM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400" b="1" dirty="0" smtClean="0"/>
              <a:t>Buprenorfin - </a:t>
            </a:r>
            <a:r>
              <a:rPr lang="sr-Latn-RS" sz="2400" dirty="0" smtClean="0"/>
              <a:t>polusintetski opioid, sintetisan iz tebaina.  FDA je 2002. odobrila njegovu upotrebu za lečenje zavisnosti. </a:t>
            </a:r>
          </a:p>
          <a:p>
            <a:pPr>
              <a:buNone/>
            </a:pPr>
            <a:r>
              <a:rPr lang="sr-Latn-RS" sz="2400" b="1" dirty="0" smtClean="0"/>
              <a:t>Buprenorfin u odnosu na metadon:</a:t>
            </a:r>
          </a:p>
          <a:p>
            <a:pPr>
              <a:lnSpc>
                <a:spcPct val="90000"/>
              </a:lnSpc>
            </a:pPr>
            <a:r>
              <a:rPr lang="sr-Latn-RS" sz="2400" dirty="0" smtClean="0"/>
              <a:t>Znatno </a:t>
            </a:r>
            <a:r>
              <a:rPr lang="sr-Latn-RS" sz="2400" u="sng" dirty="0" smtClean="0"/>
              <a:t>ređe</a:t>
            </a:r>
            <a:r>
              <a:rPr lang="sr-Latn-RS" sz="2400" dirty="0" smtClean="0"/>
              <a:t> dovodi do </a:t>
            </a:r>
            <a:r>
              <a:rPr lang="sr-Latn-RS" sz="2400" u="sng" dirty="0" smtClean="0"/>
              <a:t>razvoja tolerancije</a:t>
            </a:r>
          </a:p>
          <a:p>
            <a:pPr>
              <a:lnSpc>
                <a:spcPct val="90000"/>
              </a:lnSpc>
            </a:pPr>
            <a:r>
              <a:rPr lang="sr-Latn-RS" sz="2400" dirty="0" smtClean="0"/>
              <a:t>Daleko je </a:t>
            </a:r>
            <a:r>
              <a:rPr lang="sr-Latn-RS" sz="2400" u="sng" dirty="0" smtClean="0"/>
              <a:t>manje adiktivan</a:t>
            </a:r>
          </a:p>
          <a:p>
            <a:pPr>
              <a:lnSpc>
                <a:spcPct val="90000"/>
              </a:lnSpc>
            </a:pPr>
            <a:r>
              <a:rPr lang="sr-Latn-RS" sz="2400" dirty="0" smtClean="0"/>
              <a:t>Izuzetno </a:t>
            </a:r>
            <a:r>
              <a:rPr lang="sr-Latn-RS" sz="2400" u="sng" dirty="0" smtClean="0"/>
              <a:t>mali rizik </a:t>
            </a:r>
            <a:r>
              <a:rPr lang="sr-Latn-RS" sz="2400" dirty="0" smtClean="0"/>
              <a:t>stradanja od </a:t>
            </a:r>
            <a:r>
              <a:rPr lang="sr-Latn-RS" sz="2400" u="sng" dirty="0" smtClean="0"/>
              <a:t>predoziranja</a:t>
            </a:r>
          </a:p>
          <a:p>
            <a:pPr>
              <a:lnSpc>
                <a:spcPct val="90000"/>
              </a:lnSpc>
            </a:pPr>
            <a:r>
              <a:rPr lang="sr-Latn-RS" sz="2400" dirty="0" smtClean="0"/>
              <a:t>Bolje je </a:t>
            </a:r>
            <a:r>
              <a:rPr lang="sr-Latn-RS" sz="2400" u="sng" dirty="0" smtClean="0"/>
              <a:t>prihvaćen</a:t>
            </a:r>
            <a:r>
              <a:rPr lang="sr-Latn-RS" sz="2400" dirty="0" smtClean="0"/>
              <a:t> od strane mnogih lekara ali i samih zavisnika.</a:t>
            </a:r>
          </a:p>
          <a:p>
            <a:pPr>
              <a:lnSpc>
                <a:spcPct val="90000"/>
              </a:lnSpc>
            </a:pPr>
            <a:r>
              <a:rPr lang="sr-Latn-RS" sz="2400" dirty="0" smtClean="0"/>
              <a:t>Buprenorfin se može davati ređe -  </a:t>
            </a:r>
            <a:r>
              <a:rPr lang="sr-Latn-RS" sz="2400" u="sng" dirty="0" smtClean="0"/>
              <a:t>3 x nedeljno</a:t>
            </a:r>
            <a:r>
              <a:rPr lang="sr-Latn-RS" sz="2400" dirty="0" smtClean="0"/>
              <a:t>, dok se metadon daje </a:t>
            </a:r>
            <a:r>
              <a:rPr lang="sr-Latn-RS" sz="2400" u="sng" dirty="0" smtClean="0"/>
              <a:t>svaki dan </a:t>
            </a:r>
            <a:r>
              <a:rPr lang="sr-Latn-RS" sz="2400" dirty="0" smtClean="0">
                <a:sym typeface="Wingdings"/>
              </a:rPr>
              <a:t> </a:t>
            </a:r>
            <a:r>
              <a:rPr lang="sr-Latn-RS" sz="2400" dirty="0" smtClean="0"/>
              <a:t>bolji kvalitet života zavisnika </a:t>
            </a:r>
            <a:endParaRPr lang="sr-Latn-R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NEGATIVNE STRANE </a:t>
            </a:r>
            <a:r>
              <a:rPr lang="sr-Latn-RS" sz="3600" b="1" dirty="0" smtClean="0"/>
              <a:t>supstitucionih </a:t>
            </a:r>
            <a:r>
              <a:rPr lang="sr-Latn-CS" sz="3600" b="1" dirty="0" smtClean="0"/>
              <a:t>programa/1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Produžava zavisnost </a:t>
            </a:r>
            <a:r>
              <a:rPr lang="sr-Latn-CS" dirty="0" smtClean="0"/>
              <a:t>od narkotika – zamenjuje se jedna supstanca drugom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Smanjuje motivaciju</a:t>
            </a:r>
            <a:r>
              <a:rPr lang="sr-Latn-CS" dirty="0" smtClean="0"/>
              <a:t> </a:t>
            </a:r>
            <a:r>
              <a:rPr lang="sr-Latn-CS" dirty="0" err="1" smtClean="0"/>
              <a:t>adikta</a:t>
            </a:r>
            <a:r>
              <a:rPr lang="sr-Latn-CS" dirty="0" smtClean="0"/>
              <a:t> za lečenje i rehabilitaciju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Smanjuje</a:t>
            </a:r>
            <a:r>
              <a:rPr lang="sr-Latn-CS" dirty="0" smtClean="0"/>
              <a:t> angažovano </a:t>
            </a:r>
            <a:r>
              <a:rPr lang="sr-Latn-CS" b="1" dirty="0" smtClean="0"/>
              <a:t>bavljenje klijentima, </a:t>
            </a:r>
            <a:r>
              <a:rPr lang="sr-Latn-CS" dirty="0" smtClean="0"/>
              <a:t>kojima se ne pomaže da se suštinski promene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Moguće su </a:t>
            </a:r>
            <a:r>
              <a:rPr lang="sr-Latn-CS" b="1" dirty="0" smtClean="0"/>
              <a:t>zloupotrebe i manipulacije</a:t>
            </a:r>
            <a:r>
              <a:rPr lang="sr-Latn-CS" dirty="0" smtClean="0"/>
              <a:t>  u distribuciji leka (koji je opijat, i time interesantan za crno tržište)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Kada ga uzima </a:t>
            </a:r>
            <a:r>
              <a:rPr lang="sr-Latn-CS" b="1" dirty="0" smtClean="0"/>
              <a:t>trudna žena</a:t>
            </a:r>
            <a:r>
              <a:rPr lang="sr-Latn-CS" dirty="0" smtClean="0"/>
              <a:t>, </a:t>
            </a:r>
            <a:r>
              <a:rPr lang="sr-Latn-CS" b="1" dirty="0" smtClean="0"/>
              <a:t>dete</a:t>
            </a:r>
            <a:r>
              <a:rPr lang="sr-Latn-CS" dirty="0" smtClean="0"/>
              <a:t> se rađa kao </a:t>
            </a:r>
            <a:r>
              <a:rPr lang="sr-Latn-CS" b="1" dirty="0" err="1" smtClean="0"/>
              <a:t>adikt</a:t>
            </a:r>
            <a:r>
              <a:rPr lang="sr-Latn-CS" b="1" dirty="0" smtClean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Negativne strane </a:t>
            </a:r>
            <a:r>
              <a:rPr lang="sr-Latn-RS" sz="3600" b="1" dirty="0" smtClean="0"/>
              <a:t>supstitucionih </a:t>
            </a:r>
            <a:r>
              <a:rPr lang="sr-Latn-CS" sz="3600" b="1" dirty="0" smtClean="0"/>
              <a:t>programa/2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Većina pacijenata treba da </a:t>
            </a:r>
            <a:r>
              <a:rPr lang="sr-Latn-CS" b="1" dirty="0" smtClean="0"/>
              <a:t>prima terapiju tokom dugog vremenskog perioda:</a:t>
            </a:r>
            <a:endParaRPr lang="sr-Latn-CS" dirty="0" smtClean="0"/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Negativne posledice na </a:t>
            </a:r>
            <a:r>
              <a:rPr lang="sr-Latn-CS" sz="2600" b="1" dirty="0" smtClean="0"/>
              <a:t>javne izdatke</a:t>
            </a:r>
            <a:endParaRPr lang="sr-Latn-CS" sz="2600" dirty="0" smtClean="0"/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Pacijent postaje </a:t>
            </a:r>
            <a:r>
              <a:rPr lang="sr-Latn-CS" sz="2600" b="1" dirty="0" smtClean="0"/>
              <a:t>zavisan</a:t>
            </a:r>
            <a:r>
              <a:rPr lang="sr-Latn-CS" sz="2600" dirty="0" smtClean="0"/>
              <a:t> i </a:t>
            </a:r>
            <a:r>
              <a:rPr lang="sr-Latn-CS" sz="2600" b="1" dirty="0" smtClean="0"/>
              <a:t>od osobe </a:t>
            </a:r>
            <a:r>
              <a:rPr lang="sr-Latn-CS" sz="2600" dirty="0" smtClean="0"/>
              <a:t>koja ga propisuje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Dovodi do </a:t>
            </a:r>
            <a:r>
              <a:rPr lang="sr-Latn-CS" sz="2600" b="1" dirty="0" smtClean="0"/>
              <a:t>pasivnog stava </a:t>
            </a:r>
            <a:r>
              <a:rPr lang="sr-Latn-CS" sz="2600" dirty="0" smtClean="0">
                <a:sym typeface="Wingdings"/>
              </a:rPr>
              <a:t> </a:t>
            </a:r>
            <a:r>
              <a:rPr lang="sr-Latn-CS" sz="2600" dirty="0" smtClean="0"/>
              <a:t>lek postaje jedini mehanizam socijalne adaptacije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endParaRPr lang="sr-Latn-CS" b="1" dirty="0" smtClean="0"/>
          </a:p>
          <a:p>
            <a:pPr lvl="1">
              <a:lnSpc>
                <a:spcPct val="80000"/>
              </a:lnSpc>
            </a:pP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/>
          </a:bodyPr>
          <a:lstStyle/>
          <a:p>
            <a:pPr marL="350838" lvl="0" indent="-350838" algn="l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RS" sz="4000" dirty="0" smtClean="0"/>
              <a:t>Primer: </a:t>
            </a:r>
            <a:r>
              <a:rPr lang="sr-Latn-CS" sz="4000" dirty="0" smtClean="0"/>
              <a:t>Beogradska škola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sr-Latn-CS" sz="4000" dirty="0" smtClean="0"/>
              <a:t>sistemske terapije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CS" sz="4000" dirty="0" smtClean="0"/>
              <a:t>bolesti zavisnosti</a:t>
            </a:r>
            <a:r>
              <a:rPr lang="en-US" sz="4000" dirty="0" smtClean="0"/>
              <a:t> </a:t>
            </a:r>
            <a:r>
              <a:rPr lang="en-US" sz="4000" dirty="0" err="1" smtClean="0"/>
              <a:t>od</a:t>
            </a:r>
            <a:r>
              <a:rPr lang="en-US" sz="4000" dirty="0" smtClean="0"/>
              <a:t> </a:t>
            </a:r>
            <a:r>
              <a:rPr lang="en-US" sz="4000" dirty="0" err="1" smtClean="0"/>
              <a:t>droga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 lnSpcReduction="10000"/>
          </a:bodyPr>
          <a:lstStyle/>
          <a:p>
            <a:pPr marL="287338" indent="-287338">
              <a:spcBef>
                <a:spcPts val="1200"/>
              </a:spcBef>
              <a:buNone/>
            </a:pPr>
            <a:r>
              <a:rPr lang="sr-Latn-CS" sz="2400" b="1" dirty="0" smtClean="0"/>
              <a:t>Ključne faze </a:t>
            </a:r>
            <a:r>
              <a:rPr lang="sr-Latn-CS" sz="2400" dirty="0" smtClean="0"/>
              <a:t>u “beogradskoj školi “terapije bolesti zavisnosti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en-US" sz="2400" dirty="0" smtClean="0"/>
              <a:t> </a:t>
            </a:r>
            <a:r>
              <a:rPr lang="en-US" sz="2400" dirty="0" err="1" smtClean="0"/>
              <a:t>droga</a:t>
            </a:r>
            <a:endParaRPr lang="sr-Latn-CS" sz="2400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     INTENZIVNA FAZA (bolnički ili dnevno-bolnički tretman)</a:t>
            </a:r>
            <a:endParaRPr lang="sr-Latn-CS" sz="2400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II   REHABILITACIONA FAZA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III  FAZA STABILIZACIJE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U poređenju sa SGPTA: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>
                <a:sym typeface="Wingdings"/>
              </a:rPr>
              <a:t> </a:t>
            </a:r>
            <a:r>
              <a:rPr lang="sr-Latn-CS" sz="2400" dirty="0" smtClean="0"/>
              <a:t>Uspostavljanje </a:t>
            </a:r>
            <a:r>
              <a:rPr lang="sr-Latn-CS" sz="2400" b="1" dirty="0" smtClean="0"/>
              <a:t>apstinencije </a:t>
            </a:r>
            <a:r>
              <a:rPr lang="sr-Latn-CS" sz="2400" b="1" dirty="0" err="1" smtClean="0"/>
              <a:t>zahtevnije</a:t>
            </a:r>
            <a:r>
              <a:rPr lang="sr-Latn-CS" sz="2400" dirty="0" smtClean="0"/>
              <a:t>, postiže se  u </a:t>
            </a:r>
            <a:r>
              <a:rPr lang="sr-Latn-CS" sz="2400" b="1" dirty="0" smtClean="0"/>
              <a:t>intenzivnoj fazi </a:t>
            </a:r>
            <a:r>
              <a:rPr lang="sr-Latn-CS" sz="2400" dirty="0" smtClean="0"/>
              <a:t>tretmana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1066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BEOGRADSKA ŠKOLA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sistemske terapije bolesti zavisnosti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OD DROGA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Primarni cilj: APSTINENCIJA</a:t>
            </a:r>
            <a:r>
              <a:rPr lang="pl-PL" sz="2400" dirty="0" smtClean="0"/>
              <a:t> </a:t>
            </a:r>
            <a:r>
              <a:rPr lang="sr-Latn-CS" sz="2400" dirty="0" smtClean="0"/>
              <a:t>po svaku cenu </a:t>
            </a:r>
            <a:r>
              <a:rPr lang="sr-Latn-CS" sz="2400" b="1" dirty="0" smtClean="0"/>
              <a:t>- spoljašnja pomoć snazi volje  </a:t>
            </a:r>
            <a:r>
              <a:rPr lang="sr-Latn-CS" sz="2400" dirty="0" smtClean="0"/>
              <a:t>kupovanje vremena za oporavak CNS</a:t>
            </a:r>
          </a:p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Dve podfaze: </a:t>
            </a:r>
            <a:r>
              <a:rPr lang="pl-PL" sz="2400" dirty="0" smtClean="0"/>
              <a:t>1. detoksikacija  i 2. stabilizacija apstinencije</a:t>
            </a:r>
          </a:p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1. DETOKSIKACIONA FAZA:  </a:t>
            </a:r>
            <a:r>
              <a:rPr lang="pl-PL" sz="2400" dirty="0" smtClean="0"/>
              <a:t>obično 7-10 dana</a:t>
            </a:r>
          </a:p>
          <a:p>
            <a:pPr>
              <a:spcBef>
                <a:spcPts val="300"/>
              </a:spcBef>
            </a:pPr>
            <a:r>
              <a:rPr lang="pl-PL" sz="2400" dirty="0" smtClean="0"/>
              <a:t>Uspostavljanje </a:t>
            </a:r>
            <a:r>
              <a:rPr lang="pl-PL" sz="2400" b="1" dirty="0" smtClean="0"/>
              <a:t>apstinencije</a:t>
            </a:r>
          </a:p>
          <a:p>
            <a:pPr>
              <a:spcBef>
                <a:spcPts val="300"/>
              </a:spcBef>
            </a:pPr>
            <a:r>
              <a:rPr lang="sr-Latn-CS" sz="2400" b="1" dirty="0" smtClean="0"/>
              <a:t>Osnovne medicinske i psihijatrijske procene</a:t>
            </a:r>
            <a:endParaRPr lang="sr-Latn-CS" sz="2400" dirty="0" smtClean="0"/>
          </a:p>
          <a:p>
            <a:r>
              <a:rPr lang="sr-Latn-CS" sz="2400" b="1" dirty="0" smtClean="0"/>
              <a:t>Početak psiho-edukacije: </a:t>
            </a:r>
            <a:r>
              <a:rPr lang="sr-Latn-CS" sz="2400" dirty="0" smtClean="0"/>
              <a:t>uspostavljanje novog ritma svakodnevnog života -  spavanja i budnosti, uzimanja obroka, aktivnosti i odmora tokom dana, planiranja aktivnosti</a:t>
            </a:r>
          </a:p>
          <a:p>
            <a:r>
              <a:rPr lang="sr-Latn-CS" sz="2400" dirty="0" smtClean="0">
                <a:sym typeface="Wingdings"/>
              </a:rPr>
              <a:t>Ovo je </a:t>
            </a:r>
            <a:r>
              <a:rPr lang="sr-Latn-CS" sz="2400" b="1" dirty="0" smtClean="0">
                <a:sym typeface="Wingdings"/>
              </a:rPr>
              <a:t>faza sadašnjosti - </a:t>
            </a:r>
            <a:r>
              <a:rPr lang="sr-Latn-CS" sz="2400" dirty="0" smtClean="0">
                <a:sym typeface="Wingdings"/>
              </a:rPr>
              <a:t>ulazak u realan svet bez droge</a:t>
            </a:r>
            <a:endParaRPr lang="sr-Latn-CS" sz="2400" b="1" dirty="0" smtClean="0"/>
          </a:p>
          <a:p>
            <a:endParaRPr lang="sr-Latn-CS" sz="2400" dirty="0" smtClean="0"/>
          </a:p>
          <a:p>
            <a:pPr lvl="1"/>
            <a:endParaRPr lang="sr-Latn-CS" sz="2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 marL="287338" indent="-287338">
              <a:spcBef>
                <a:spcPts val="1200"/>
              </a:spcBef>
              <a:buClrTx/>
              <a:defRPr/>
            </a:pPr>
            <a:r>
              <a:rPr lang="sr-Latn-CS" sz="2400" b="1" dirty="0" smtClean="0"/>
              <a:t>SVE DROGE IZUZEV OPIJATA:   uslov terapije - </a:t>
            </a:r>
            <a:r>
              <a:rPr lang="sr-Latn-CS" sz="2400" b="1" dirty="0" err="1" smtClean="0"/>
              <a:t>detoksikacija</a:t>
            </a:r>
            <a:r>
              <a:rPr lang="sr-Latn-CS" sz="2400" b="1" dirty="0" smtClean="0"/>
              <a:t> na “nultu” upotrebu</a:t>
            </a:r>
          </a:p>
          <a:p>
            <a:pPr marL="287338" indent="-287338">
              <a:spcBef>
                <a:spcPts val="1200"/>
              </a:spcBef>
              <a:buClrTx/>
              <a:defRPr/>
            </a:pPr>
            <a:r>
              <a:rPr lang="sr-Latn-CS" sz="2400" b="1" dirty="0" smtClean="0"/>
              <a:t>OPIJATI: </a:t>
            </a:r>
            <a:r>
              <a:rPr lang="sr-Latn-CS" sz="2400" dirty="0" smtClean="0"/>
              <a:t>iako je najbolje da se postigne potpuna detoksikacija, u određenim slučajevima postoji </a:t>
            </a:r>
            <a:r>
              <a:rPr lang="sr-Latn-CS" sz="2400" b="1" dirty="0" smtClean="0"/>
              <a:t>mogućnost</a:t>
            </a:r>
            <a:r>
              <a:rPr lang="sr-Latn-CS" sz="2400" dirty="0" smtClean="0"/>
              <a:t> i uključivanja </a:t>
            </a:r>
            <a:r>
              <a:rPr lang="sr-Latn-CS" sz="2400" b="1" dirty="0" smtClean="0"/>
              <a:t>supstitutivnih programa </a:t>
            </a:r>
            <a:r>
              <a:rPr lang="sr-Latn-CS" sz="2400" dirty="0" smtClean="0"/>
              <a:t>- </a:t>
            </a:r>
            <a:r>
              <a:rPr lang="pl-PL" sz="2400" dirty="0" smtClean="0"/>
              <a:t>primene potpunog  ili parcijalnog opijatskog agonista/antagonista</a:t>
            </a: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	Apstinencijalni simptomi </a:t>
            </a:r>
            <a:r>
              <a:rPr lang="sr-Latn-CS" sz="2400" dirty="0" smtClean="0"/>
              <a:t>se mogu učiniti lakšim: </a:t>
            </a:r>
          </a:p>
          <a:p>
            <a:pPr lvl="1">
              <a:spcBef>
                <a:spcPts val="600"/>
              </a:spcBef>
            </a:pPr>
            <a:r>
              <a:rPr lang="sr-Latn-CS" b="1" dirty="0" smtClean="0"/>
              <a:t>postepenim redukovanjem </a:t>
            </a:r>
            <a:r>
              <a:rPr lang="sr-Latn-CS" dirty="0" smtClean="0"/>
              <a:t>doze droge ili </a:t>
            </a:r>
          </a:p>
          <a:p>
            <a:pPr lvl="1">
              <a:spcBef>
                <a:spcPts val="600"/>
              </a:spcBef>
            </a:pPr>
            <a:r>
              <a:rPr lang="sr-Latn-CS" b="1" dirty="0" smtClean="0"/>
              <a:t>supstitucijom</a:t>
            </a:r>
            <a:r>
              <a:rPr lang="sr-Latn-CS" dirty="0" smtClean="0"/>
              <a:t> potpunim ili parcijalnim agonistom (metadon, buprenorfini dr.)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TRETMAN BOLESTI ZAVISNOSTI OD DROGA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400" b="1" dirty="0" smtClean="0"/>
              <a:t>2. FAZA STABILIZACIJE APSTINENCIJE:</a:t>
            </a:r>
            <a:r>
              <a:rPr lang="pl-PL" sz="2400" dirty="0" smtClean="0"/>
              <a:t> obično 3-4 nedelje</a:t>
            </a:r>
          </a:p>
          <a:p>
            <a:r>
              <a:rPr lang="pl-PL" sz="2400" dirty="0" smtClean="0"/>
              <a:t>Postizanje </a:t>
            </a:r>
            <a:r>
              <a:rPr lang="pl-PL" sz="2400" b="1" dirty="0" smtClean="0"/>
              <a:t>stabilne apstinencije</a:t>
            </a:r>
            <a:endParaRPr lang="pl-PL" sz="2400" dirty="0" smtClean="0"/>
          </a:p>
          <a:p>
            <a:r>
              <a:rPr lang="pl-PL" sz="2400" b="1" dirty="0" smtClean="0"/>
              <a:t>Kompletiranje</a:t>
            </a:r>
            <a:r>
              <a:rPr lang="pl-PL" sz="2400" dirty="0" smtClean="0"/>
              <a:t> dijagnostike i psihički i telesni oporavak</a:t>
            </a:r>
          </a:p>
          <a:p>
            <a:r>
              <a:rPr lang="sr-Latn-CS" sz="2400" b="1" dirty="0" smtClean="0"/>
              <a:t>Detaljnija psiho-edukacija -  </a:t>
            </a:r>
            <a:r>
              <a:rPr lang="sr-Latn-CS" sz="2400" dirty="0" smtClean="0"/>
              <a:t>učenje o samoj </a:t>
            </a:r>
            <a:r>
              <a:rPr lang="sr-Latn-CS" sz="2400" b="1" dirty="0" smtClean="0"/>
              <a:t>bolesti</a:t>
            </a:r>
            <a:r>
              <a:rPr lang="sr-Latn-CS" sz="2400" dirty="0" smtClean="0"/>
              <a:t> i o načinu i pravilima </a:t>
            </a:r>
            <a:r>
              <a:rPr lang="sr-Latn-CS" sz="2400" b="1" dirty="0" smtClean="0"/>
              <a:t>lečenja (kao kod alkoholičara)</a:t>
            </a:r>
          </a:p>
          <a:p>
            <a:r>
              <a:rPr lang="sr-Latn-CS" sz="2400" b="1" dirty="0" smtClean="0"/>
              <a:t>Grupna terapija</a:t>
            </a:r>
          </a:p>
          <a:p>
            <a:r>
              <a:rPr lang="sr-Latn-CS" sz="2400" b="1" dirty="0" smtClean="0"/>
              <a:t>Uključivanje porodice: </a:t>
            </a:r>
            <a:r>
              <a:rPr lang="sr-Latn-CS" sz="2400" dirty="0" smtClean="0"/>
              <a:t>zajednički sastanci porodice sa terapeutom i pacijentom, učešće porodice u edukativnim grupama, terapijski ugovor sa porodicom, sistemska porodična terapija </a:t>
            </a:r>
            <a:endParaRPr lang="sr-Latn-CS" sz="2800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305800" cy="685800"/>
          </a:xfrm>
        </p:spPr>
        <p:txBody>
          <a:bodyPr>
            <a:normAutofit/>
          </a:bodyPr>
          <a:lstStyle/>
          <a:p>
            <a:pPr marL="457200" indent="-338138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sr-Latn-CS" sz="3600" b="1" dirty="0" smtClean="0"/>
              <a:t>Intenzivna faza/4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820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FAZE u grupno-terapijskom radu </a:t>
            </a:r>
            <a:r>
              <a:rPr lang="sr-Latn-CS" sz="2400" dirty="0" smtClean="0"/>
              <a:t>u intenzivnoj fazi slične su fazama u tretmanu alkoholizma:</a:t>
            </a:r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Početak</a:t>
            </a:r>
            <a:r>
              <a:rPr lang="sr-Latn-CS" sz="2400" dirty="0" smtClean="0"/>
              <a:t>: sličnost sa drugim ljudima i uvid u njihova rešenja - pomaže prihvatanju sebe i nalaženju rešenja</a:t>
            </a:r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Veliko predstavljanje </a:t>
            </a:r>
            <a:r>
              <a:rPr lang="sr-Latn-CS" sz="2400" dirty="0" smtClean="0"/>
              <a:t>(</a:t>
            </a:r>
            <a:r>
              <a:rPr lang="sr-Latn-CS" sz="2400" b="1" dirty="0" smtClean="0"/>
              <a:t>faza prošlosti) - posle 2 - 3 nedelje</a:t>
            </a:r>
            <a:r>
              <a:rPr lang="sr-Latn-CS" sz="2400" dirty="0" smtClean="0"/>
              <a:t>: samokritična autobiografija – npr. </a:t>
            </a:r>
            <a:r>
              <a:rPr lang="sr-Latn-CS" sz="2400" dirty="0" err="1" smtClean="0"/>
              <a:t>zavisničko</a:t>
            </a:r>
            <a:r>
              <a:rPr lang="sr-Latn-CS" sz="2400" dirty="0" smtClean="0"/>
              <a:t> ponašanje i posledice, preuzimanje odgovornosti za lošu prošlost i bolju sadašnjost</a:t>
            </a:r>
            <a:endParaRPr lang="sr-Latn-CS" sz="2400" b="1" dirty="0" smtClean="0"/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Na kraju </a:t>
            </a:r>
            <a:r>
              <a:rPr lang="sr-Latn-CS" sz="2400" dirty="0" smtClean="0"/>
              <a:t>intenzivne faze (</a:t>
            </a:r>
            <a:r>
              <a:rPr lang="sr-Latn-CS" sz="2400" b="1" dirty="0" smtClean="0"/>
              <a:t>faza budućnosti)</a:t>
            </a:r>
            <a:r>
              <a:rPr lang="sr-Latn-CS" sz="2400" dirty="0" smtClean="0"/>
              <a:t>: 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rezime</a:t>
            </a:r>
            <a:r>
              <a:rPr lang="sr-Latn-CS" sz="2200" dirty="0" smtClean="0"/>
              <a:t> postignutog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planovi</a:t>
            </a:r>
            <a:r>
              <a:rPr lang="sr-Latn-CS" sz="2200" dirty="0" smtClean="0"/>
              <a:t> za budućnost i 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strategije</a:t>
            </a:r>
            <a:r>
              <a:rPr lang="sr-Latn-CS" sz="2200" dirty="0" smtClean="0"/>
              <a:t> postizanja novog životnog stila </a:t>
            </a:r>
          </a:p>
          <a:p>
            <a:pPr>
              <a:spcBef>
                <a:spcPts val="600"/>
              </a:spcBef>
              <a:defRPr/>
            </a:pPr>
            <a:endParaRPr lang="sr-Latn-CS" sz="2400" b="1" dirty="0" smtClean="0"/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sr-Latn-CS" sz="24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CS" sz="2400" b="1" dirty="0" smtClean="0">
                <a:solidFill>
                  <a:schemeClr val="tx1"/>
                </a:solidFill>
              </a:rPr>
              <a:t/>
            </a:r>
            <a:br>
              <a:rPr lang="sr-Latn-CS" sz="2400" b="1" dirty="0" smtClean="0">
                <a:solidFill>
                  <a:schemeClr val="tx1"/>
                </a:solidFill>
              </a:rPr>
            </a:br>
            <a:endParaRPr lang="sr-Latn-CS" sz="2400" b="1" dirty="0" smtClean="0">
              <a:solidFill>
                <a:schemeClr val="tx1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sr-Latn-CS" sz="2400" dirty="0" smtClean="0"/>
              <a:t>Obično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traje najmanje </a:t>
            </a:r>
            <a:r>
              <a:rPr lang="sr-Latn-CS" sz="2400" b="1" dirty="0" smtClean="0"/>
              <a:t>1 godinu</a:t>
            </a:r>
          </a:p>
          <a:p>
            <a:pPr>
              <a:buNone/>
              <a:defRPr/>
            </a:pPr>
            <a:r>
              <a:rPr lang="sr-Latn-CS" sz="2400" b="1" dirty="0" smtClean="0"/>
              <a:t>Cilj: izgradnja životnog stila bez droge i alkohola </a:t>
            </a:r>
          </a:p>
          <a:p>
            <a:pPr>
              <a:defRPr/>
            </a:pPr>
            <a:r>
              <a:rPr lang="sr-Latn-CS" sz="2400" b="1" dirty="0" smtClean="0"/>
              <a:t>Unutrašnja doživotna kontrola apstinencije </a:t>
            </a:r>
            <a:endParaRPr lang="sr-Latn-CS" sz="2400" dirty="0" smtClean="0"/>
          </a:p>
          <a:p>
            <a:pPr>
              <a:defRPr/>
            </a:pPr>
            <a:r>
              <a:rPr lang="sr-Latn-CS" sz="2400" dirty="0" smtClean="0"/>
              <a:t>Razvoj</a:t>
            </a:r>
            <a:r>
              <a:rPr lang="sr-Latn-CS" sz="2400" b="1" dirty="0" smtClean="0"/>
              <a:t> unutrašnjih “direktiva”</a:t>
            </a:r>
          </a:p>
          <a:p>
            <a:pPr>
              <a:defRPr/>
            </a:pPr>
            <a:r>
              <a:rPr lang="sr-Latn-CS" sz="2400" b="1" dirty="0" smtClean="0"/>
              <a:t>Zamena </a:t>
            </a:r>
            <a:r>
              <a:rPr lang="sr-Latn-CS" sz="2400" dirty="0" smtClean="0"/>
              <a:t>akutne </a:t>
            </a:r>
            <a:r>
              <a:rPr lang="sr-Latn-CS" sz="2400" dirty="0" err="1" smtClean="0"/>
              <a:t>gratifikacije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zrelim odbranama - </a:t>
            </a:r>
            <a:r>
              <a:rPr lang="sr-Latn-CS" sz="2400" dirty="0" smtClean="0"/>
              <a:t>“zadovoljstvo bez droge”</a:t>
            </a:r>
            <a:endParaRPr lang="sr-Latn-CS" sz="2400" b="1" dirty="0" smtClean="0"/>
          </a:p>
          <a:p>
            <a:pPr>
              <a:defRPr/>
            </a:pPr>
            <a:r>
              <a:rPr lang="sr-Latn-CS" sz="2400" b="1" dirty="0" smtClean="0"/>
              <a:t>“Prolećno spremanje” života </a:t>
            </a:r>
            <a:r>
              <a:rPr lang="sr-Latn-CS" sz="2400" dirty="0" smtClean="0"/>
              <a:t>– rekonstrukcija životnog stila </a:t>
            </a:r>
            <a:r>
              <a:rPr lang="sr-Latn-C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(pronaći svoje talente, zdravi odnosi sa drugima…)</a:t>
            </a:r>
          </a:p>
          <a:p>
            <a:pPr eaLnBrk="1" hangingPunct="1">
              <a:defRPr/>
            </a:pPr>
            <a:r>
              <a:rPr lang="sr-Latn-CS" sz="2400" dirty="0" smtClean="0"/>
              <a:t>Ponovo uspostavljanje </a:t>
            </a:r>
            <a:r>
              <a:rPr lang="sr-Latn-CS" sz="2400" b="1" dirty="0" smtClean="0"/>
              <a:t>snage prirodnih nagrada</a:t>
            </a:r>
          </a:p>
          <a:p>
            <a:pPr eaLnBrk="1" hangingPunct="1">
              <a:defRPr/>
            </a:pPr>
            <a:r>
              <a:rPr lang="sr-Latn-CS" sz="2400" dirty="0" smtClean="0"/>
              <a:t>Rešavanje problema </a:t>
            </a:r>
            <a:r>
              <a:rPr lang="sr-Latn-CS" sz="2400" b="1" dirty="0" smtClean="0"/>
              <a:t>svakodnevnog života </a:t>
            </a:r>
          </a:p>
          <a:p>
            <a:pPr>
              <a:defRPr/>
            </a:pPr>
            <a:r>
              <a:rPr lang="sr-Latn-CS" sz="2400" b="1" dirty="0" smtClean="0"/>
              <a:t>Produžena terapijska grupa </a:t>
            </a:r>
            <a:r>
              <a:rPr lang="sr-Latn-CS" sz="2400" dirty="0" smtClean="0"/>
              <a:t>– obavezni dolasci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04088"/>
            <a:ext cx="8229600" cy="8961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 REHABILITACIONA FAZA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Doživotna zabrana uzimanja PAS </a:t>
            </a:r>
            <a:r>
              <a:rPr lang="sr-Latn-CS" dirty="0" smtClean="0"/>
              <a:t>- visok rizik od recidiva ako ikad uzme drogu ili alkohol.</a:t>
            </a:r>
          </a:p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Najopasnije: </a:t>
            </a:r>
            <a:r>
              <a:rPr lang="sr-Latn-CS" dirty="0" smtClean="0"/>
              <a:t> </a:t>
            </a:r>
            <a:r>
              <a:rPr lang="sr-Latn-CS" b="1" dirty="0" smtClean="0"/>
              <a:t>zaboravljanje</a:t>
            </a:r>
            <a:r>
              <a:rPr lang="sr-Latn-CS" dirty="0" smtClean="0"/>
              <a:t> </a:t>
            </a:r>
            <a:r>
              <a:rPr lang="sr-Latn-CS" b="1" dirty="0" smtClean="0"/>
              <a:t>teškoća</a:t>
            </a:r>
            <a:r>
              <a:rPr lang="sr-Latn-CS" dirty="0" smtClean="0"/>
              <a:t>, pamćenje samo lepih stvari </a:t>
            </a:r>
            <a:r>
              <a:rPr lang="sr-Latn-CS" dirty="0" smtClean="0">
                <a:sym typeface="Wingdings"/>
              </a:rPr>
              <a:t> </a:t>
            </a:r>
            <a:r>
              <a:rPr lang="sr-Latn-CS" b="1" dirty="0" smtClean="0"/>
              <a:t>lažno samopouzdanje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b="1" dirty="0" smtClean="0">
                <a:sym typeface="Wingdings"/>
              </a:rPr>
              <a:t>Klubovi ili grupe samopomoći </a:t>
            </a:r>
            <a:r>
              <a:rPr lang="sr-Latn-CS" dirty="0" smtClean="0">
                <a:sym typeface="Wingdings"/>
              </a:rPr>
              <a:t>(npr. udruženje </a:t>
            </a:r>
            <a:r>
              <a:rPr lang="sr-Latn-CS" dirty="0" smtClean="0">
                <a:solidFill>
                  <a:srgbClr val="FF0000"/>
                </a:solidFill>
                <a:sym typeface="Wingdings"/>
              </a:rPr>
              <a:t>AN</a:t>
            </a:r>
            <a:r>
              <a:rPr lang="sr-Latn-CS" dirty="0" smtClean="0">
                <a:sym typeface="Wingdings"/>
              </a:rPr>
              <a:t>)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dirty="0" smtClean="0">
                <a:sym typeface="Wingdings"/>
              </a:rPr>
              <a:t>Održanje ređe ali kontinuirane </a:t>
            </a:r>
            <a:r>
              <a:rPr lang="sr-Latn-CS" b="1" dirty="0" smtClean="0">
                <a:sym typeface="Wingdings"/>
              </a:rPr>
              <a:t>povezanosti sa terapijskom grupom /ustanovom</a:t>
            </a:r>
            <a:r>
              <a:rPr lang="sr-Latn-CS" dirty="0" smtClean="0">
                <a:sym typeface="Wingdings"/>
              </a:rPr>
              <a:t> 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dirty="0" smtClean="0">
                <a:sym typeface="Wingdings"/>
              </a:rPr>
              <a:t>Održanje </a:t>
            </a:r>
            <a:r>
              <a:rPr lang="sr-Latn-CS" b="1" dirty="0" smtClean="0">
                <a:sym typeface="Wingdings"/>
              </a:rPr>
              <a:t>povezanosti </a:t>
            </a:r>
            <a:r>
              <a:rPr lang="sr-Latn-CS" dirty="0" smtClean="0">
                <a:sym typeface="Wingdings"/>
              </a:rPr>
              <a:t>terapeutom /članom terapijskog tima </a:t>
            </a:r>
          </a:p>
          <a:p>
            <a:pPr>
              <a:lnSpc>
                <a:spcPct val="90000"/>
              </a:lnSpc>
              <a:buNone/>
            </a:pPr>
            <a:r>
              <a:rPr lang="sr-Latn-CS" sz="2800" dirty="0" smtClean="0"/>
              <a:t>U slučaju </a:t>
            </a:r>
            <a:r>
              <a:rPr lang="sr-Latn-CS" sz="2800" b="1" dirty="0" smtClean="0"/>
              <a:t>supstitutivnih programa:</a:t>
            </a:r>
            <a:r>
              <a:rPr lang="sr-Latn-CS" sz="2800" dirty="0" smtClean="0"/>
              <a:t> redovni kontakti sa lekarom u lokalnim zdravstvenim centrima (domovima zdravlja isl.)</a:t>
            </a:r>
            <a:endParaRPr lang="sr-Latn-C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b="1" dirty="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856488"/>
            <a:ext cx="8382000" cy="8199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III FAZA STABILIZACIJE ILI DOŽIVOTNE NEGE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en-US" sz="4000" dirty="0" smtClean="0"/>
              <a:t>PREVEN</a:t>
            </a:r>
            <a:r>
              <a:rPr lang="sr-Latn-RS" sz="4000" dirty="0" smtClean="0"/>
              <a:t>C</a:t>
            </a:r>
            <a:r>
              <a:rPr lang="en-US" sz="4000" dirty="0" smtClean="0"/>
              <a:t>IJA RECIDIVA </a:t>
            </a:r>
            <a:r>
              <a:rPr lang="sr-Latn-RS" sz="4000" dirty="0" smtClean="0"/>
              <a:t>BOLESTI ZAVISNOSTI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Recidiv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r-Latn-CS" dirty="0" smtClean="0"/>
              <a:t>Lečenje bolesti zavisnosti podrazumeva </a:t>
            </a:r>
            <a:r>
              <a:rPr lang="sr-Latn-CS" i="1" dirty="0" smtClean="0"/>
              <a:t>kontinuum zaštite, </a:t>
            </a:r>
            <a:r>
              <a:rPr lang="sr-Latn-CS" dirty="0" smtClean="0"/>
              <a:t>od faze pre tretmana, preko samog tretmana (stabilizacija života bez droge, rehabilitacija), do </a:t>
            </a:r>
            <a:r>
              <a:rPr lang="sr-Latn-CS" i="1" dirty="0" smtClean="0"/>
              <a:t>kontinuirane zaštite 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Recidiv nije znak neuspeha, već </a:t>
            </a:r>
            <a:r>
              <a:rPr lang="sr-Latn-CS" i="1" dirty="0" smtClean="0"/>
              <a:t>moguća faza </a:t>
            </a:r>
            <a:r>
              <a:rPr lang="sr-Latn-CS" dirty="0" smtClean="0"/>
              <a:t>u toku ove hronične bolesti.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Recidiv može biti</a:t>
            </a:r>
            <a:r>
              <a:rPr lang="en-US" dirty="0" smtClean="0"/>
              <a:t>:</a:t>
            </a:r>
            <a:r>
              <a:rPr lang="sr-Latn-CS" dirty="0" smtClean="0"/>
              <a:t> 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sr-Latn-CS" i="1" dirty="0" smtClean="0"/>
              <a:t>kratkotrajan</a:t>
            </a:r>
            <a:r>
              <a:rPr lang="sr-Latn-CS" dirty="0" smtClean="0"/>
              <a:t> - brz povratak na život bez droge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i="1" dirty="0" err="1" smtClean="0"/>
              <a:t>potpun</a:t>
            </a:r>
            <a:r>
              <a:rPr lang="en-US" dirty="0" smtClean="0"/>
              <a:t> </a:t>
            </a:r>
            <a:r>
              <a:rPr lang="sr-Latn-RS" dirty="0" smtClean="0"/>
              <a:t>– </a:t>
            </a:r>
            <a:r>
              <a:rPr lang="sr-Latn-CS" dirty="0" smtClean="0"/>
              <a:t>potpuno </a:t>
            </a:r>
            <a:r>
              <a:rPr lang="sr-Latn-CS" dirty="0" err="1" smtClean="0"/>
              <a:t>vraćanj</a:t>
            </a:r>
            <a:r>
              <a:rPr lang="en-US" dirty="0" smtClean="0"/>
              <a:t>e </a:t>
            </a:r>
            <a:r>
              <a:rPr lang="sr-Latn-CS" dirty="0" smtClean="0"/>
              <a:t>na stare obrasce</a:t>
            </a:r>
          </a:p>
          <a:p>
            <a:pPr>
              <a:spcBef>
                <a:spcPts val="600"/>
              </a:spcBef>
              <a:buNone/>
            </a:pPr>
            <a:r>
              <a:rPr lang="sr-Latn-CS" dirty="0" smtClean="0"/>
              <a:t> </a:t>
            </a:r>
          </a:p>
          <a:p>
            <a:pPr lvl="1">
              <a:spcBef>
                <a:spcPts val="600"/>
              </a:spcBef>
              <a:buNone/>
            </a:pP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Znaci koji prethode recidivu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5029200"/>
          </a:xfrm>
        </p:spPr>
        <p:txBody>
          <a:bodyPr>
            <a:normAutofit fontScale="47500" lnSpcReduction="20000"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sz="5100" dirty="0" smtClean="0"/>
              <a:t>Dva tipa krize u održanju apstinencije: </a:t>
            </a:r>
          </a:p>
          <a:p>
            <a:pPr marL="288925" indent="-288925">
              <a:spcBef>
                <a:spcPts val="600"/>
              </a:spcBef>
            </a:pPr>
            <a:r>
              <a:rPr lang="sr-Latn-CS" sz="4400" b="1" dirty="0" smtClean="0"/>
              <a:t>Skrivena kriza</a:t>
            </a:r>
            <a:r>
              <a:rPr lang="sr-Latn-CS" sz="4400" dirty="0" smtClean="0"/>
              <a:t>: </a:t>
            </a:r>
            <a:r>
              <a:rPr lang="sr-Latn-CS" sz="4400" dirty="0" err="1" smtClean="0"/>
              <a:t>nespecifični</a:t>
            </a:r>
            <a:r>
              <a:rPr lang="sr-Latn-CS" sz="4400" dirty="0" smtClean="0"/>
              <a:t> simptomi (Tabela 1). Izuzetno je značajno da stručnjak prepozna ove rane znake koji prethode recidivu.</a:t>
            </a:r>
            <a:endParaRPr lang="sr-Latn-CS" sz="4400" b="1" dirty="0" smtClean="0"/>
          </a:p>
          <a:p>
            <a:pPr marL="288925" indent="-288925">
              <a:spcBef>
                <a:spcPts val="600"/>
              </a:spcBef>
            </a:pPr>
            <a:r>
              <a:rPr lang="sr-Latn-CS" sz="4400" b="1" dirty="0" smtClean="0"/>
              <a:t>Otvorena kriza</a:t>
            </a:r>
            <a:r>
              <a:rPr lang="sr-Latn-CS" sz="4400" dirty="0" smtClean="0"/>
              <a:t>: otvorena žudnja za PAS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r>
              <a:rPr lang="sr-Latn-CS" sz="3600" i="1" dirty="0" smtClean="0"/>
              <a:t>Anonimni alkoholičari</a:t>
            </a:r>
            <a:r>
              <a:rPr lang="sr-Latn-CS" sz="3600" dirty="0" smtClean="0"/>
              <a:t>: ne budi HALT – gladan (</a:t>
            </a:r>
            <a:r>
              <a:rPr lang="sr-Latn-CS" sz="3600" dirty="0" err="1" smtClean="0"/>
              <a:t>hungry</a:t>
            </a:r>
            <a:r>
              <a:rPr lang="sr-Latn-CS" sz="3600" dirty="0" smtClean="0"/>
              <a:t>), besan(</a:t>
            </a:r>
            <a:r>
              <a:rPr lang="sr-Latn-CS" sz="3600" dirty="0" err="1" smtClean="0"/>
              <a:t>angry</a:t>
            </a:r>
            <a:r>
              <a:rPr lang="sr-Latn-CS" sz="3600" dirty="0" smtClean="0"/>
              <a:t>), usamljen (</a:t>
            </a:r>
            <a:r>
              <a:rPr lang="sr-Latn-CS" sz="3600" dirty="0" err="1" smtClean="0"/>
              <a:t>lonely</a:t>
            </a:r>
            <a:r>
              <a:rPr lang="sr-Latn-CS" sz="3600" dirty="0" smtClean="0"/>
              <a:t>) ili umoran (</a:t>
            </a:r>
            <a:r>
              <a:rPr lang="sr-Latn-CS" sz="3600" dirty="0" err="1" smtClean="0"/>
              <a:t>tired</a:t>
            </a:r>
            <a:r>
              <a:rPr lang="sr-Latn-CS" sz="3600" dirty="0" smtClean="0"/>
              <a:t>).</a:t>
            </a:r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3108960"/>
          <a:ext cx="7620000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4876800"/>
              </a:tblGrid>
              <a:tr h="333488">
                <a:tc gridSpan="2"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dirty="0" smtClean="0"/>
                        <a:t>Tabela 1: Rani znaci</a:t>
                      </a:r>
                      <a:r>
                        <a:rPr lang="sr-Latn-RS" baseline="0" dirty="0" smtClean="0"/>
                        <a:t> koji prethode recidivu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Bes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Nestrpljenje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Slaba</a:t>
                      </a:r>
                      <a:r>
                        <a:rPr lang="sr-Latn-RS" baseline="0" dirty="0" smtClean="0"/>
                        <a:t> zdravstvena nega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Usamljenost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Impulsivnost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Nerazumno zameranje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Odbrambeni stav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Depresija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Neiskrenost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Drsko ponašanje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Samosažaljenje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Neredovno pohađanje grupa samopomoći /klubova</a:t>
                      </a:r>
                      <a:r>
                        <a:rPr lang="sr-Latn-RS" baseline="0" dirty="0" smtClean="0"/>
                        <a:t> lečenih zavisnika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recidiva/1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fontScale="92500" lnSpcReduction="20000"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Fizička nega</a:t>
            </a:r>
            <a:r>
              <a:rPr lang="sr-Latn-CS" dirty="0" smtClean="0"/>
              <a:t>: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redovna i zdrava ishrana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zdravstvena nega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fizičke vežbe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adekvatan odmor</a:t>
            </a:r>
          </a:p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Kognitivno – </a:t>
            </a:r>
            <a:r>
              <a:rPr lang="sr-Latn-CS" b="1" dirty="0" err="1" smtClean="0"/>
              <a:t>bihejvioralni</a:t>
            </a:r>
            <a:r>
              <a:rPr lang="sr-Latn-CS" b="1" dirty="0" smtClean="0"/>
              <a:t> pristupi: </a:t>
            </a: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uviđanje posledica recidiva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veštine </a:t>
            </a:r>
            <a:r>
              <a:rPr lang="sr-Latn-CS" i="1" dirty="0" smtClean="0"/>
              <a:t>samo-nadgledanja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izbegavanje </a:t>
            </a:r>
            <a:r>
              <a:rPr lang="sr-Latn-CS" i="1" dirty="0" err="1" smtClean="0"/>
              <a:t>visokorizičnih</a:t>
            </a:r>
            <a:r>
              <a:rPr lang="sr-Latn-CS" dirty="0" smtClean="0"/>
              <a:t> situacija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učenje </a:t>
            </a:r>
            <a:r>
              <a:rPr lang="sr-Latn-CS" i="1" dirty="0" smtClean="0"/>
              <a:t>strategija</a:t>
            </a:r>
            <a:r>
              <a:rPr lang="sr-Latn-CS" dirty="0" smtClean="0"/>
              <a:t> </a:t>
            </a:r>
            <a:r>
              <a:rPr lang="sr-Latn-CS" i="1" dirty="0" smtClean="0"/>
              <a:t>rešavanja</a:t>
            </a:r>
            <a:r>
              <a:rPr lang="sr-Latn-CS" dirty="0" smtClean="0"/>
              <a:t> problema i izazova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učenje </a:t>
            </a:r>
            <a:r>
              <a:rPr lang="sr-Latn-CS" i="1" dirty="0" smtClean="0"/>
              <a:t>upotrebe drugih resursa </a:t>
            </a:r>
            <a:r>
              <a:rPr lang="sr-Latn-CS" dirty="0" smtClean="0"/>
              <a:t>u zajednici (grupe samopomoći, tretmani, klubovi)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recidiva/2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Uključivanje u grupe podrške: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grupe samopomoći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post-tretmanske grupe</a:t>
            </a:r>
            <a:r>
              <a:rPr lang="sr-Latn-CS" dirty="0" smtClean="0"/>
              <a:t>– organizovane od strane institucije koja je pružila tretman BZ, cilj: </a:t>
            </a:r>
            <a:r>
              <a:rPr lang="sr-Latn-CS" dirty="0" err="1" smtClean="0"/>
              <a:t>reintegracija</a:t>
            </a:r>
            <a:r>
              <a:rPr lang="sr-Latn-CS" dirty="0" smtClean="0"/>
              <a:t> u zajednicu. Veliko osipanje.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err="1" smtClean="0"/>
              <a:t>Alumni</a:t>
            </a:r>
            <a:r>
              <a:rPr lang="sr-Latn-CS" i="1" dirty="0" smtClean="0"/>
              <a:t> grupe  </a:t>
            </a:r>
            <a:r>
              <a:rPr lang="sr-Latn-CS" dirty="0" smtClean="0"/>
              <a:t>- organizovane od strane institucije koja je pružila tretman BZ, uključuje socijalne, kulture i rekreativne aktivnosti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recidiva/3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Porodična terapija </a:t>
            </a:r>
            <a:r>
              <a:rPr lang="sr-Latn-CS" dirty="0" smtClean="0"/>
              <a:t>– izuzetno uspešna 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Individualno savetovanje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Socijalna </a:t>
            </a:r>
            <a:r>
              <a:rPr lang="sr-Latn-CS" b="1" dirty="0" err="1" smtClean="0"/>
              <a:t>zbrinutost</a:t>
            </a:r>
            <a:r>
              <a:rPr lang="sr-Latn-CS" dirty="0" smtClean="0"/>
              <a:t>: stanovanje, </a:t>
            </a:r>
            <a:r>
              <a:rPr lang="sr-Latn-CS" dirty="0" err="1" smtClean="0"/>
              <a:t>hobiji</a:t>
            </a:r>
            <a:r>
              <a:rPr lang="sr-Latn-CS" dirty="0" smtClean="0"/>
              <a:t>, prijatelji, radni odnosi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Duhovnost</a:t>
            </a:r>
            <a:r>
              <a:rPr lang="sr-Latn-CS" dirty="0" smtClean="0"/>
              <a:t>: verovanje u izvor inspiracije van </a:t>
            </a:r>
            <a:r>
              <a:rPr lang="sr-Latn-CS" dirty="0" smtClean="0"/>
              <a:t>sebe</a:t>
            </a: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Periodični nenajavljeni </a:t>
            </a:r>
            <a:r>
              <a:rPr lang="sr-Latn-CS" b="1" dirty="0" err="1" smtClean="0"/>
              <a:t>toksikološki</a:t>
            </a:r>
            <a:r>
              <a:rPr lang="sr-Latn-CS" b="1" dirty="0" smtClean="0"/>
              <a:t> pregledi </a:t>
            </a:r>
            <a:r>
              <a:rPr lang="sr-Latn-CS" dirty="0" smtClean="0"/>
              <a:t>(urina, krvi)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Farmakološke</a:t>
            </a:r>
            <a:r>
              <a:rPr lang="sr-Latn-CS" dirty="0" smtClean="0"/>
              <a:t> intervencije (LAAM)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dirty="0" smtClean="0"/>
              <a:t>Razvijeni su različiti pristupi tretmanu zavisnosti od droga : </a:t>
            </a:r>
            <a:endParaRPr lang="sr-Latn-CS" sz="2400" dirty="0" smtClean="0"/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b="1" dirty="0" smtClean="0"/>
              <a:t>1. </a:t>
            </a:r>
            <a:r>
              <a:rPr lang="sr-Latn-CS" sz="2400" b="1" dirty="0" err="1" smtClean="0"/>
              <a:t>Detoksikacija</a:t>
            </a:r>
            <a:r>
              <a:rPr lang="sr-Latn-CS" sz="2400" b="1" dirty="0" smtClean="0"/>
              <a:t> u bolnici </a:t>
            </a:r>
            <a:r>
              <a:rPr lang="sr-Latn-CS" sz="2400" dirty="0" smtClean="0"/>
              <a:t>uz medicinski nadgledan apstinencijalni sindrom – nema trajne efekte</a:t>
            </a:r>
            <a:endParaRPr lang="sr-Latn-CS" sz="2400" b="1" dirty="0" smtClean="0"/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b="1" dirty="0" smtClean="0"/>
              <a:t>2. Terapijske komune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b="1" i="1" dirty="0" smtClean="0"/>
              <a:t>visoko strukturisani </a:t>
            </a:r>
            <a:r>
              <a:rPr lang="sr-Latn-CS" dirty="0" smtClean="0"/>
              <a:t>boravak</a:t>
            </a:r>
            <a:r>
              <a:rPr lang="sr-Latn-CS" i="1" dirty="0" smtClean="0"/>
              <a:t> </a:t>
            </a:r>
            <a:r>
              <a:rPr lang="sr-Latn-CS" dirty="0" smtClean="0"/>
              <a:t>u grupi drugih na lečenju od droga, u </a:t>
            </a:r>
            <a:r>
              <a:rPr lang="sr-Latn-CS" b="1" i="1" dirty="0" smtClean="0"/>
              <a:t>bolničkom</a:t>
            </a:r>
            <a:r>
              <a:rPr lang="sr-Latn-CS" dirty="0" smtClean="0"/>
              <a:t> ili </a:t>
            </a:r>
            <a:r>
              <a:rPr lang="sr-Latn-CS" b="1" i="1" dirty="0" smtClean="0"/>
              <a:t>alternativnom</a:t>
            </a:r>
            <a:r>
              <a:rPr lang="sr-Latn-CS" dirty="0" smtClean="0"/>
              <a:t> okruženju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b="1" i="1" dirty="0" smtClean="0"/>
              <a:t>privilegije</a:t>
            </a:r>
            <a:r>
              <a:rPr lang="sr-Latn-CS" dirty="0" smtClean="0"/>
              <a:t> se moraju zaslužiti kroz pridržavanje tretmanu 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dirty="0" smtClean="0"/>
              <a:t>postepena priprema za </a:t>
            </a:r>
            <a:r>
              <a:rPr lang="sr-Latn-CS" b="1" i="1" dirty="0" smtClean="0"/>
              <a:t>uključivanje u zajednicu 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dirty="0" smtClean="0"/>
              <a:t>u nekim slučajevima i </a:t>
            </a:r>
            <a:r>
              <a:rPr lang="sr-Latn-CS" b="1" i="1" dirty="0" smtClean="0"/>
              <a:t>ostanak u komuni </a:t>
            </a:r>
            <a:r>
              <a:rPr lang="sr-Latn-CS" dirty="0" smtClean="0"/>
              <a:t>u drugoj ulozi (kao savetnik, itd.)</a:t>
            </a:r>
            <a:endParaRPr lang="sr-Latn-CS" b="1" dirty="0" smtClean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endParaRPr lang="sr-Latn-C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 BZ od droga/1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pl-PL" sz="4000" dirty="0" smtClean="0"/>
              <a:t>ULOGA SOCIJALNOG RADNIKA U ZAŠTITI ZAVISNIKA 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Uloga socijalnog radnika u zaštiti zavisnika/2 </a:t>
            </a:r>
            <a:endParaRPr lang="sr-Latn-CS" sz="32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A) Intervencije</a:t>
            </a:r>
          </a:p>
          <a:p>
            <a:pPr lvl="1">
              <a:spcBef>
                <a:spcPts val="1200"/>
              </a:spcBef>
            </a:pPr>
            <a:r>
              <a:rPr lang="sr-Latn-CS" dirty="0" smtClean="0"/>
              <a:t>U </a:t>
            </a:r>
            <a:r>
              <a:rPr lang="sr-Latn-CS" dirty="0" err="1" smtClean="0"/>
              <a:t>psihosocijalnom</a:t>
            </a:r>
            <a:r>
              <a:rPr lang="sr-Latn-CS" dirty="0" smtClean="0"/>
              <a:t> i </a:t>
            </a:r>
            <a:r>
              <a:rPr lang="sr-Latn-CS" dirty="0" err="1" smtClean="0"/>
              <a:t>socioekonomskom</a:t>
            </a:r>
            <a:r>
              <a:rPr lang="sr-Latn-CS" dirty="0" smtClean="0"/>
              <a:t> </a:t>
            </a:r>
            <a:r>
              <a:rPr lang="sr-Latn-CS" i="1" dirty="0" smtClean="0"/>
              <a:t>kontekstu  </a:t>
            </a:r>
            <a:r>
              <a:rPr lang="sr-Latn-CS" dirty="0" smtClean="0"/>
              <a:t>(zastupanje, ostvarivanje materijalne zaštite, smeštaj, upućivanje na službe i usluge)</a:t>
            </a:r>
          </a:p>
          <a:p>
            <a:pPr lvl="1">
              <a:spcBef>
                <a:spcPts val="1200"/>
              </a:spcBef>
            </a:pPr>
            <a:r>
              <a:rPr lang="sr-Latn-CS" i="1" dirty="0" smtClean="0"/>
              <a:t>Grupni rad </a:t>
            </a:r>
            <a:r>
              <a:rPr lang="sr-Latn-CS" dirty="0" smtClean="0"/>
              <a:t>sa </a:t>
            </a:r>
            <a:r>
              <a:rPr lang="sr-Latn-CS" dirty="0" err="1" smtClean="0"/>
              <a:t>zavisnicima</a:t>
            </a:r>
            <a:r>
              <a:rPr lang="sr-Latn-CS" dirty="0" smtClean="0"/>
              <a:t>, uz odgovarajući trening </a:t>
            </a:r>
          </a:p>
          <a:p>
            <a:pPr lvl="1">
              <a:spcBef>
                <a:spcPts val="1200"/>
              </a:spcBef>
            </a:pPr>
            <a:r>
              <a:rPr lang="sr-Latn-CS" dirty="0" smtClean="0"/>
              <a:t>Individualni rad na slučaju</a:t>
            </a:r>
            <a:endParaRPr lang="sr-Latn-CS" i="1" dirty="0" smtClean="0"/>
          </a:p>
          <a:p>
            <a:pPr lvl="2">
              <a:spcBef>
                <a:spcPts val="600"/>
              </a:spcBef>
            </a:pPr>
            <a:r>
              <a:rPr lang="sr-Latn-CS" dirty="0" smtClean="0"/>
              <a:t>razvija se odnos poverenja, u kome klijent prihvata pomoć; </a:t>
            </a:r>
          </a:p>
          <a:p>
            <a:pPr lvl="2">
              <a:spcBef>
                <a:spcPts val="600"/>
              </a:spcBef>
            </a:pPr>
            <a:r>
              <a:rPr lang="sr-Latn-CS" dirty="0" smtClean="0"/>
              <a:t>soc. radnik – pozitivan uzor za klijenta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pl-PL" sz="3600" b="1" dirty="0" smtClean="0"/>
              <a:t>Uloga socijalnog radnika u zaštiti zavisnika/1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U okviru </a:t>
            </a:r>
            <a:r>
              <a:rPr lang="sr-Latn-CS" b="1" dirty="0" smtClean="0"/>
              <a:t>vođenja slučaja </a:t>
            </a:r>
            <a:r>
              <a:rPr lang="sr-Latn-CS" dirty="0" smtClean="0"/>
              <a:t>posebno je efikasan </a:t>
            </a:r>
            <a:r>
              <a:rPr lang="sr-Latn-CS" b="1" dirty="0" smtClean="0"/>
              <a:t>model balansiranog sistema usluga.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Uključuje:</a:t>
            </a:r>
          </a:p>
          <a:p>
            <a:pPr marL="288925" lvl="1" indent="-288925"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CS" dirty="0" smtClean="0"/>
              <a:t>individualni rad na slučaju</a:t>
            </a:r>
            <a:endParaRPr lang="sr-Latn-CS" i="1" dirty="0" smtClean="0"/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izlazak </a:t>
            </a:r>
            <a:r>
              <a:rPr lang="sr-Latn-CS" i="1" dirty="0" smtClean="0"/>
              <a:t>ka klijentu </a:t>
            </a:r>
            <a:r>
              <a:rPr lang="sr-Latn-CS" dirty="0" smtClean="0"/>
              <a:t>(u njegovu/njenu sredinu)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adekvatnu </a:t>
            </a:r>
            <a:r>
              <a:rPr lang="sr-Latn-CS" i="1" dirty="0" smtClean="0"/>
              <a:t>procenu</a:t>
            </a:r>
            <a:r>
              <a:rPr lang="sr-Latn-CS" dirty="0" smtClean="0"/>
              <a:t> problema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planiranje</a:t>
            </a:r>
            <a:r>
              <a:rPr lang="sr-Latn-CS" dirty="0" smtClean="0"/>
              <a:t> rada na slučaju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nalaženje </a:t>
            </a:r>
            <a:r>
              <a:rPr lang="sr-Latn-CS" i="1" dirty="0" smtClean="0"/>
              <a:t>odgovarajućih usluga </a:t>
            </a:r>
            <a:r>
              <a:rPr lang="sr-Latn-CS" dirty="0" smtClean="0"/>
              <a:t>za klijenta (voditelj slučaja sam ne pruža usluge tretmana) 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zastupanje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strukturisano praćenje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pregovaranje oko </a:t>
            </a:r>
            <a:r>
              <a:rPr lang="sr-Latn-CS" i="1" dirty="0" smtClean="0"/>
              <a:t>troškova usluga </a:t>
            </a:r>
            <a:r>
              <a:rPr lang="sr-Latn-CS" dirty="0" smtClean="0"/>
              <a:t>korisniku </a:t>
            </a:r>
          </a:p>
          <a:p>
            <a:pPr marL="288925" indent="-288925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Model daje podršku, vođstvo i osećanje sigurnosti klijentu</a:t>
            </a:r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Uloga socijalnog radnika u zaštiti zavisnika/</a:t>
            </a:r>
            <a:r>
              <a:rPr lang="en-US" sz="3200" b="1" dirty="0" smtClean="0"/>
              <a:t>2</a:t>
            </a:r>
            <a:r>
              <a:rPr lang="pl-PL" sz="3200" b="1" dirty="0" smtClean="0"/>
              <a:t> </a:t>
            </a:r>
            <a:endParaRPr lang="sr-Latn-CS" sz="32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B) </a:t>
            </a:r>
            <a:r>
              <a:rPr lang="sr-Latn-CS" sz="2400" b="1" dirty="0" err="1" smtClean="0"/>
              <a:t>Supervizija</a:t>
            </a:r>
            <a:r>
              <a:rPr lang="sr-Latn-CS" sz="2400" dirty="0" smtClean="0"/>
              <a:t> rada profesionalaca sa zavisnikom </a:t>
            </a:r>
          </a:p>
          <a:p>
            <a:pPr>
              <a:spcBef>
                <a:spcPts val="600"/>
              </a:spcBef>
            </a:pPr>
            <a:r>
              <a:rPr lang="sr-Latn-CS" dirty="0" err="1" smtClean="0"/>
              <a:t>Biopsihosocijalni</a:t>
            </a:r>
            <a:r>
              <a:rPr lang="sr-Latn-CS" dirty="0" smtClean="0"/>
              <a:t> pristup orijentisan na </a:t>
            </a:r>
            <a:r>
              <a:rPr lang="sr-Latn-CS" i="1" dirty="0" smtClean="0"/>
              <a:t>snage</a:t>
            </a:r>
          </a:p>
          <a:p>
            <a:pPr>
              <a:spcBef>
                <a:spcPts val="600"/>
              </a:spcBef>
            </a:pPr>
            <a:r>
              <a:rPr lang="sr-Latn-CS" i="1" dirty="0" smtClean="0"/>
              <a:t>Pozitivan</a:t>
            </a:r>
            <a:r>
              <a:rPr lang="sr-Latn-CS" dirty="0" smtClean="0"/>
              <a:t> stav prema zavisniku i </a:t>
            </a:r>
            <a:r>
              <a:rPr lang="sr-Latn-CS" i="1" dirty="0" smtClean="0"/>
              <a:t>fleksibilan</a:t>
            </a:r>
            <a:r>
              <a:rPr lang="sr-Latn-CS" dirty="0" smtClean="0"/>
              <a:t> tretman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Prevazilaženje </a:t>
            </a:r>
            <a:r>
              <a:rPr lang="sr-Latn-CS" i="1" dirty="0" smtClean="0"/>
              <a:t>predrasuda 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Povećanje razumevanja </a:t>
            </a:r>
            <a:r>
              <a:rPr lang="sr-Latn-CS" i="1" dirty="0" smtClean="0"/>
              <a:t>životnog stila zavisnika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Povećanje razumevanja </a:t>
            </a:r>
            <a:r>
              <a:rPr lang="sr-Latn-CS" i="1" dirty="0" smtClean="0"/>
              <a:t>medicinskih aspekata </a:t>
            </a:r>
            <a:r>
              <a:rPr lang="sr-Latn-CS" dirty="0" smtClean="0"/>
              <a:t>bolesti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pl-PL" sz="3600" b="1" dirty="0" smtClean="0"/>
              <a:t>Uloga socijalnog radnika u zaštiti zavisnika/</a:t>
            </a:r>
            <a:r>
              <a:rPr lang="en-US" sz="3600" b="1" dirty="0" smtClean="0"/>
              <a:t>3</a:t>
            </a:r>
            <a:r>
              <a:rPr lang="pl-PL" sz="3600" b="1" dirty="0" smtClean="0"/>
              <a:t>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C) Upravljanje</a:t>
            </a:r>
            <a:r>
              <a:rPr lang="sr-Latn-CS" sz="2400" dirty="0" smtClean="0"/>
              <a:t>  službama i institucijama 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Rešavanje specijalnih potreba </a:t>
            </a:r>
            <a:r>
              <a:rPr lang="sr-Latn-CS" dirty="0" err="1" smtClean="0"/>
              <a:t>zavisnika</a:t>
            </a:r>
            <a:r>
              <a:rPr lang="sr-Latn-CS" dirty="0" smtClean="0"/>
              <a:t> i osoblja koje radi sa njima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Razvoj novih programa i službi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Umrežavanje sa drugim resursima </a:t>
            </a:r>
            <a:endParaRPr lang="sr-Latn-RS" dirty="0" smtClean="0"/>
          </a:p>
          <a:p>
            <a:pPr>
              <a:spcBef>
                <a:spcPts val="600"/>
              </a:spcBef>
            </a:pPr>
            <a:r>
              <a:rPr lang="sr-Latn-CS" dirty="0" smtClean="0"/>
              <a:t>Edukacija stručnjaka iz drugih službi za pružanje usluga </a:t>
            </a:r>
            <a:r>
              <a:rPr lang="sr-Latn-CS" dirty="0" err="1" smtClean="0"/>
              <a:t>zavisnicima</a:t>
            </a:r>
            <a:r>
              <a:rPr lang="sr-Latn-CS" dirty="0" smtClean="0"/>
              <a:t>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400" dirty="0" err="1" smtClean="0"/>
              <a:t>Dostanić</a:t>
            </a:r>
            <a:r>
              <a:rPr lang="sr-Latn-CS" sz="2400" dirty="0" smtClean="0"/>
              <a:t>, </a:t>
            </a:r>
            <a:r>
              <a:rPr lang="en-US" sz="2400" dirty="0" err="1" smtClean="0"/>
              <a:t>Nataša</a:t>
            </a:r>
            <a:r>
              <a:rPr lang="sr-Latn-CS" sz="2400" dirty="0" smtClean="0"/>
              <a:t> (2012), </a:t>
            </a:r>
            <a:r>
              <a:rPr lang="en-US" sz="2400" i="1" dirty="0" err="1" smtClean="0"/>
              <a:t>Supstituciona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terapija</a:t>
            </a:r>
            <a:r>
              <a:rPr lang="sr-Latn-CS" sz="2400" i="1" dirty="0" smtClean="0"/>
              <a:t> u lečenju opijatske zavisnosti. </a:t>
            </a:r>
            <a:r>
              <a:rPr lang="sr-Latn-CS" sz="2400" dirty="0" smtClean="0"/>
              <a:t>Prezentacija za potrebe interne edukacije.  </a:t>
            </a:r>
          </a:p>
          <a:p>
            <a:pPr>
              <a:buNone/>
            </a:pPr>
            <a:r>
              <a:rPr lang="sr-Latn-CS" sz="2400" dirty="0" err="1" smtClean="0"/>
              <a:t>Gray</a:t>
            </a:r>
            <a:r>
              <a:rPr lang="sr-Latn-CS" sz="2400" dirty="0" smtClean="0"/>
              <a:t>, M., Gibson, S. (2004), </a:t>
            </a:r>
            <a:r>
              <a:rPr lang="sr-Latn-CS" sz="2400" dirty="0" err="1" smtClean="0"/>
              <a:t>Relapse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prevention</a:t>
            </a:r>
            <a:r>
              <a:rPr lang="sr-Latn-CS" sz="2400" dirty="0" smtClean="0"/>
              <a:t>. U: 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146-168. </a:t>
            </a:r>
          </a:p>
          <a:p>
            <a:pPr>
              <a:buNone/>
            </a:pPr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i="1" dirty="0" smtClean="0"/>
              <a:t>Bolesti zavisnosti u </a:t>
            </a:r>
            <a:r>
              <a:rPr lang="sr-Latn-CS" sz="2400" i="1" dirty="0" err="1" smtClean="0"/>
              <a:t>adolescenciji</a:t>
            </a:r>
            <a:r>
              <a:rPr lang="sr-Latn-CS" sz="2400" dirty="0" smtClean="0"/>
              <a:t>. Beograd, </a:t>
            </a:r>
            <a:r>
              <a:rPr lang="sr-Latn-CS" sz="2400" dirty="0" err="1" smtClean="0"/>
              <a:t>Publikum</a:t>
            </a:r>
            <a:r>
              <a:rPr lang="sr-Latn-CS" sz="2400" dirty="0" smtClean="0"/>
              <a:t>, str. 79 - 94. </a:t>
            </a:r>
          </a:p>
          <a:p>
            <a:pPr>
              <a:buNone/>
            </a:pPr>
            <a:r>
              <a:rPr lang="sr-Latn-CS" sz="2400" dirty="0" err="1" smtClean="0"/>
              <a:t>Ockert</a:t>
            </a:r>
            <a:r>
              <a:rPr lang="sr-Latn-CS" sz="2400" dirty="0" smtClean="0"/>
              <a:t>, D., </a:t>
            </a:r>
            <a:r>
              <a:rPr lang="sr-Latn-CS" sz="2400" dirty="0" err="1" smtClean="0"/>
              <a:t>Baier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A.R</a:t>
            </a:r>
            <a:r>
              <a:rPr lang="sr-Latn-CS" sz="2400" dirty="0" smtClean="0"/>
              <a:t>., </a:t>
            </a:r>
            <a:r>
              <a:rPr lang="sr-Latn-CS" sz="2400" dirty="0" err="1" smtClean="0"/>
              <a:t>Coons</a:t>
            </a:r>
            <a:r>
              <a:rPr lang="sr-Latn-CS" sz="2400" dirty="0" smtClean="0"/>
              <a:t>, E. E. (2004), </a:t>
            </a:r>
            <a:r>
              <a:rPr lang="sr-Latn-CS" sz="2400" dirty="0" err="1" smtClean="0"/>
              <a:t>Treatment</a:t>
            </a:r>
            <a:r>
              <a:rPr lang="sr-Latn-CS" sz="2400" dirty="0" smtClean="0"/>
              <a:t> of </a:t>
            </a:r>
            <a:r>
              <a:rPr lang="sr-Latn-CS" sz="2400" dirty="0" err="1" smtClean="0"/>
              <a:t>opiate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addiction</a:t>
            </a:r>
            <a:r>
              <a:rPr lang="sr-Latn-CS" sz="2400" dirty="0" smtClean="0"/>
              <a:t>. U: 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187-208. </a:t>
            </a:r>
          </a:p>
          <a:p>
            <a:pPr>
              <a:buNone/>
            </a:pPr>
            <a:endParaRPr lang="sr-Latn-CS" sz="2400" dirty="0" smtClean="0"/>
          </a:p>
          <a:p>
            <a:endParaRPr lang="sr-Latn-CS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b="1" dirty="0" smtClean="0"/>
              <a:t> </a:t>
            </a:r>
            <a:r>
              <a:rPr lang="sr-Latn-CS" sz="2400" b="1" dirty="0" smtClean="0"/>
              <a:t>3. Vanbolnički programi bez droge 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Individualno, grupno i porodično </a:t>
            </a:r>
            <a:r>
              <a:rPr lang="sr-Latn-CS" sz="2400" b="1" i="1" dirty="0" smtClean="0"/>
              <a:t>savetovanje</a:t>
            </a:r>
            <a:r>
              <a:rPr lang="sr-Latn-CS" sz="2400" i="1" dirty="0" smtClean="0"/>
              <a:t> 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err="1" smtClean="0"/>
              <a:t>psihoedukativni</a:t>
            </a:r>
            <a:r>
              <a:rPr lang="sr-Latn-CS" sz="2200" dirty="0" smtClean="0"/>
              <a:t> materijal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smtClean="0"/>
              <a:t>prevencija recidiva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smtClean="0"/>
              <a:t>kognitivno- </a:t>
            </a:r>
            <a:r>
              <a:rPr lang="sr-Latn-CS" sz="2200" dirty="0" err="1" smtClean="0"/>
              <a:t>bihejvioralne</a:t>
            </a:r>
            <a:r>
              <a:rPr lang="sr-Latn-CS" sz="2200" dirty="0" smtClean="0"/>
              <a:t> grupe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Podrška uspostavljanja </a:t>
            </a:r>
            <a:r>
              <a:rPr lang="sr-Latn-CS" sz="2400" b="1" i="1" dirty="0" smtClean="0"/>
              <a:t>ekonomske samostalnosti -</a:t>
            </a:r>
            <a:r>
              <a:rPr lang="sr-Latn-CS" sz="2400" dirty="0" smtClean="0"/>
              <a:t>ovladavanje veštinama i stavovima potrebnim za uspešno za školovanje, posao, učenje poslovne etike </a:t>
            </a:r>
            <a:r>
              <a:rPr lang="sr-Latn-CS" sz="2400" dirty="0" err="1" smtClean="0"/>
              <a:t>isl</a:t>
            </a:r>
            <a:r>
              <a:rPr lang="sr-Latn-CS" sz="2400" dirty="0" smtClean="0"/>
              <a:t>.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Povezivanje sa relevantnim programom </a:t>
            </a:r>
            <a:r>
              <a:rPr lang="sr-Latn-CS" sz="2400" b="1" i="1" dirty="0" smtClean="0"/>
              <a:t>12 koraka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tretmanu.../2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b="1" dirty="0" smtClean="0"/>
              <a:t> </a:t>
            </a:r>
            <a:r>
              <a:rPr lang="sr-Latn-CS" sz="2400" b="1" dirty="0" smtClean="0"/>
              <a:t>4. </a:t>
            </a:r>
            <a:r>
              <a:rPr lang="sr-Latn-CS" sz="2400" b="1" dirty="0" err="1" smtClean="0"/>
              <a:t>Supstitutivni</a:t>
            </a:r>
            <a:r>
              <a:rPr lang="sr-Latn-CS" sz="2400" b="1" dirty="0" smtClean="0"/>
              <a:t> programi  </a:t>
            </a:r>
            <a:r>
              <a:rPr lang="sr-Latn-CS" sz="2400" dirty="0" smtClean="0"/>
              <a:t>- </a:t>
            </a:r>
            <a:r>
              <a:rPr lang="sr-Latn-CS" sz="2400" dirty="0" err="1" smtClean="0"/>
              <a:t>programi</a:t>
            </a:r>
            <a:r>
              <a:rPr lang="sr-Latn-CS" sz="2400" dirty="0" smtClean="0"/>
              <a:t> u kojima se za lečenje opijatske zavisnosti koristi </a:t>
            </a:r>
            <a:r>
              <a:rPr lang="sr-Latn-CS" sz="2400" b="1" dirty="0" smtClean="0"/>
              <a:t>supstanca sa  svojstvima i dejstvom sličnim drogi koja se koristila</a:t>
            </a:r>
            <a:r>
              <a:rPr lang="sr-Latn-CS" sz="2400" dirty="0" smtClean="0"/>
              <a:t>  - </a:t>
            </a:r>
            <a:r>
              <a:rPr lang="pl-PL" sz="2400" dirty="0" smtClean="0"/>
              <a:t>potpuni  ili parcijalni opijatski </a:t>
            </a:r>
            <a:r>
              <a:rPr lang="pl-PL" sz="2400" b="1" dirty="0" smtClean="0"/>
              <a:t>agonist (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buprenorfin</a:t>
            </a:r>
            <a:r>
              <a:rPr lang="sr-Latn-CS" sz="2400" dirty="0" smtClean="0"/>
              <a:t>)</a:t>
            </a:r>
          </a:p>
          <a:p>
            <a:pPr marL="342900" indent="-342900">
              <a:spcBef>
                <a:spcPts val="1200"/>
              </a:spcBef>
              <a:buNone/>
            </a:pPr>
            <a:r>
              <a:rPr lang="sr-Latn-CS" sz="2400" b="1" dirty="0" smtClean="0"/>
              <a:t>5. </a:t>
            </a:r>
            <a:r>
              <a:rPr lang="sr-Latn-CS" sz="2400" dirty="0" smtClean="0"/>
              <a:t>Uvođenje</a:t>
            </a:r>
            <a:r>
              <a:rPr lang="sr-Latn-CS" sz="2400" b="1" dirty="0" smtClean="0"/>
              <a:t> “</a:t>
            </a:r>
            <a:r>
              <a:rPr lang="sr-Latn-CS" sz="2400" b="1" dirty="0" err="1" smtClean="0"/>
              <a:t>blokatora</a:t>
            </a:r>
            <a:r>
              <a:rPr lang="sr-Latn-CS" sz="2400" b="1" dirty="0" smtClean="0"/>
              <a:t>” , </a:t>
            </a:r>
            <a:r>
              <a:rPr lang="sr-Latn-CS" sz="2400" dirty="0" smtClean="0"/>
              <a:t>koji</a:t>
            </a:r>
            <a:r>
              <a:rPr lang="sr-Latn-CS" sz="2400" b="1" dirty="0" smtClean="0"/>
              <a:t>  </a:t>
            </a:r>
            <a:r>
              <a:rPr lang="sr-Latn-CS" sz="2400" dirty="0" smtClean="0"/>
              <a:t>onemogućuju delovanje  narkotika</a:t>
            </a:r>
            <a:r>
              <a:rPr lang="sr-Latn-CS" sz="2400" b="1" dirty="0" smtClean="0"/>
              <a:t> (</a:t>
            </a:r>
            <a:r>
              <a:rPr lang="sr-Latn-CS" sz="2400" dirty="0" smtClean="0"/>
              <a:t>npr. LAAM tretman – sintetički opijat koji blokira efekte heroina i ima dugo delovanje, uzima se 3 puta nedeljno)</a:t>
            </a:r>
            <a:endParaRPr lang="sr-Latn-CS" sz="2400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tretmanu.../3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>
            <a:noAutofit/>
          </a:bodyPr>
          <a:lstStyle/>
          <a:p>
            <a:pPr marL="287338" indent="-287338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6. Programi koji uključuju 12 koraka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smtClean="0"/>
              <a:t>Anonimni narkomani </a:t>
            </a:r>
            <a:r>
              <a:rPr lang="sr-Latn-CS" sz="2400" dirty="0" smtClean="0"/>
              <a:t>(NA); 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smtClean="0"/>
              <a:t>Korisnici </a:t>
            </a:r>
            <a:r>
              <a:rPr lang="sr-Latn-CS" sz="2400" i="1" dirty="0" err="1" smtClean="0"/>
              <a:t>metadona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(MA) – oformili sopstvenu grupu jer se u NA osećaju stigmatizirano jer nisu “čisti”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err="1" smtClean="0"/>
              <a:t>Kokainomani</a:t>
            </a:r>
            <a:r>
              <a:rPr lang="sr-Latn-CS" sz="2400" dirty="0" smtClean="0"/>
              <a:t> (CA), 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dirty="0" smtClean="0"/>
              <a:t>Za članove porodica</a:t>
            </a:r>
            <a:r>
              <a:rPr lang="sr-Latn-CS" sz="2400" i="1" dirty="0" smtClean="0"/>
              <a:t>: </a:t>
            </a:r>
            <a:r>
              <a:rPr lang="sr-Latn-CS" sz="2400" i="1" dirty="0" err="1" smtClean="0"/>
              <a:t>Pill</a:t>
            </a:r>
            <a:r>
              <a:rPr lang="sr-Latn-CS" sz="2400" i="1" dirty="0" smtClean="0"/>
              <a:t>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Nar-</a:t>
            </a:r>
            <a:r>
              <a:rPr lang="sr-Latn-CS" sz="2400" i="1" dirty="0" err="1" smtClean="0"/>
              <a:t>Annon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Narateen</a:t>
            </a:r>
            <a:r>
              <a:rPr lang="sr-Latn-CS" sz="2400" i="1" dirty="0" smtClean="0"/>
              <a:t> …</a:t>
            </a: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tretmanu.../4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marL="350838" indent="-350838" algn="l"/>
            <a:r>
              <a:rPr lang="pl-PL" sz="4000" dirty="0" smtClean="0"/>
              <a:t>Substitucioni programi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SUBSTITUCIONI PROGRAMI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r>
              <a:rPr lang="pl-PL" dirty="0" smtClean="0"/>
              <a:t>Predstavljaju </a:t>
            </a:r>
            <a:r>
              <a:rPr lang="pl-PL" b="1" dirty="0" smtClean="0"/>
              <a:t>oblik produženog programa </a:t>
            </a:r>
            <a:endParaRPr lang="pl-PL" dirty="0" smtClean="0"/>
          </a:p>
          <a:p>
            <a:r>
              <a:rPr lang="sr-Latn-CS" dirty="0" smtClean="0"/>
              <a:t>Preko </a:t>
            </a:r>
            <a:r>
              <a:rPr lang="sr-Latn-CS" b="1" dirty="0" smtClean="0"/>
              <a:t>530 000 </a:t>
            </a:r>
            <a:r>
              <a:rPr lang="sr-Latn-CS" dirty="0" smtClean="0"/>
              <a:t>opijatskih zavisnika u EU uključeno je na supstitutivne programe opijatskim agonistima </a:t>
            </a:r>
          </a:p>
          <a:p>
            <a:r>
              <a:rPr lang="sr-Latn-CS" dirty="0" smtClean="0"/>
              <a:t>Kod nas se koristi </a:t>
            </a:r>
            <a:r>
              <a:rPr lang="sr-Latn-CS" b="1" dirty="0" err="1" smtClean="0"/>
              <a:t>metadon</a:t>
            </a:r>
            <a:r>
              <a:rPr lang="sr-Latn-CS" dirty="0" smtClean="0"/>
              <a:t> i </a:t>
            </a:r>
            <a:r>
              <a:rPr lang="sr-Latn-CS" b="1" dirty="0" err="1" smtClean="0"/>
              <a:t>buprenorfin</a:t>
            </a:r>
            <a:r>
              <a:rPr lang="sr-Latn-CS" dirty="0" smtClean="0"/>
              <a:t>.</a:t>
            </a:r>
          </a:p>
          <a:p>
            <a:r>
              <a:rPr lang="pl-PL" dirty="0" smtClean="0"/>
              <a:t>Uz primenu supstitucione terapije može se primenjivati i </a:t>
            </a:r>
            <a:r>
              <a:rPr lang="pl-PL" b="1" dirty="0" smtClean="0"/>
              <a:t>psihoterapija ili porodična terapija </a:t>
            </a:r>
            <a:endParaRPr lang="en-US" b="1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82000" cy="896112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RS" sz="3600" b="1" dirty="0" smtClean="0"/>
              <a:t>METADONSKI SUPSTITUTICIONI PROGRAM/1</a:t>
            </a:r>
            <a:endParaRPr lang="sr-Latn-CS" sz="36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Odlike </a:t>
            </a:r>
            <a:r>
              <a:rPr lang="pl-PL" sz="2400" b="1" dirty="0" smtClean="0"/>
              <a:t>metadona </a:t>
            </a:r>
            <a:r>
              <a:rPr lang="sr-Latn-CS" sz="2400" b="1" dirty="0" smtClean="0"/>
              <a:t>naspram heroinu: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Oralna upotreba </a:t>
            </a:r>
            <a:r>
              <a:rPr lang="sr-Latn-CS" sz="2400" dirty="0" smtClean="0"/>
              <a:t>metadona - efikasan pri oralnoj upotrebi, heroin - najefikasniji pri intravenskoj aplikaciji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Delovanje</a:t>
            </a:r>
            <a:r>
              <a:rPr lang="en-US" sz="2400" dirty="0" smtClean="0"/>
              <a:t> </a:t>
            </a:r>
            <a:r>
              <a:rPr lang="sr-Latn-CS" sz="2400" dirty="0" err="1" smtClean="0"/>
              <a:t>metadon</a:t>
            </a:r>
            <a:r>
              <a:rPr lang="en-US" sz="2400" dirty="0" smtClean="0"/>
              <a:t>a vs. </a:t>
            </a:r>
            <a:r>
              <a:rPr lang="en-US" sz="2400" dirty="0" err="1" smtClean="0"/>
              <a:t>heroinu</a:t>
            </a:r>
            <a:r>
              <a:rPr lang="en-US" sz="2400" dirty="0" smtClean="0"/>
              <a:t>: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200" dirty="0" smtClean="0"/>
              <a:t>daleko </a:t>
            </a:r>
            <a:r>
              <a:rPr lang="en-US" sz="2000" dirty="0" smtClean="0"/>
              <a:t>je </a:t>
            </a:r>
            <a:r>
              <a:rPr lang="sr-Latn-CS" sz="2200" u="sng" dirty="0" smtClean="0"/>
              <a:t>duže </a:t>
            </a:r>
            <a:r>
              <a:rPr lang="sr-Latn-CS" sz="2200" dirty="0" smtClean="0"/>
              <a:t>(24-26 sati naspram 6-8 sati kod heroina), </a:t>
            </a:r>
            <a:endParaRPr lang="en-US" sz="2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000" dirty="0" smtClean="0"/>
              <a:t>ima </a:t>
            </a:r>
            <a:r>
              <a:rPr lang="sr-Latn-CS" sz="2200" dirty="0" smtClean="0"/>
              <a:t>spor i postupan </a:t>
            </a:r>
            <a:r>
              <a:rPr lang="sr-Latn-CS" sz="2200" u="sng" dirty="0" smtClean="0"/>
              <a:t>početak</a:t>
            </a:r>
            <a:r>
              <a:rPr lang="sr-Latn-CS" sz="2200" dirty="0" smtClean="0"/>
              <a:t> delovanja i </a:t>
            </a:r>
            <a:endParaRPr lang="en-US" sz="2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200" u="sng" dirty="0" smtClean="0"/>
              <a:t>ne</a:t>
            </a:r>
            <a:r>
              <a:rPr lang="sr-Latn-CS" sz="2200" dirty="0" smtClean="0"/>
              <a:t> dovodi do </a:t>
            </a:r>
            <a:r>
              <a:rPr lang="sr-Latn-CS" sz="2200" u="sng" dirty="0" smtClean="0"/>
              <a:t>euforije</a:t>
            </a:r>
            <a:r>
              <a:rPr lang="sr-Latn-CS" sz="2200" dirty="0" smtClean="0"/>
              <a:t>, što je osnovni uzrok uzimanja heroina.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Negativni efekti </a:t>
            </a:r>
            <a:r>
              <a:rPr lang="sr-Latn-CS" sz="2400" dirty="0" smtClean="0"/>
              <a:t>konzumiranja metadona (od kojih je najveći stvaranje zavisnosti) su daleko ređi i imanju daleko manji intenzitet nego kod heroina .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2766</TotalTime>
  <Words>1936</Words>
  <Application>Microsoft Office PowerPoint</Application>
  <PresentationFormat>On-screen Show (4:3)</PresentationFormat>
  <Paragraphs>276</Paragraphs>
  <Slides>35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Flow</vt:lpstr>
      <vt:lpstr>12. SOCIJALNI RAD I  BOLESTI ZAVISNOSTI, 2020. </vt:lpstr>
      <vt:lpstr>TRETMAN BOLESTI ZAVISNOSTI OD DROGA</vt:lpstr>
      <vt:lpstr>Slide 3</vt:lpstr>
      <vt:lpstr>Slide 4</vt:lpstr>
      <vt:lpstr>Slide 5</vt:lpstr>
      <vt:lpstr>Slide 6</vt:lpstr>
      <vt:lpstr>Substitucioni programi</vt:lpstr>
      <vt:lpstr>SUBSTITUCIONI PROGRAMI</vt:lpstr>
      <vt:lpstr>METADONSKI SUPSTITUTICIONI PROGRAM/1</vt:lpstr>
      <vt:lpstr>Metadonski supstitucioni program (MSP)/2</vt:lpstr>
      <vt:lpstr>Metadonski supstitucioni program (MSP)/3</vt:lpstr>
      <vt:lpstr>Metadonski supstitucioni program (MSP)/4</vt:lpstr>
      <vt:lpstr>BUPRENORFINSKI SUPSTITUCIONI PROGRAM</vt:lpstr>
      <vt:lpstr>NEGATIVNE STRANE supstitucionih programa/1</vt:lpstr>
      <vt:lpstr>Negativne strane supstitucionih programa/2</vt:lpstr>
      <vt:lpstr> Primer: Beogradska škola  sistemske terapije  bolesti zavisnosti od droga</vt:lpstr>
      <vt:lpstr>Slide 17</vt:lpstr>
      <vt:lpstr>Slide 18</vt:lpstr>
      <vt:lpstr>Slide 19</vt:lpstr>
      <vt:lpstr>Slide 20</vt:lpstr>
      <vt:lpstr>I Intenzivna faza/4</vt:lpstr>
      <vt:lpstr> </vt:lpstr>
      <vt:lpstr>Slide 23</vt:lpstr>
      <vt:lpstr>PREVENCIJA RECIDIVA BOLESTI ZAVISNOSTI</vt:lpstr>
      <vt:lpstr>Recidiv</vt:lpstr>
      <vt:lpstr>Znaci koji prethode recidivu</vt:lpstr>
      <vt:lpstr>Komponente prevencije recidiva/1</vt:lpstr>
      <vt:lpstr>Komponente prevencije recidiva/2</vt:lpstr>
      <vt:lpstr>Komponente prevencije recidiva/3</vt:lpstr>
      <vt:lpstr>ULOGA SOCIJALNOG RADNIKA U ZAŠTITI ZAVISNIKA </vt:lpstr>
      <vt:lpstr>Uloga socijalnog radnika u zaštiti zavisnika/2 </vt:lpstr>
      <vt:lpstr>Uloga socijalnog radnika u zaštiti zavisnika/1</vt:lpstr>
      <vt:lpstr>Uloga socijalnog radnika u zaštiti zavisnika/2 </vt:lpstr>
      <vt:lpstr>Uloga socijalnog radnika u zaštiti zavisnika/3 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198</cp:revision>
  <cp:lastPrinted>1601-01-01T00:00:00Z</cp:lastPrinted>
  <dcterms:created xsi:type="dcterms:W3CDTF">1601-01-01T00:00:00Z</dcterms:created>
  <dcterms:modified xsi:type="dcterms:W3CDTF">2020-04-30T13:23:51Z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