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1" r:id="rId1"/>
  </p:sldMasterIdLst>
  <p:notesMasterIdLst>
    <p:notesMasterId r:id="rId29"/>
  </p:notesMasterIdLst>
  <p:handoutMasterIdLst>
    <p:handoutMasterId r:id="rId30"/>
  </p:handoutMasterIdLst>
  <p:sldIdLst>
    <p:sldId id="285" r:id="rId2"/>
    <p:sldId id="318" r:id="rId3"/>
    <p:sldId id="319" r:id="rId4"/>
    <p:sldId id="320" r:id="rId5"/>
    <p:sldId id="321" r:id="rId6"/>
    <p:sldId id="322" r:id="rId7"/>
    <p:sldId id="330" r:id="rId8"/>
    <p:sldId id="276" r:id="rId9"/>
    <p:sldId id="293" r:id="rId10"/>
    <p:sldId id="287" r:id="rId11"/>
    <p:sldId id="288" r:id="rId12"/>
    <p:sldId id="289" r:id="rId13"/>
    <p:sldId id="291" r:id="rId14"/>
    <p:sldId id="317" r:id="rId15"/>
    <p:sldId id="316" r:id="rId16"/>
    <p:sldId id="298" r:id="rId17"/>
    <p:sldId id="292" r:id="rId18"/>
    <p:sldId id="315" r:id="rId19"/>
    <p:sldId id="313" r:id="rId20"/>
    <p:sldId id="314" r:id="rId21"/>
    <p:sldId id="294" r:id="rId22"/>
    <p:sldId id="295" r:id="rId23"/>
    <p:sldId id="296" r:id="rId24"/>
    <p:sldId id="297" r:id="rId25"/>
    <p:sldId id="299" r:id="rId26"/>
    <p:sldId id="300" r:id="rId27"/>
    <p:sldId id="332" r:id="rId2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CC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84" y="-2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B9EE81-94E2-43FA-B1AB-302CEA183C1D}" type="datetimeFigureOut">
              <a:rPr lang="en-US" smtClean="0"/>
              <a:pPr/>
              <a:t>4/23/2020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58D2E1-38A7-4E35-BC62-BB2E0426A4C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C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482973-AA97-4665-911D-F71863DF4532}" type="datetimeFigureOut">
              <a:rPr lang="sr-Latn-CS" smtClean="0"/>
              <a:pPr/>
              <a:t>23.4.2020</a:t>
            </a:fld>
            <a:endParaRPr lang="sr-Latn-C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r-Latn-C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BE62AC-40D6-4A58-9086-DAB6719B2539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2CD351-1D01-4D09-B088-9AE9F59B617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45ED4E-813A-4452-A6D7-DDA84883CF3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4F56DC-0344-45A1-B7A5-8237151B18B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A45FBF-CF5C-4095-BA8A-A4173C38E27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80E6FD-7384-47F5-BF3B-7711D7E70DD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FD789A-073F-4906-B680-FC51CCEB05E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F29C22-EFC3-4E28-8DFA-FB04F4B1723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C98244-40E0-4B3C-91E0-A16581291EF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726B14-BC94-44CE-8D82-F3FC8A630D4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FC9F66-362A-4AB4-9021-9A03BDAC541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49250EC4-4B5F-4A99-8943-C2C8F17012C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E8162112-3057-4FC0-A5F4-9DD5D452FC2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7851648" cy="2286000"/>
          </a:xfrm>
        </p:spPr>
        <p:txBody>
          <a:bodyPr>
            <a:normAutofit/>
          </a:bodyPr>
          <a:lstStyle/>
          <a:p>
            <a:pPr algn="l"/>
            <a:r>
              <a:rPr lang="sr-Latn-CS" sz="4800" dirty="0" smtClean="0"/>
              <a:t>11. SOCIJALNI RAD I </a:t>
            </a:r>
            <a:br>
              <a:rPr lang="sr-Latn-CS" sz="4800" dirty="0" smtClean="0"/>
            </a:br>
            <a:r>
              <a:rPr lang="sr-Latn-CS" sz="4800" dirty="0" smtClean="0"/>
              <a:t>BOLESTI ZAVISNOSTI </a:t>
            </a:r>
            <a:r>
              <a:rPr lang="en-US" sz="4800" dirty="0" smtClean="0"/>
              <a:t/>
            </a:r>
            <a:br>
              <a:rPr lang="en-US" sz="4800" dirty="0" smtClean="0"/>
            </a:br>
            <a:r>
              <a:rPr lang="sr-Latn-RS" sz="4000" dirty="0" smtClean="0"/>
              <a:t>April 2020</a:t>
            </a:r>
            <a:r>
              <a:rPr lang="en-US" sz="4000" dirty="0" smtClean="0"/>
              <a:t>. </a:t>
            </a:r>
            <a:endParaRPr lang="en-US" sz="3200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4114800"/>
            <a:ext cx="7854696" cy="1828800"/>
          </a:xfrm>
        </p:spPr>
        <p:txBody>
          <a:bodyPr>
            <a:normAutofit fontScale="70000" lnSpcReduction="20000"/>
          </a:bodyPr>
          <a:lstStyle/>
          <a:p>
            <a:pPr marL="350838" indent="-350838" algn="l">
              <a:buFont typeface="Arial" pitchFamily="34" charset="0"/>
              <a:buChar char="•"/>
            </a:pPr>
            <a:endParaRPr lang="sr-Latn-CS" sz="3600" b="1" dirty="0" smtClean="0">
              <a:latin typeface="+mj-lt"/>
            </a:endParaRPr>
          </a:p>
          <a:p>
            <a:pPr marL="350838" indent="-350838" algn="l">
              <a:buFont typeface="Arial" pitchFamily="34" charset="0"/>
              <a:buChar char="•"/>
            </a:pPr>
            <a:r>
              <a:rPr lang="sr-Latn-CS" sz="3600" dirty="0" smtClean="0">
                <a:latin typeface="Arial Black" pitchFamily="34" charset="0"/>
                <a:cs typeface="Aharoni" pitchFamily="2" charset="-79"/>
              </a:rPr>
              <a:t>Sistemski pristup tretmanu alkoholizma</a:t>
            </a:r>
          </a:p>
          <a:p>
            <a:pPr marL="350838" indent="-350838" algn="l">
              <a:buFont typeface="Arial" pitchFamily="34" charset="0"/>
              <a:buChar char="•"/>
            </a:pPr>
            <a:r>
              <a:rPr lang="sr-Latn-CS" sz="3600" dirty="0" smtClean="0">
                <a:latin typeface="Arial Black" pitchFamily="34" charset="0"/>
                <a:cs typeface="Aharoni" pitchFamily="2" charset="-79"/>
              </a:rPr>
              <a:t>SGPTA - Sistemska grupna porodična terapija alkoholizma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D976F-8CA8-40CA-A8C3-A021533F654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r>
              <a:rPr lang="sr-Latn-CS" sz="3600" b="1" dirty="0" smtClean="0"/>
              <a:t>ODLIKE </a:t>
            </a:r>
            <a:r>
              <a:rPr lang="sl-SI" sz="3600" b="1" dirty="0" smtClean="0"/>
              <a:t>SGPTA/1</a:t>
            </a:r>
            <a:r>
              <a:rPr lang="sr-Latn-CS" sz="3600" b="1" dirty="0" smtClean="0"/>
              <a:t> </a:t>
            </a:r>
            <a:endParaRPr lang="sr-Latn-C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648200"/>
          </a:xfrm>
        </p:spPr>
        <p:txBody>
          <a:bodyPr>
            <a:normAutofit/>
          </a:bodyPr>
          <a:lstStyle/>
          <a:p>
            <a:pPr marL="285750" indent="-285750" hangingPunct="0">
              <a:buNone/>
            </a:pPr>
            <a:r>
              <a:rPr lang="sl-SI" dirty="0" smtClean="0"/>
              <a:t>1) Aktivno učešće </a:t>
            </a:r>
            <a:r>
              <a:rPr lang="sl-SI" b="1" dirty="0" smtClean="0"/>
              <a:t>supruge i drugih članova porodice </a:t>
            </a:r>
            <a:r>
              <a:rPr lang="sl-SI" dirty="0" smtClean="0"/>
              <a:t>i/ili proširene porodice i </a:t>
            </a:r>
            <a:r>
              <a:rPr lang="sl-SI" b="1" dirty="0" smtClean="0"/>
              <a:t>prijatelja</a:t>
            </a:r>
            <a:r>
              <a:rPr lang="sl-SI" dirty="0" smtClean="0"/>
              <a:t> u lečenju alkoholizma. Osnovna terapijska forma je </a:t>
            </a:r>
            <a:r>
              <a:rPr lang="sl-SI" b="1" dirty="0" smtClean="0"/>
              <a:t>grupna terapija.</a:t>
            </a:r>
            <a:endParaRPr lang="sr-Latn-CS" b="1" dirty="0" smtClean="0"/>
          </a:p>
          <a:p>
            <a:pPr marL="400050" indent="-400050" hangingPunct="0">
              <a:buNone/>
            </a:pPr>
            <a:r>
              <a:rPr lang="sl-SI" dirty="0" smtClean="0"/>
              <a:t>2) Redovno uključivanje </a:t>
            </a:r>
            <a:r>
              <a:rPr lang="sl-SI" b="1" dirty="0" smtClean="0"/>
              <a:t>socijalno-psiholoških službi </a:t>
            </a:r>
            <a:r>
              <a:rPr lang="sl-SI" dirty="0" smtClean="0"/>
              <a:t>i </a:t>
            </a:r>
            <a:r>
              <a:rPr lang="sl-SI" b="1" dirty="0" smtClean="0"/>
              <a:t>pojedinaca</a:t>
            </a:r>
            <a:r>
              <a:rPr lang="sl-SI" dirty="0" smtClean="0"/>
              <a:t> iz </a:t>
            </a:r>
            <a:r>
              <a:rPr lang="sl-SI" b="1" dirty="0" smtClean="0"/>
              <a:t>profesionalnog sistema </a:t>
            </a:r>
            <a:r>
              <a:rPr lang="sl-SI" dirty="0" smtClean="0"/>
              <a:t>zaposlenog alkoholičara.</a:t>
            </a:r>
            <a:endParaRPr lang="sr-Latn-CS" dirty="0" smtClean="0"/>
          </a:p>
          <a:p>
            <a:pPr hangingPunct="0">
              <a:buNone/>
            </a:pPr>
            <a:endParaRPr lang="sr-Latn-C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A45FBF-CF5C-4095-BA8A-A4173C38E274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r>
              <a:rPr lang="sr-Latn-CS" sz="3600" b="1" dirty="0" smtClean="0"/>
              <a:t>Odlike </a:t>
            </a:r>
            <a:r>
              <a:rPr lang="sl-SI" sz="3600" b="1" dirty="0" smtClean="0"/>
              <a:t>SGPTA</a:t>
            </a:r>
            <a:r>
              <a:rPr lang="sr-Latn-CS" sz="3600" b="1" dirty="0" smtClean="0"/>
              <a:t>/2</a:t>
            </a:r>
            <a:endParaRPr lang="sr-Latn-C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>
            <a:noAutofit/>
          </a:bodyPr>
          <a:lstStyle/>
          <a:p>
            <a:pPr marL="396875" indent="-396875" hangingPunct="0">
              <a:buNone/>
            </a:pPr>
            <a:r>
              <a:rPr lang="pl-PL" dirty="0" smtClean="0"/>
              <a:t>3)  </a:t>
            </a:r>
            <a:r>
              <a:rPr lang="pl-PL" b="1" dirty="0" smtClean="0"/>
              <a:t>Terapijsko delovanje na porodicu </a:t>
            </a:r>
            <a:r>
              <a:rPr lang="pl-PL" dirty="0" smtClean="0"/>
              <a:t>kao terapijsku jedinicu i/ili na </a:t>
            </a:r>
            <a:r>
              <a:rPr lang="pl-PL" b="1" dirty="0" smtClean="0"/>
              <a:t>socijalno-profesionalno okruženje </a:t>
            </a:r>
            <a:r>
              <a:rPr lang="pl-PL" dirty="0" smtClean="0"/>
              <a:t>kao celovit sistem:</a:t>
            </a:r>
          </a:p>
          <a:p>
            <a:pPr marL="762635" lvl="1" indent="-396875" hangingPunct="0"/>
            <a:r>
              <a:rPr lang="pl-PL" dirty="0" smtClean="0"/>
              <a:t>pozicija sastavnog dela pacijentovog sistema, tj. pozicija </a:t>
            </a:r>
            <a:r>
              <a:rPr lang="pl-PL" b="1" dirty="0" smtClean="0"/>
              <a:t>ko-pacijenta</a:t>
            </a:r>
            <a:r>
              <a:rPr lang="pl-PL" dirty="0" smtClean="0"/>
              <a:t>, koji je doprinosio adaptivnim i homeostaznim procesima, čiji je ishod alkoholizam.</a:t>
            </a:r>
            <a:endParaRPr lang="sr-Latn-CS" dirty="0" smtClean="0"/>
          </a:p>
          <a:p>
            <a:pPr marL="396875" indent="-396875" hangingPunct="0">
              <a:buNone/>
            </a:pPr>
            <a:r>
              <a:rPr lang="pl-PL" dirty="0" smtClean="0"/>
              <a:t>4)  Postojanje </a:t>
            </a:r>
            <a:r>
              <a:rPr lang="pl-PL" b="1" dirty="0" smtClean="0"/>
              <a:t>faza</a:t>
            </a:r>
            <a:r>
              <a:rPr lang="pl-PL" dirty="0" smtClean="0"/>
              <a:t> u ostvarivanju programa, koje </a:t>
            </a:r>
          </a:p>
          <a:p>
            <a:pPr marL="762635" lvl="1" indent="-396875" hangingPunct="0"/>
            <a:r>
              <a:rPr lang="pl-PL" dirty="0" smtClean="0"/>
              <a:t>ističu </a:t>
            </a:r>
            <a:r>
              <a:rPr lang="pl-PL" b="1" dirty="0" smtClean="0"/>
              <a:t>nivoe</a:t>
            </a:r>
            <a:r>
              <a:rPr lang="pl-PL" dirty="0" smtClean="0"/>
              <a:t> terapijskih akcija i terapijskih zahteva</a:t>
            </a:r>
          </a:p>
          <a:p>
            <a:pPr marL="762635" lvl="1" indent="-396875" hangingPunct="0"/>
            <a:r>
              <a:rPr lang="pl-PL" dirty="0" smtClean="0"/>
              <a:t>određuju </a:t>
            </a:r>
            <a:r>
              <a:rPr lang="pl-PL" b="1" dirty="0" smtClean="0"/>
              <a:t>vremenski redosled </a:t>
            </a:r>
            <a:r>
              <a:rPr lang="pl-PL" dirty="0" smtClean="0"/>
              <a:t>analiziranja i menjanja sistema: sadašnjost, prošlost, budućnost</a:t>
            </a:r>
            <a:endParaRPr lang="sr-Latn-C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A45FBF-CF5C-4095-BA8A-A4173C38E274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r>
              <a:rPr lang="sr-Latn-CS" sz="3600" b="1" dirty="0" smtClean="0"/>
              <a:t>Odlike </a:t>
            </a:r>
            <a:r>
              <a:rPr lang="sl-SI" sz="3600" b="1" dirty="0" smtClean="0"/>
              <a:t>SGPTA</a:t>
            </a:r>
            <a:r>
              <a:rPr lang="sr-Latn-CS" sz="3600" b="1" dirty="0" smtClean="0"/>
              <a:t>/3</a:t>
            </a:r>
            <a:endParaRPr lang="sr-Latn-C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495800"/>
          </a:xfrm>
        </p:spPr>
        <p:txBody>
          <a:bodyPr>
            <a:normAutofit lnSpcReduction="10000"/>
          </a:bodyPr>
          <a:lstStyle/>
          <a:p>
            <a:pPr marL="396875" indent="-396875" hangingPunct="0">
              <a:buNone/>
            </a:pPr>
            <a:r>
              <a:rPr lang="pl-PL" dirty="0" smtClean="0"/>
              <a:t>5.  Neminovno </a:t>
            </a:r>
            <a:r>
              <a:rPr lang="pl-PL" b="1" dirty="0" smtClean="0"/>
              <a:t>ozbiljno edukovanje pacijenta i porodice </a:t>
            </a:r>
            <a:r>
              <a:rPr lang="pl-PL" dirty="0" smtClean="0"/>
              <a:t>da bi kvalifikovano mogli da sagledaju svoje učešće u održavanju disfunkcionog sistema i da bi mogli da postignu neophodne promene.</a:t>
            </a:r>
          </a:p>
          <a:p>
            <a:pPr marL="396875" indent="-396875" hangingPunct="0">
              <a:spcBef>
                <a:spcPts val="1200"/>
              </a:spcBef>
              <a:buNone/>
            </a:pPr>
            <a:r>
              <a:rPr lang="pl-PL" dirty="0" smtClean="0"/>
              <a:t>6.  Specifikacija tj. </a:t>
            </a:r>
            <a:r>
              <a:rPr lang="pl-PL" b="1" dirty="0" smtClean="0"/>
              <a:t>individualizacija programa </a:t>
            </a:r>
            <a:r>
              <a:rPr lang="pl-PL" dirty="0" smtClean="0"/>
              <a:t>za porodicu kroz </a:t>
            </a:r>
          </a:p>
          <a:p>
            <a:pPr marL="396875" indent="-396875" hangingPunct="0"/>
            <a:r>
              <a:rPr lang="pl-PL" dirty="0" smtClean="0"/>
              <a:t>kombinovanje </a:t>
            </a:r>
            <a:r>
              <a:rPr lang="pl-PL" b="1" dirty="0" smtClean="0"/>
              <a:t>tehnika i metoda porodične terapije </a:t>
            </a:r>
            <a:r>
              <a:rPr lang="pl-PL" dirty="0" smtClean="0"/>
              <a:t>alkoholizma i </a:t>
            </a:r>
            <a:r>
              <a:rPr lang="pl-PL" b="1" dirty="0" smtClean="0"/>
              <a:t>grupne psihoterapije</a:t>
            </a:r>
            <a:endParaRPr lang="pl-PL" dirty="0" smtClean="0"/>
          </a:p>
          <a:p>
            <a:pPr marL="396875" indent="-396875" hangingPunct="0"/>
            <a:r>
              <a:rPr lang="pl-PL" dirty="0" smtClean="0"/>
              <a:t>sprovođenje programa </a:t>
            </a:r>
            <a:r>
              <a:rPr lang="pl-PL" b="1" dirty="0" smtClean="0"/>
              <a:t>u svim nivoima kliničkog rada</a:t>
            </a:r>
            <a:r>
              <a:rPr lang="pl-PL" dirty="0" smtClean="0"/>
              <a:t>: kliničko odeljenje, dnevna bolnica, vanbolničke porodične grupe, klub i dispanzer</a:t>
            </a:r>
            <a:endParaRPr lang="sr-Latn-CS" dirty="0" smtClean="0"/>
          </a:p>
          <a:p>
            <a:pPr hangingPunct="0"/>
            <a:endParaRPr lang="sr-Latn-CS" dirty="0" smtClean="0"/>
          </a:p>
          <a:p>
            <a:endParaRPr lang="sr-Latn-C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A45FBF-CF5C-4095-BA8A-A4173C38E274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 fontScale="90000"/>
          </a:bodyPr>
          <a:lstStyle/>
          <a:p>
            <a:r>
              <a:rPr lang="pl-PL" sz="4000" b="1" dirty="0" smtClean="0"/>
              <a:t>OSNOVNO O FAZAMA PROGRAMA </a:t>
            </a:r>
            <a:r>
              <a:rPr lang="sl-SI" sz="4000" b="1" dirty="0" smtClean="0"/>
              <a:t>SGPTA /1</a:t>
            </a:r>
            <a:endParaRPr lang="sr-Latn-C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495800"/>
          </a:xfrm>
        </p:spPr>
        <p:txBody>
          <a:bodyPr>
            <a:normAutofit/>
          </a:bodyPr>
          <a:lstStyle/>
          <a:p>
            <a:pPr marL="457200" indent="-457200">
              <a:buNone/>
            </a:pPr>
            <a:r>
              <a:rPr lang="sr-Latn-CS" sz="3200" b="1" dirty="0" smtClean="0"/>
              <a:t>1) Pripremno-orijentaciona faza </a:t>
            </a:r>
          </a:p>
          <a:p>
            <a:pPr marL="822960" lvl="1" indent="-457200"/>
            <a:r>
              <a:rPr lang="sr-Latn-CS" sz="3000" b="1" dirty="0" smtClean="0"/>
              <a:t>motivacija </a:t>
            </a:r>
            <a:r>
              <a:rPr lang="sr-Latn-CS" sz="3000" dirty="0" smtClean="0"/>
              <a:t>za tretman </a:t>
            </a:r>
          </a:p>
          <a:p>
            <a:pPr marL="822960" lvl="1" indent="-457200"/>
            <a:r>
              <a:rPr lang="sr-Latn-CS" sz="3000" dirty="0" smtClean="0"/>
              <a:t>uspostavljanje</a:t>
            </a:r>
            <a:r>
              <a:rPr lang="sr-Latn-CS" sz="3000" b="1" dirty="0" smtClean="0"/>
              <a:t> apstinencije</a:t>
            </a:r>
          </a:p>
          <a:p>
            <a:pPr marL="822960" lvl="1" indent="-457200"/>
            <a:r>
              <a:rPr lang="sr-Latn-CS" sz="3000" dirty="0" smtClean="0"/>
              <a:t>uključivanje </a:t>
            </a:r>
            <a:r>
              <a:rPr lang="sr-Latn-CS" sz="3000" b="1" dirty="0" smtClean="0"/>
              <a:t>sistema </a:t>
            </a:r>
            <a:r>
              <a:rPr lang="sr-Latn-CS" sz="3000" dirty="0" smtClean="0"/>
              <a:t>(porodice, terapijske mreže)</a:t>
            </a:r>
          </a:p>
          <a:p>
            <a:pPr marL="822960" lvl="1" indent="-457200"/>
            <a:r>
              <a:rPr lang="sr-Latn-CS" sz="3000" b="1" dirty="0" smtClean="0"/>
              <a:t>terapijski ugovor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A45FBF-CF5C-4095-BA8A-A4173C38E274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>
            <a:normAutofit/>
          </a:bodyPr>
          <a:lstStyle/>
          <a:p>
            <a:r>
              <a:rPr lang="pl-PL" sz="3600" b="1" dirty="0" smtClean="0"/>
              <a:t>Osnovno o fazama programa </a:t>
            </a:r>
            <a:r>
              <a:rPr lang="sl-SI" sz="4000" b="1" dirty="0" smtClean="0"/>
              <a:t>SGPTA /2</a:t>
            </a:r>
            <a:endParaRPr lang="sr-Latn-C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648200"/>
          </a:xfrm>
        </p:spPr>
        <p:txBody>
          <a:bodyPr>
            <a:normAutofit fontScale="77500" lnSpcReduction="20000"/>
          </a:bodyPr>
          <a:lstStyle/>
          <a:p>
            <a:pPr marL="457200" indent="-457200">
              <a:buNone/>
            </a:pPr>
            <a:r>
              <a:rPr lang="sr-Latn-RS" sz="3200" b="1" dirty="0" smtClean="0"/>
              <a:t>2) </a:t>
            </a:r>
            <a:r>
              <a:rPr lang="it-IT" sz="3200" b="1" dirty="0" smtClean="0"/>
              <a:t>Intenzivna faza</a:t>
            </a:r>
            <a:endParaRPr lang="sr-Latn-RS" sz="3200" b="1" dirty="0" smtClean="0"/>
          </a:p>
          <a:p>
            <a:pPr marL="457200" indent="-457200">
              <a:buNone/>
            </a:pPr>
            <a:r>
              <a:rPr lang="sr-Latn-RS" sz="3100" b="1" dirty="0" smtClean="0"/>
              <a:t>	</a:t>
            </a:r>
            <a:r>
              <a:rPr lang="sr-Latn-RS" sz="3100" dirty="0" smtClean="0"/>
              <a:t>Ključan  je svakodnevni rad terapijske grupe:</a:t>
            </a:r>
          </a:p>
          <a:p>
            <a:pPr marL="628650" lvl="1" indent="-263525">
              <a:lnSpc>
                <a:spcPct val="120000"/>
              </a:lnSpc>
              <a:spcBef>
                <a:spcPts val="300"/>
              </a:spcBef>
              <a:buAutoNum type="alphaLcParenR"/>
            </a:pPr>
            <a:r>
              <a:rPr lang="it-IT" sz="2800" b="1" i="1" dirty="0" smtClean="0"/>
              <a:t>Informativno predstavljanje</a:t>
            </a:r>
            <a:r>
              <a:rPr lang="it-IT" sz="2800" b="1" dirty="0" smtClean="0"/>
              <a:t> pacijenta i porodice </a:t>
            </a:r>
            <a:r>
              <a:rPr lang="it-IT" sz="2800" dirty="0" smtClean="0"/>
              <a:t>pred </a:t>
            </a:r>
            <a:r>
              <a:rPr lang="it-IT" sz="2800" b="1" dirty="0" smtClean="0"/>
              <a:t>terapijskom grupom</a:t>
            </a:r>
            <a:endParaRPr lang="sr-Latn-RS" sz="2800" b="1" dirty="0" smtClean="0"/>
          </a:p>
          <a:p>
            <a:pPr marL="628650" lvl="1" indent="-263525">
              <a:lnSpc>
                <a:spcPct val="120000"/>
              </a:lnSpc>
              <a:spcBef>
                <a:spcPts val="300"/>
              </a:spcBef>
              <a:buAutoNum type="alphaLcParenR"/>
            </a:pPr>
            <a:r>
              <a:rPr lang="it-IT" sz="2800" b="1" i="1" dirty="0" smtClean="0"/>
              <a:t>Aktuelnosti</a:t>
            </a:r>
            <a:r>
              <a:rPr lang="it-IT" sz="2800" dirty="0" smtClean="0"/>
              <a:t> </a:t>
            </a:r>
            <a:r>
              <a:rPr lang="sr-Latn-CS" sz="2800" dirty="0" smtClean="0"/>
              <a:t>- </a:t>
            </a:r>
            <a:r>
              <a:rPr lang="it-IT" sz="2800" dirty="0" smtClean="0"/>
              <a:t>analizira </a:t>
            </a:r>
            <a:r>
              <a:rPr lang="it-IT" sz="2800" b="1" dirty="0" smtClean="0"/>
              <a:t>sadašnj</a:t>
            </a:r>
            <a:r>
              <a:rPr lang="sr-Latn-CS" sz="2800" b="1" dirty="0" smtClean="0"/>
              <a:t>ih</a:t>
            </a:r>
            <a:r>
              <a:rPr lang="it-IT" sz="2800" b="1" dirty="0" smtClean="0"/>
              <a:t> zbivanja u porodici</a:t>
            </a:r>
            <a:r>
              <a:rPr lang="it-IT" sz="2800" dirty="0" smtClean="0"/>
              <a:t>, kroz analiziranje prethodnog dana</a:t>
            </a:r>
            <a:r>
              <a:rPr lang="sr-Latn-CS" sz="2800" dirty="0" smtClean="0"/>
              <a:t> – </a:t>
            </a:r>
            <a:r>
              <a:rPr lang="sr-Latn-CS" sz="2800" b="1" dirty="0" smtClean="0"/>
              <a:t>dimenzija sadašnjosti</a:t>
            </a:r>
          </a:p>
          <a:p>
            <a:pPr marL="628650" lvl="1" indent="-263525">
              <a:lnSpc>
                <a:spcPct val="120000"/>
              </a:lnSpc>
              <a:spcBef>
                <a:spcPts val="300"/>
              </a:spcBef>
              <a:buAutoNum type="alphaLcParenR"/>
            </a:pPr>
            <a:r>
              <a:rPr lang="it-IT" sz="2800" b="1" i="1" dirty="0" smtClean="0"/>
              <a:t>Psiho - edukativni proces </a:t>
            </a:r>
            <a:r>
              <a:rPr lang="it-IT" sz="2800" dirty="0" smtClean="0"/>
              <a:t>za </a:t>
            </a:r>
            <a:r>
              <a:rPr lang="it-IT" sz="2800" b="1" dirty="0" smtClean="0"/>
              <a:t>pacijenta i porodicu </a:t>
            </a:r>
            <a:endParaRPr lang="sr-Latn-RS" sz="2800" b="1" dirty="0" smtClean="0"/>
          </a:p>
          <a:p>
            <a:pPr marL="628650" lvl="1" indent="-263525">
              <a:lnSpc>
                <a:spcPct val="120000"/>
              </a:lnSpc>
              <a:spcBef>
                <a:spcPts val="300"/>
              </a:spcBef>
              <a:buAutoNum type="alphaLcParenR"/>
            </a:pPr>
            <a:r>
              <a:rPr lang="it-IT" sz="2800" b="1" i="1" dirty="0" smtClean="0"/>
              <a:t>Veliko predstavljanje</a:t>
            </a:r>
            <a:r>
              <a:rPr lang="sr-Latn-CS" sz="2800" b="1" i="1" dirty="0" smtClean="0"/>
              <a:t> </a:t>
            </a:r>
            <a:r>
              <a:rPr lang="it-IT" sz="2800" b="1" dirty="0" smtClean="0"/>
              <a:t>pacijent</a:t>
            </a:r>
            <a:r>
              <a:rPr lang="sr-Latn-CS" sz="2800" b="1" dirty="0" smtClean="0"/>
              <a:t>a </a:t>
            </a:r>
            <a:r>
              <a:rPr lang="it-IT" sz="2800" b="1" dirty="0" smtClean="0"/>
              <a:t>i porodic</a:t>
            </a:r>
            <a:r>
              <a:rPr lang="sr-Latn-CS" sz="2800" dirty="0" smtClean="0"/>
              <a:t>e u terapijskoj grupi:  </a:t>
            </a:r>
            <a:r>
              <a:rPr lang="it-IT" sz="2800" dirty="0" smtClean="0"/>
              <a:t> </a:t>
            </a:r>
            <a:r>
              <a:rPr lang="sr-Latn-RS" sz="2800" dirty="0" smtClean="0"/>
              <a:t>sagledavanje </a:t>
            </a:r>
            <a:r>
              <a:rPr lang="it-IT" sz="2800" dirty="0" smtClean="0"/>
              <a:t>činjenice iz </a:t>
            </a:r>
            <a:r>
              <a:rPr lang="it-IT" sz="2800" b="1" dirty="0" smtClean="0"/>
              <a:t>prošlosti</a:t>
            </a:r>
            <a:r>
              <a:rPr lang="it-IT" sz="2800" dirty="0" smtClean="0"/>
              <a:t> na nov način</a:t>
            </a:r>
            <a:r>
              <a:rPr lang="sr-Latn-CS" sz="2800" dirty="0" smtClean="0"/>
              <a:t> (</a:t>
            </a:r>
            <a:r>
              <a:rPr lang="it-IT" sz="2800" dirty="0" smtClean="0"/>
              <a:t>samootkrivanj</a:t>
            </a:r>
            <a:r>
              <a:rPr lang="sr-Latn-CS" sz="2800" dirty="0" smtClean="0"/>
              <a:t>e</a:t>
            </a:r>
            <a:r>
              <a:rPr lang="it-IT" sz="2800" dirty="0" smtClean="0"/>
              <a:t> - uvid i otkrivanj</a:t>
            </a:r>
            <a:r>
              <a:rPr lang="sr-Latn-CS" sz="2800" dirty="0" smtClean="0"/>
              <a:t>e</a:t>
            </a:r>
            <a:r>
              <a:rPr lang="it-IT" sz="2800" dirty="0" smtClean="0"/>
              <a:t> pred drugima</a:t>
            </a:r>
            <a:r>
              <a:rPr lang="sr-Latn-CS" sz="2800" dirty="0" smtClean="0"/>
              <a:t>) – dimenzija </a:t>
            </a:r>
            <a:r>
              <a:rPr lang="sr-Latn-CS" sz="2800" b="1" dirty="0" smtClean="0"/>
              <a:t>prošlosti</a:t>
            </a:r>
          </a:p>
          <a:p>
            <a:pPr marL="628650" lvl="1" indent="-263525">
              <a:lnSpc>
                <a:spcPct val="120000"/>
              </a:lnSpc>
              <a:spcBef>
                <a:spcPts val="300"/>
              </a:spcBef>
              <a:buAutoNum type="alphaLcParenR"/>
            </a:pPr>
            <a:r>
              <a:rPr lang="pl-PL" sz="2800" b="1" i="1" dirty="0" smtClean="0"/>
              <a:t>Rezime lečenja i plan rehabilitacije – dimanzija budućnosti</a:t>
            </a:r>
            <a:endParaRPr lang="sr-Latn-CS" sz="2800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A45FBF-CF5C-4095-BA8A-A4173C38E274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>
            <a:normAutofit/>
          </a:bodyPr>
          <a:lstStyle/>
          <a:p>
            <a:r>
              <a:rPr lang="pl-PL" sz="3600" b="1" dirty="0" smtClean="0"/>
              <a:t>Osnovno o fazama programa </a:t>
            </a:r>
            <a:r>
              <a:rPr lang="sl-SI" sz="3600" b="1" dirty="0" smtClean="0"/>
              <a:t>SGPTA/3</a:t>
            </a:r>
            <a:endParaRPr lang="sr-Latn-C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495800"/>
          </a:xfrm>
        </p:spPr>
        <p:txBody>
          <a:bodyPr>
            <a:normAutofit/>
          </a:bodyPr>
          <a:lstStyle/>
          <a:p>
            <a:pPr marL="457200" indent="-457200">
              <a:buNone/>
            </a:pPr>
            <a:r>
              <a:rPr lang="pl-PL" sz="3200" b="1" dirty="0" smtClean="0"/>
              <a:t>3) Rehabilitaciona faza</a:t>
            </a:r>
          </a:p>
          <a:p>
            <a:pPr marL="822960" lvl="1" indent="-457200"/>
            <a:r>
              <a:rPr lang="pl-PL" sz="3000" b="1" dirty="0" smtClean="0">
                <a:sym typeface="Wingdings"/>
              </a:rPr>
              <a:t>Primenjuje se grupna p</a:t>
            </a:r>
            <a:r>
              <a:rPr lang="pl-PL" sz="3000" b="1" dirty="0" smtClean="0"/>
              <a:t>orodična terapija </a:t>
            </a:r>
            <a:r>
              <a:rPr lang="pl-PL" sz="3000" dirty="0" smtClean="0"/>
              <a:t>uz uobičajeni život i funkcionisanje - par stupa u </a:t>
            </a:r>
            <a:r>
              <a:rPr lang="pl-PL" sz="3000" b="1" dirty="0" smtClean="0"/>
              <a:t>multiplu porodičnu grupu</a:t>
            </a:r>
            <a:endParaRPr lang="sr-Latn-CS" sz="30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A45FBF-CF5C-4095-BA8A-A4173C38E274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r>
              <a:rPr lang="sr-Latn-CS" sz="3600" b="1" dirty="0" smtClean="0"/>
              <a:t>Pripremno-orijentaciona faza  detaljnije</a:t>
            </a:r>
            <a:endParaRPr lang="sr-Latn-C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r-Latn-CS" dirty="0" smtClean="0"/>
              <a:t>Obuhvata: </a:t>
            </a:r>
          </a:p>
          <a:p>
            <a:r>
              <a:rPr lang="sr-Latn-CS" dirty="0" smtClean="0"/>
              <a:t>pružanje “</a:t>
            </a:r>
            <a:r>
              <a:rPr lang="sr-Latn-CS" b="1" dirty="0" smtClean="0"/>
              <a:t>prve pomoći</a:t>
            </a:r>
            <a:r>
              <a:rPr lang="sr-Latn-CS" dirty="0" smtClean="0"/>
              <a:t>”</a:t>
            </a:r>
          </a:p>
          <a:p>
            <a:r>
              <a:rPr lang="sr-Latn-CS" dirty="0" smtClean="0"/>
              <a:t>uspostavljanje </a:t>
            </a:r>
            <a:r>
              <a:rPr lang="sr-Latn-CS" b="1" dirty="0" smtClean="0"/>
              <a:t>apstinencije</a:t>
            </a:r>
          </a:p>
          <a:p>
            <a:r>
              <a:rPr lang="sr-Latn-CS" b="1" dirty="0" smtClean="0"/>
              <a:t>motivisanje</a:t>
            </a:r>
            <a:r>
              <a:rPr lang="sr-Latn-CS" dirty="0" smtClean="0"/>
              <a:t> za porodičnu terapiju </a:t>
            </a:r>
          </a:p>
          <a:p>
            <a:r>
              <a:rPr lang="sr-Latn-CS" dirty="0" smtClean="0"/>
              <a:t>postavljanje </a:t>
            </a:r>
            <a:r>
              <a:rPr lang="pl-PL" b="1" dirty="0" smtClean="0"/>
              <a:t>obuhvata </a:t>
            </a:r>
            <a:r>
              <a:rPr lang="sr-Latn-CS" b="1" dirty="0" smtClean="0"/>
              <a:t>porodice i sistema </a:t>
            </a:r>
          </a:p>
          <a:p>
            <a:r>
              <a:rPr lang="sr-Latn-CS" dirty="0" smtClean="0"/>
              <a:t>formiranje </a:t>
            </a:r>
            <a:r>
              <a:rPr lang="sr-Latn-CS" b="1" dirty="0" smtClean="0"/>
              <a:t>terapijske mreže</a:t>
            </a:r>
          </a:p>
          <a:p>
            <a:r>
              <a:rPr lang="sr-Latn-CS" dirty="0" smtClean="0"/>
              <a:t>formiranje </a:t>
            </a:r>
            <a:r>
              <a:rPr lang="sr-Latn-CS" b="1" dirty="0" smtClean="0"/>
              <a:t>terapijskog ugovora</a:t>
            </a:r>
            <a:endParaRPr lang="sr-Latn-C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A45FBF-CF5C-4095-BA8A-A4173C38E274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r>
              <a:rPr lang="sr-Latn-CS" sz="3600" b="1" dirty="0" smtClean="0"/>
              <a:t>Intenzivna faza detaljnije/1</a:t>
            </a:r>
            <a:endParaRPr lang="sr-Latn-C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sr-Latn-CS" b="1" dirty="0" smtClean="0"/>
              <a:t>Mesto</a:t>
            </a:r>
            <a:r>
              <a:rPr lang="sr-Latn-CS" dirty="0" smtClean="0"/>
              <a:t>: </a:t>
            </a:r>
            <a:r>
              <a:rPr lang="it-IT" dirty="0" smtClean="0"/>
              <a:t>dnevn</a:t>
            </a:r>
            <a:r>
              <a:rPr lang="sr-Latn-CS" dirty="0" smtClean="0"/>
              <a:t>a</a:t>
            </a:r>
            <a:r>
              <a:rPr lang="it-IT" dirty="0" smtClean="0"/>
              <a:t> bolnic</a:t>
            </a:r>
            <a:r>
              <a:rPr lang="sr-Latn-CS" dirty="0" smtClean="0"/>
              <a:t>a</a:t>
            </a:r>
            <a:r>
              <a:rPr lang="it-IT" dirty="0" smtClean="0"/>
              <a:t> ili u stacionar</a:t>
            </a:r>
            <a:endParaRPr lang="sr-Latn-CS" dirty="0" smtClean="0"/>
          </a:p>
          <a:p>
            <a:pPr marL="514350" indent="-514350">
              <a:buNone/>
            </a:pPr>
            <a:r>
              <a:rPr lang="sr-Latn-CS" b="1" dirty="0" smtClean="0"/>
              <a:t>Učestalost</a:t>
            </a:r>
            <a:r>
              <a:rPr lang="sr-Latn-CS" dirty="0" smtClean="0"/>
              <a:t>: </a:t>
            </a:r>
          </a:p>
          <a:p>
            <a:pPr marL="514350" indent="-514350"/>
            <a:r>
              <a:rPr lang="it-IT" b="1" dirty="0" smtClean="0"/>
              <a:t>svakodnevne</a:t>
            </a:r>
            <a:r>
              <a:rPr lang="it-IT" dirty="0" smtClean="0"/>
              <a:t> terapijske aktivnosti</a:t>
            </a:r>
            <a:r>
              <a:rPr lang="sr-Latn-RS" dirty="0" smtClean="0"/>
              <a:t>, </a:t>
            </a:r>
            <a:endParaRPr lang="sr-Latn-CS" dirty="0" smtClean="0"/>
          </a:p>
          <a:p>
            <a:pPr marL="514350" indent="-514350"/>
            <a:r>
              <a:rPr lang="en-US" dirty="0" smtClean="0"/>
              <a:t>k</a:t>
            </a:r>
            <a:r>
              <a:rPr lang="sr-Latn-RS" dirty="0" smtClean="0"/>
              <a:t>oje </a:t>
            </a:r>
            <a:r>
              <a:rPr lang="sr-Latn-CS" dirty="0" smtClean="0"/>
              <a:t>uključuju </a:t>
            </a:r>
            <a:r>
              <a:rPr lang="it-IT" dirty="0" smtClean="0"/>
              <a:t>svakodnevn</a:t>
            </a:r>
            <a:r>
              <a:rPr lang="sr-Latn-CS" dirty="0" smtClean="0"/>
              <a:t>e</a:t>
            </a:r>
            <a:r>
              <a:rPr lang="it-IT" dirty="0" smtClean="0"/>
              <a:t> </a:t>
            </a:r>
            <a:r>
              <a:rPr lang="sr-Latn-CS" dirty="0" smtClean="0"/>
              <a:t>sastanke </a:t>
            </a:r>
            <a:r>
              <a:rPr lang="it-IT" b="1" dirty="0" smtClean="0"/>
              <a:t>terapijske </a:t>
            </a:r>
            <a:r>
              <a:rPr lang="sr-Latn-CS" b="1" dirty="0" smtClean="0"/>
              <a:t>grupe</a:t>
            </a:r>
            <a:r>
              <a:rPr lang="sr-Latn-CS" dirty="0" smtClean="0"/>
              <a:t>, </a:t>
            </a:r>
          </a:p>
          <a:p>
            <a:pPr marL="514350" indent="-514350"/>
            <a:r>
              <a:rPr lang="it-IT" b="1" dirty="0" smtClean="0"/>
              <a:t>terapijske </a:t>
            </a:r>
            <a:r>
              <a:rPr lang="sr-Latn-CS" b="1" dirty="0" smtClean="0"/>
              <a:t>grupe </a:t>
            </a:r>
            <a:r>
              <a:rPr lang="sr-Latn-CS" dirty="0" smtClean="0"/>
              <a:t>u punom sastavu sadrži </a:t>
            </a:r>
            <a:r>
              <a:rPr lang="it-IT" b="1" dirty="0" smtClean="0"/>
              <a:t>multiple porodične grupe</a:t>
            </a:r>
            <a:r>
              <a:rPr lang="sr-Latn-CS" b="1" dirty="0" smtClean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A45FBF-CF5C-4095-BA8A-A4173C38E274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r>
              <a:rPr lang="sr-Latn-CS" sz="3600" b="1" dirty="0" smtClean="0"/>
              <a:t>Intenzivna faza detaljnije/2</a:t>
            </a:r>
            <a:endParaRPr lang="sr-Latn-C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ts val="600"/>
              </a:spcBef>
              <a:buNone/>
              <a:defRPr/>
            </a:pPr>
            <a:r>
              <a:rPr lang="sr-Latn-CS" sz="2800" b="1" dirty="0" smtClean="0"/>
              <a:t>Grupna terapija tokom intenzivne faze </a:t>
            </a:r>
            <a:r>
              <a:rPr lang="sr-Latn-CS" sz="2800" dirty="0" smtClean="0"/>
              <a:t>je zasnovana na: </a:t>
            </a:r>
          </a:p>
          <a:p>
            <a:pPr marL="396875" indent="-396875">
              <a:spcBef>
                <a:spcPts val="600"/>
              </a:spcBef>
            </a:pPr>
            <a:r>
              <a:rPr lang="sr-Latn-CS" sz="2800" dirty="0" smtClean="0"/>
              <a:t>principima</a:t>
            </a:r>
            <a:r>
              <a:rPr lang="sr-Latn-CS" sz="2800" b="1" dirty="0" smtClean="0"/>
              <a:t> grupnog rada, </a:t>
            </a:r>
          </a:p>
          <a:p>
            <a:pPr marL="396875" indent="-396875">
              <a:spcBef>
                <a:spcPts val="600"/>
              </a:spcBef>
            </a:pPr>
            <a:r>
              <a:rPr lang="sr-Latn-CS" sz="2800" b="1" dirty="0" smtClean="0"/>
              <a:t>sistemskom porodičnom </a:t>
            </a:r>
            <a:r>
              <a:rPr lang="sr-Latn-CS" sz="2800" dirty="0" smtClean="0"/>
              <a:t>pristupu</a:t>
            </a:r>
            <a:r>
              <a:rPr lang="sr-Latn-CS" sz="2800" b="1" dirty="0" smtClean="0"/>
              <a:t> </a:t>
            </a:r>
            <a:r>
              <a:rPr lang="sr-Latn-CS" sz="2800" dirty="0" smtClean="0"/>
              <a:t>i </a:t>
            </a:r>
          </a:p>
          <a:p>
            <a:pPr marL="396875" indent="-396875">
              <a:spcBef>
                <a:spcPts val="600"/>
              </a:spcBef>
            </a:pPr>
            <a:r>
              <a:rPr lang="sr-Latn-CS" sz="2800" b="1" dirty="0" smtClean="0"/>
              <a:t>kognitivno-</a:t>
            </a:r>
            <a:r>
              <a:rPr lang="sr-Latn-CS" sz="2800" b="1" dirty="0" err="1" smtClean="0"/>
              <a:t>bihejvioralnom</a:t>
            </a:r>
            <a:r>
              <a:rPr lang="sr-Latn-CS" sz="2800" b="1" dirty="0" smtClean="0"/>
              <a:t> </a:t>
            </a:r>
            <a:r>
              <a:rPr lang="sr-Latn-CS" sz="2800" dirty="0" smtClean="0"/>
              <a:t>modelu</a:t>
            </a:r>
            <a:endParaRPr lang="sr-Latn-CS" sz="2800" b="1" dirty="0" smtClean="0"/>
          </a:p>
          <a:p>
            <a:pPr>
              <a:spcBef>
                <a:spcPts val="600"/>
              </a:spcBef>
              <a:buNone/>
              <a:defRPr/>
            </a:pPr>
            <a:r>
              <a:rPr lang="sr-Latn-CS" sz="2800" b="1" dirty="0" smtClean="0"/>
              <a:t>Forme saradnje sa porodicom</a:t>
            </a:r>
            <a:r>
              <a:rPr lang="sr-Latn-CS" sz="2800" dirty="0" smtClean="0"/>
              <a:t>: </a:t>
            </a:r>
          </a:p>
          <a:p>
            <a:pPr>
              <a:spcBef>
                <a:spcPts val="600"/>
              </a:spcBef>
              <a:defRPr/>
            </a:pPr>
            <a:r>
              <a:rPr lang="sr-Latn-CS" sz="2800" b="1" dirty="0" smtClean="0"/>
              <a:t>zajednički sastanci </a:t>
            </a:r>
            <a:r>
              <a:rPr lang="sr-Latn-CS" sz="2800" dirty="0" smtClean="0"/>
              <a:t>porodice sa terapeutom i pacijentom</a:t>
            </a:r>
          </a:p>
          <a:p>
            <a:pPr>
              <a:spcBef>
                <a:spcPts val="600"/>
              </a:spcBef>
              <a:defRPr/>
            </a:pPr>
            <a:r>
              <a:rPr lang="sr-Latn-CS" sz="2800" dirty="0" smtClean="0"/>
              <a:t>učešće porodice u </a:t>
            </a:r>
            <a:r>
              <a:rPr lang="sr-Latn-CS" sz="2800" b="1" dirty="0" smtClean="0"/>
              <a:t>edukativnim grupama </a:t>
            </a:r>
          </a:p>
          <a:p>
            <a:pPr>
              <a:spcBef>
                <a:spcPts val="600"/>
              </a:spcBef>
              <a:defRPr/>
            </a:pPr>
            <a:r>
              <a:rPr lang="sr-Latn-CS" sz="2800" dirty="0" smtClean="0"/>
              <a:t>terapijski </a:t>
            </a:r>
            <a:r>
              <a:rPr lang="sr-Latn-CS" sz="2800" b="1" dirty="0" smtClean="0"/>
              <a:t>ugovor</a:t>
            </a:r>
            <a:r>
              <a:rPr lang="sr-Latn-CS" sz="2800" dirty="0" smtClean="0"/>
              <a:t> sa porodicom </a:t>
            </a:r>
          </a:p>
          <a:p>
            <a:pPr>
              <a:spcBef>
                <a:spcPts val="600"/>
              </a:spcBef>
              <a:defRPr/>
            </a:pPr>
            <a:r>
              <a:rPr lang="sr-Latn-CS" sz="2800" b="1" dirty="0" smtClean="0"/>
              <a:t>sistemska porodična terapija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A45FBF-CF5C-4095-BA8A-A4173C38E274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0"/>
            <a:ext cx="8229600" cy="762000"/>
          </a:xfrm>
        </p:spPr>
        <p:txBody>
          <a:bodyPr>
            <a:noAutofit/>
          </a:bodyPr>
          <a:lstStyle/>
          <a:p>
            <a:pPr marL="517525" indent="-517525"/>
            <a:r>
              <a:rPr lang="sr-Latn-CS" sz="3600" b="1" dirty="0" smtClean="0"/>
              <a:t>Intenzivna faza detaljnije/3</a:t>
            </a:r>
            <a:endParaRPr lang="sr-Latn-CS" sz="3600" dirty="0" smtClean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05000"/>
            <a:ext cx="8229600" cy="4419600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buNone/>
            </a:pPr>
            <a:r>
              <a:rPr lang="sr-Latn-CS" b="1" i="1" dirty="0" smtClean="0"/>
              <a:t>Ključne tačke su: </a:t>
            </a:r>
          </a:p>
          <a:p>
            <a:pPr marL="514350" indent="-514350">
              <a:buNone/>
            </a:pPr>
            <a:r>
              <a:rPr lang="sr-Latn-CS" i="1" dirty="0" smtClean="0"/>
              <a:t>a)  </a:t>
            </a:r>
            <a:r>
              <a:rPr lang="it-IT" b="1" i="1" dirty="0" smtClean="0"/>
              <a:t>Informativno predstavljanje</a:t>
            </a:r>
            <a:r>
              <a:rPr lang="it-IT" b="1" dirty="0" smtClean="0"/>
              <a:t> pacijenta i porodice </a:t>
            </a:r>
            <a:r>
              <a:rPr lang="it-IT" dirty="0" smtClean="0"/>
              <a:t>pred </a:t>
            </a:r>
            <a:r>
              <a:rPr lang="it-IT" b="1" dirty="0" smtClean="0"/>
              <a:t>terapijskom grupom</a:t>
            </a:r>
            <a:endParaRPr lang="sr-Latn-CS" b="1" dirty="0" smtClean="0"/>
          </a:p>
          <a:p>
            <a:pPr marL="514350" indent="-514350">
              <a:buNone/>
            </a:pPr>
            <a:r>
              <a:rPr lang="sr-Latn-CS" dirty="0" smtClean="0"/>
              <a:t>b)  </a:t>
            </a:r>
            <a:r>
              <a:rPr lang="it-IT" b="1" i="1" dirty="0" smtClean="0"/>
              <a:t>Aktuelnosti</a:t>
            </a:r>
            <a:r>
              <a:rPr lang="it-IT" dirty="0" smtClean="0"/>
              <a:t> </a:t>
            </a:r>
            <a:r>
              <a:rPr lang="sr-Latn-CS" dirty="0" smtClean="0"/>
              <a:t>- </a:t>
            </a:r>
            <a:r>
              <a:rPr lang="it-IT" dirty="0" smtClean="0"/>
              <a:t>analizira </a:t>
            </a:r>
            <a:r>
              <a:rPr lang="it-IT" b="1" dirty="0" smtClean="0"/>
              <a:t>sadašnj</a:t>
            </a:r>
            <a:r>
              <a:rPr lang="sr-Latn-CS" b="1" dirty="0" smtClean="0"/>
              <a:t>ih</a:t>
            </a:r>
            <a:r>
              <a:rPr lang="it-IT" b="1" dirty="0" smtClean="0"/>
              <a:t> zbivanja u porodici</a:t>
            </a:r>
            <a:r>
              <a:rPr lang="it-IT" dirty="0" smtClean="0"/>
              <a:t>, kroz analiziranje prethodnog dana</a:t>
            </a:r>
            <a:r>
              <a:rPr lang="sr-Latn-CS" dirty="0" smtClean="0"/>
              <a:t> – </a:t>
            </a:r>
            <a:r>
              <a:rPr lang="sr-Latn-CS" b="1" dirty="0" smtClean="0"/>
              <a:t>dimenzija sadašnjosti</a:t>
            </a:r>
          </a:p>
          <a:p>
            <a:pPr marL="514350" indent="-514350">
              <a:spcBef>
                <a:spcPts val="1200"/>
              </a:spcBef>
              <a:buNone/>
              <a:defRPr/>
            </a:pPr>
            <a:r>
              <a:rPr lang="sr-Latn-CS" b="1" i="1" dirty="0" smtClean="0"/>
              <a:t>c) </a:t>
            </a:r>
            <a:r>
              <a:rPr lang="it-IT" b="1" dirty="0" smtClean="0"/>
              <a:t>Psiho - edukativni proces </a:t>
            </a:r>
            <a:r>
              <a:rPr lang="it-IT" dirty="0" smtClean="0"/>
              <a:t>za pacijenta i porodicu</a:t>
            </a:r>
            <a:endParaRPr lang="sr-Latn-CS" dirty="0" smtClean="0"/>
          </a:p>
          <a:p>
            <a:pPr marL="514350" indent="-514350">
              <a:lnSpc>
                <a:spcPct val="110000"/>
              </a:lnSpc>
              <a:spcBef>
                <a:spcPts val="300"/>
              </a:spcBef>
              <a:buNone/>
              <a:defRPr/>
            </a:pPr>
            <a:r>
              <a:rPr lang="sr-Latn-CS" dirty="0" smtClean="0"/>
              <a:t>	Posebno važna edukacija o “</a:t>
            </a:r>
            <a:r>
              <a:rPr lang="sr-Latn-CS" b="1" dirty="0" smtClean="0"/>
              <a:t>okidačima</a:t>
            </a:r>
            <a:r>
              <a:rPr lang="sr-Latn-CS" dirty="0" smtClean="0"/>
              <a:t>” za recidiv:</a:t>
            </a:r>
          </a:p>
          <a:p>
            <a:pPr lvl="1">
              <a:lnSpc>
                <a:spcPct val="110000"/>
              </a:lnSpc>
              <a:spcBef>
                <a:spcPts val="300"/>
              </a:spcBef>
              <a:defRPr/>
            </a:pPr>
            <a:r>
              <a:rPr lang="sr-Latn-CS" sz="2600" b="1" dirty="0" smtClean="0"/>
              <a:t>STRES</a:t>
            </a:r>
            <a:r>
              <a:rPr lang="sr-Latn-CS" sz="2600" dirty="0" smtClean="0"/>
              <a:t>!!  - individualni, socijalni faktori: stres </a:t>
            </a:r>
            <a:r>
              <a:rPr lang="sr-Latn-CS" sz="2600" dirty="0" smtClean="0">
                <a:sym typeface="Wingdings" pitchFamily="2" charset="2"/>
              </a:rPr>
              <a:t></a:t>
            </a:r>
            <a:r>
              <a:rPr lang="sr-Latn-CS" sz="2600" dirty="0" smtClean="0"/>
              <a:t> potreba za zadovoljstvom, smirivanjem, bekstvom od realnosti </a:t>
            </a:r>
            <a:r>
              <a:rPr lang="sr-Latn-CS" sz="2600" dirty="0" smtClean="0">
                <a:sym typeface="Wingdings" pitchFamily="2" charset="2"/>
              </a:rPr>
              <a:t> droga</a:t>
            </a:r>
            <a:endParaRPr lang="sr-Latn-CS" sz="2600" dirty="0" smtClean="0"/>
          </a:p>
          <a:p>
            <a:pPr lvl="1">
              <a:lnSpc>
                <a:spcPct val="110000"/>
              </a:lnSpc>
              <a:spcBef>
                <a:spcPts val="300"/>
              </a:spcBef>
              <a:defRPr/>
            </a:pPr>
            <a:r>
              <a:rPr lang="sr-Latn-CS" sz="2600" dirty="0" smtClean="0"/>
              <a:t>Izloženost </a:t>
            </a:r>
            <a:r>
              <a:rPr lang="sr-Latn-CS" sz="2600" b="1" dirty="0" smtClean="0"/>
              <a:t>podsetnicima</a:t>
            </a:r>
            <a:r>
              <a:rPr lang="sr-Latn-CS" sz="2600" dirty="0" smtClean="0"/>
              <a:t> (“</a:t>
            </a:r>
            <a:r>
              <a:rPr lang="sr-Latn-CS" sz="2600" dirty="0" err="1" smtClean="0"/>
              <a:t>cues</a:t>
            </a:r>
            <a:r>
              <a:rPr lang="sr-Latn-CS" sz="2600" dirty="0" smtClean="0"/>
              <a:t>”) - delom izbor, delom okolina</a:t>
            </a:r>
          </a:p>
          <a:p>
            <a:pPr lvl="1">
              <a:lnSpc>
                <a:spcPct val="110000"/>
              </a:lnSpc>
              <a:spcBef>
                <a:spcPts val="300"/>
              </a:spcBef>
              <a:defRPr/>
            </a:pPr>
            <a:r>
              <a:rPr lang="sr-Latn-CS" sz="2600" b="1" dirty="0" smtClean="0"/>
              <a:t>Re-ekspozicija</a:t>
            </a:r>
            <a:r>
              <a:rPr lang="sr-Latn-CS" sz="2600" dirty="0" smtClean="0"/>
              <a:t> alkoholu - uglavnom izbor</a:t>
            </a:r>
          </a:p>
          <a:p>
            <a:pPr eaLnBrk="1" hangingPunct="1">
              <a:spcBef>
                <a:spcPts val="1200"/>
              </a:spcBef>
              <a:defRPr/>
            </a:pPr>
            <a:endParaRPr lang="sr-Latn-CS" sz="26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6125C6-3F65-4C78-B109-ED9CB3F32BFE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7851648" cy="2438400"/>
          </a:xfrm>
        </p:spPr>
        <p:txBody>
          <a:bodyPr/>
          <a:lstStyle/>
          <a:p>
            <a:pPr algn="l"/>
            <a:r>
              <a:rPr lang="sr-Latn-CS" sz="4000" dirty="0" smtClean="0">
                <a:latin typeface="Arial Black" pitchFamily="34" charset="0"/>
                <a:cs typeface="Aharoni" pitchFamily="2" charset="-79"/>
              </a:rPr>
              <a:t>SISTEMSKI PRISTUP TRETMANU ALKOHOLIZMA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02DE49-DF00-4841-92C9-BF3C6D5D77C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0"/>
            <a:ext cx="8229600" cy="914400"/>
          </a:xfrm>
        </p:spPr>
        <p:txBody>
          <a:bodyPr>
            <a:noAutofit/>
          </a:bodyPr>
          <a:lstStyle/>
          <a:p>
            <a:pPr marL="396875" indent="-396875"/>
            <a:r>
              <a:rPr lang="sr-Latn-C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Primer: pravila uspešne apstinencije</a:t>
            </a:r>
            <a:endParaRPr lang="sr-Latn-CS" sz="3600" dirty="0" smtClean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05000"/>
            <a:ext cx="8229600" cy="4419600"/>
          </a:xfrm>
        </p:spPr>
        <p:txBody>
          <a:bodyPr>
            <a:normAutofit lnSpcReduction="10000"/>
          </a:bodyPr>
          <a:lstStyle/>
          <a:p>
            <a:pPr marL="393700" indent="-393700">
              <a:lnSpc>
                <a:spcPct val="110000"/>
              </a:lnSpc>
              <a:spcBef>
                <a:spcPts val="600"/>
              </a:spcBef>
              <a:buFont typeface="+mj-lt"/>
              <a:buAutoNum type="arabicPeriod"/>
              <a:defRPr/>
            </a:pPr>
            <a:r>
              <a:rPr lang="sr-Latn-CS" sz="2400" b="1" dirty="0" smtClean="0"/>
              <a:t>Izbegavati</a:t>
            </a:r>
            <a:r>
              <a:rPr lang="sr-Latn-CS" sz="2400" dirty="0" smtClean="0"/>
              <a:t> mesta, društvo, situacije koje povećavaju šansu da se uzme neka supstanca – promeniti stil života (takođe izbegavati i određenu muziku, npr. tehno, </a:t>
            </a:r>
            <a:r>
              <a:rPr lang="sr-Latn-CS" sz="2400" dirty="0" err="1" smtClean="0"/>
              <a:t>trens</a:t>
            </a:r>
            <a:r>
              <a:rPr lang="sr-Latn-CS" sz="2400" dirty="0" smtClean="0"/>
              <a:t> itd.)</a:t>
            </a:r>
          </a:p>
          <a:p>
            <a:pPr marL="393700" indent="-393700" eaLnBrk="1" hangingPunct="1">
              <a:lnSpc>
                <a:spcPct val="110000"/>
              </a:lnSpc>
              <a:spcBef>
                <a:spcPts val="600"/>
              </a:spcBef>
              <a:buFont typeface="+mj-lt"/>
              <a:buAutoNum type="arabicPeriod"/>
              <a:defRPr/>
            </a:pPr>
            <a:r>
              <a:rPr lang="sr-Latn-CS" sz="2400" dirty="0" smtClean="0"/>
              <a:t>Izgraditi </a:t>
            </a:r>
            <a:r>
              <a:rPr lang="sr-Latn-CS" sz="2400" b="1" dirty="0" smtClean="0"/>
              <a:t>zdravu društvenost</a:t>
            </a:r>
          </a:p>
          <a:p>
            <a:pPr marL="393700" indent="-393700" eaLnBrk="1" hangingPunct="1">
              <a:lnSpc>
                <a:spcPct val="110000"/>
              </a:lnSpc>
              <a:spcBef>
                <a:spcPts val="600"/>
              </a:spcBef>
              <a:buFont typeface="+mj-lt"/>
              <a:buAutoNum type="arabicPeriod"/>
              <a:defRPr/>
            </a:pPr>
            <a:r>
              <a:rPr lang="sr-Latn-CS" sz="2400" dirty="0" smtClean="0"/>
              <a:t>Svaki dan bez droge – dan </a:t>
            </a:r>
            <a:r>
              <a:rPr lang="sr-Latn-CS" sz="2400" b="1" dirty="0" smtClean="0"/>
              <a:t>lepšeg života</a:t>
            </a:r>
          </a:p>
          <a:p>
            <a:pPr marL="393700" indent="-393700" eaLnBrk="1" hangingPunct="1">
              <a:lnSpc>
                <a:spcPct val="110000"/>
              </a:lnSpc>
              <a:spcBef>
                <a:spcPts val="600"/>
              </a:spcBef>
              <a:buFont typeface="+mj-lt"/>
              <a:buAutoNum type="arabicPeriod"/>
              <a:defRPr/>
            </a:pPr>
            <a:r>
              <a:rPr lang="sr-Latn-CS" sz="2400" dirty="0" smtClean="0"/>
              <a:t>Ako se pojavi </a:t>
            </a:r>
            <a:r>
              <a:rPr lang="sr-Latn-CS" sz="2400" b="1" dirty="0" smtClean="0"/>
              <a:t>kriza</a:t>
            </a:r>
            <a:r>
              <a:rPr lang="sr-Latn-CS" sz="2400" dirty="0" smtClean="0"/>
              <a:t> odbranite se </a:t>
            </a:r>
            <a:r>
              <a:rPr lang="sr-Latn-CS" sz="2400" b="1" dirty="0" smtClean="0"/>
              <a:t>naučenim sistemom</a:t>
            </a:r>
          </a:p>
          <a:p>
            <a:pPr marL="393700" indent="-393700" eaLnBrk="1" hangingPunct="1">
              <a:lnSpc>
                <a:spcPct val="110000"/>
              </a:lnSpc>
              <a:spcBef>
                <a:spcPts val="600"/>
              </a:spcBef>
              <a:buFont typeface="+mj-lt"/>
              <a:buAutoNum type="arabicPeriod"/>
              <a:defRPr/>
            </a:pPr>
            <a:r>
              <a:rPr lang="sr-Latn-CS" sz="2400" dirty="0" smtClean="0"/>
              <a:t>Govorite o sebi kao o </a:t>
            </a:r>
            <a:r>
              <a:rPr lang="sr-Latn-CS" sz="2400" b="1" dirty="0" smtClean="0"/>
              <a:t>alkoholičaru</a:t>
            </a:r>
          </a:p>
          <a:p>
            <a:pPr marL="393700" indent="-393700" eaLnBrk="1" hangingPunct="1">
              <a:lnSpc>
                <a:spcPct val="110000"/>
              </a:lnSpc>
              <a:spcBef>
                <a:spcPts val="600"/>
              </a:spcBef>
              <a:buFont typeface="+mj-lt"/>
              <a:buAutoNum type="arabicPeriod"/>
              <a:defRPr/>
            </a:pPr>
            <a:r>
              <a:rPr lang="sr-Latn-CS" sz="2400" dirty="0" smtClean="0"/>
              <a:t>Ako se javi </a:t>
            </a:r>
            <a:r>
              <a:rPr lang="sr-Latn-CS" sz="2400" b="1" dirty="0" smtClean="0"/>
              <a:t>recidiv</a:t>
            </a:r>
            <a:r>
              <a:rPr lang="sr-Latn-CS" sz="2400" dirty="0" smtClean="0"/>
              <a:t>, što pre se </a:t>
            </a:r>
            <a:r>
              <a:rPr lang="sr-Latn-CS" sz="2400" b="1" dirty="0" smtClean="0"/>
              <a:t>javiti lekaru </a:t>
            </a:r>
            <a:r>
              <a:rPr lang="sr-Latn-CS" sz="2400" dirty="0" smtClean="0"/>
              <a:t>i nastaviti </a:t>
            </a:r>
            <a:r>
              <a:rPr lang="sr-Latn-CS" sz="2400" b="1" dirty="0" smtClean="0"/>
              <a:t>lečenje</a:t>
            </a:r>
          </a:p>
          <a:p>
            <a:pPr eaLnBrk="1" hangingPunct="1">
              <a:lnSpc>
                <a:spcPct val="110000"/>
              </a:lnSpc>
              <a:spcBef>
                <a:spcPts val="600"/>
              </a:spcBef>
              <a:buNone/>
              <a:defRPr/>
            </a:pPr>
            <a:endParaRPr lang="sr-Latn-CS" sz="26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6125C6-3F65-4C78-B109-ED9CB3F32BFE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r>
              <a:rPr lang="sr-Latn-CS" sz="3600" b="1" dirty="0" smtClean="0"/>
              <a:t>Intenzivna faza detaljnije/4</a:t>
            </a:r>
            <a:endParaRPr lang="sr-Latn-C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876800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None/>
            </a:pPr>
            <a:r>
              <a:rPr lang="sr-Latn-CS" dirty="0" smtClean="0"/>
              <a:t>d) </a:t>
            </a:r>
            <a:r>
              <a:rPr lang="it-IT" b="1" i="1" dirty="0" smtClean="0"/>
              <a:t>Veliko predstavljanje</a:t>
            </a:r>
            <a:r>
              <a:rPr lang="sr-Latn-CS" b="1" i="1" dirty="0" smtClean="0"/>
              <a:t> </a:t>
            </a:r>
            <a:r>
              <a:rPr lang="it-IT" b="1" dirty="0" smtClean="0"/>
              <a:t>pacijent</a:t>
            </a:r>
            <a:r>
              <a:rPr lang="sr-Latn-CS" b="1" dirty="0" smtClean="0"/>
              <a:t>a </a:t>
            </a:r>
            <a:r>
              <a:rPr lang="it-IT" b="1" dirty="0" smtClean="0"/>
              <a:t>i porodic</a:t>
            </a:r>
            <a:r>
              <a:rPr lang="sr-Latn-CS" dirty="0" smtClean="0"/>
              <a:t>e u terapijskoj grupi:  </a:t>
            </a:r>
            <a:r>
              <a:rPr lang="it-IT" dirty="0" smtClean="0"/>
              <a:t> </a:t>
            </a:r>
            <a:r>
              <a:rPr lang="sr-Latn-RS" dirty="0" smtClean="0"/>
              <a:t>sagledavanje </a:t>
            </a:r>
            <a:r>
              <a:rPr lang="it-IT" dirty="0" smtClean="0"/>
              <a:t>činjenice iz </a:t>
            </a:r>
            <a:r>
              <a:rPr lang="it-IT" b="1" dirty="0" smtClean="0"/>
              <a:t>prošlosti</a:t>
            </a:r>
            <a:r>
              <a:rPr lang="it-IT" dirty="0" smtClean="0"/>
              <a:t> na nov način</a:t>
            </a:r>
            <a:r>
              <a:rPr lang="sr-Latn-CS" dirty="0" smtClean="0"/>
              <a:t> (</a:t>
            </a:r>
            <a:r>
              <a:rPr lang="it-IT" dirty="0" smtClean="0"/>
              <a:t>samootkrivanj</a:t>
            </a:r>
            <a:r>
              <a:rPr lang="sr-Latn-CS" dirty="0" smtClean="0"/>
              <a:t>e</a:t>
            </a:r>
            <a:r>
              <a:rPr lang="it-IT" dirty="0" smtClean="0"/>
              <a:t> - uvid i otkrivanj</a:t>
            </a:r>
            <a:r>
              <a:rPr lang="sr-Latn-CS" dirty="0" smtClean="0"/>
              <a:t>e</a:t>
            </a:r>
            <a:r>
              <a:rPr lang="it-IT" dirty="0" smtClean="0"/>
              <a:t> pred drugima</a:t>
            </a:r>
            <a:r>
              <a:rPr lang="sr-Latn-CS" dirty="0" smtClean="0"/>
              <a:t>) – dimenzija </a:t>
            </a:r>
            <a:r>
              <a:rPr lang="sr-Latn-CS" b="1" dirty="0" smtClean="0"/>
              <a:t>prošlosti</a:t>
            </a:r>
          </a:p>
          <a:p>
            <a:pPr marL="514350" indent="-514350"/>
            <a:r>
              <a:rPr lang="it-IT" dirty="0" smtClean="0"/>
              <a:t>Kritičk</a:t>
            </a:r>
            <a:r>
              <a:rPr lang="sr-Latn-CS" dirty="0" smtClean="0"/>
              <a:t>a</a:t>
            </a:r>
            <a:r>
              <a:rPr lang="it-IT" dirty="0" smtClean="0"/>
              <a:t> </a:t>
            </a:r>
            <a:r>
              <a:rPr lang="it-IT" b="1" dirty="0" smtClean="0"/>
              <a:t>autobiografij</a:t>
            </a:r>
            <a:r>
              <a:rPr lang="sr-Latn-CS" b="1" dirty="0" smtClean="0"/>
              <a:t>a</a:t>
            </a:r>
            <a:r>
              <a:rPr lang="it-IT" dirty="0" smtClean="0"/>
              <a:t> sa ciljem da “trezno Ja sagleda pijano Ja”, da “</a:t>
            </a:r>
            <a:r>
              <a:rPr lang="it-IT" b="1" dirty="0" smtClean="0"/>
              <a:t>suv sistem sagleda mokar sistem</a:t>
            </a:r>
            <a:r>
              <a:rPr lang="it-IT" dirty="0" smtClean="0"/>
              <a:t>”</a:t>
            </a:r>
            <a:endParaRPr lang="sr-Latn-CS" dirty="0" smtClean="0"/>
          </a:p>
          <a:p>
            <a:pPr marL="514350" indent="-514350"/>
            <a:r>
              <a:rPr lang="sr-Latn-CS" b="1" dirty="0" smtClean="0"/>
              <a:t>Paktovi porodice </a:t>
            </a:r>
            <a:r>
              <a:rPr lang="it-IT" dirty="0" smtClean="0"/>
              <a:t>protiv promena u sistemu</a:t>
            </a:r>
            <a:r>
              <a:rPr lang="sr-Latn-CS" dirty="0" smtClean="0"/>
              <a:t>: </a:t>
            </a:r>
            <a:r>
              <a:rPr lang="it-IT" dirty="0" smtClean="0"/>
              <a:t>“medeni mesec”, “neodložni poslovi”, “somatizacije”, “rasprave o pravilima”, “kašnjenja na sastanke”, međusobno opravdavanje za propuste u terapiji</a:t>
            </a:r>
            <a:r>
              <a:rPr lang="sr-Latn-CS" dirty="0" smtClean="0"/>
              <a:t> – potrebna </a:t>
            </a:r>
            <a:r>
              <a:rPr lang="sr-Latn-CS" b="1" dirty="0" smtClean="0"/>
              <a:t>veština terapeuta </a:t>
            </a:r>
          </a:p>
          <a:p>
            <a:pPr marL="880110" lvl="1" indent="-514350"/>
            <a:r>
              <a:rPr lang="it-IT" dirty="0" smtClean="0"/>
              <a:t>upotreba genogramskih intervjua, formiranje i interpretacija genograma mogu odigrati presudnu ulogu</a:t>
            </a:r>
            <a:endParaRPr lang="sr-Latn-C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A45FBF-CF5C-4095-BA8A-A4173C38E274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r>
              <a:rPr lang="sr-Latn-CS" sz="3600" b="1" dirty="0" smtClean="0"/>
              <a:t>Intenzivna faza detaljnije/5</a:t>
            </a:r>
            <a:endParaRPr lang="sr-Latn-C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/>
          <a:lstStyle/>
          <a:p>
            <a:pPr>
              <a:buNone/>
            </a:pPr>
            <a:r>
              <a:rPr lang="it-IT" b="1" dirty="0" smtClean="0"/>
              <a:t>Terapijski cilj</a:t>
            </a:r>
            <a:r>
              <a:rPr lang="sr-Latn-RS" b="1" dirty="0" smtClean="0"/>
              <a:t>evi</a:t>
            </a:r>
            <a:r>
              <a:rPr lang="it-IT" b="1" dirty="0" smtClean="0"/>
              <a:t> velikog predstavljanja</a:t>
            </a:r>
            <a:r>
              <a:rPr lang="sr-Latn-CS" dirty="0" smtClean="0"/>
              <a:t>: </a:t>
            </a:r>
          </a:p>
          <a:p>
            <a:r>
              <a:rPr lang="sr-Latn-CS" dirty="0" smtClean="0"/>
              <a:t>Postignut je </a:t>
            </a:r>
            <a:r>
              <a:rPr lang="it-IT" b="1" dirty="0" smtClean="0"/>
              <a:t>uvid</a:t>
            </a:r>
            <a:r>
              <a:rPr lang="it-IT" dirty="0" smtClean="0"/>
              <a:t> </a:t>
            </a:r>
            <a:r>
              <a:rPr lang="it-IT" b="1" dirty="0" smtClean="0"/>
              <a:t>celog sistema</a:t>
            </a:r>
            <a:r>
              <a:rPr lang="sr-Latn-RS" b="1" dirty="0" smtClean="0"/>
              <a:t>.</a:t>
            </a:r>
            <a:r>
              <a:rPr lang="it-IT" b="1" dirty="0" smtClean="0"/>
              <a:t> </a:t>
            </a:r>
            <a:endParaRPr lang="sr-Latn-CS" b="1" dirty="0" smtClean="0"/>
          </a:p>
          <a:p>
            <a:r>
              <a:rPr lang="it-IT" dirty="0" smtClean="0"/>
              <a:t>Registrovan</a:t>
            </a:r>
            <a:r>
              <a:rPr lang="sr-Latn-CS" dirty="0" smtClean="0"/>
              <a:t>o je</a:t>
            </a:r>
            <a:r>
              <a:rPr lang="it-IT" dirty="0" smtClean="0"/>
              <a:t> </a:t>
            </a:r>
            <a:r>
              <a:rPr lang="it-IT" b="1" dirty="0" smtClean="0"/>
              <a:t>redefinisanje uloga, pozicija i odnosa</a:t>
            </a:r>
            <a:r>
              <a:rPr lang="sr-Latn-CS" b="1" dirty="0" smtClean="0"/>
              <a:t> </a:t>
            </a:r>
            <a:r>
              <a:rPr lang="it-IT" dirty="0" smtClean="0"/>
              <a:t>kroz emocionalnu ekspresiju članova sistema</a:t>
            </a:r>
            <a:r>
              <a:rPr lang="sr-Latn-RS" dirty="0" smtClean="0"/>
              <a:t>.</a:t>
            </a:r>
            <a:endParaRPr lang="sr-Latn-CS" b="1" dirty="0" smtClean="0"/>
          </a:p>
          <a:p>
            <a:r>
              <a:rPr lang="it-IT" dirty="0" smtClean="0"/>
              <a:t>Svako </a:t>
            </a:r>
            <a:r>
              <a:rPr lang="it-IT" b="1" dirty="0" smtClean="0"/>
              <a:t>govorio o sebi </a:t>
            </a:r>
            <a:r>
              <a:rPr lang="it-IT" dirty="0" smtClean="0"/>
              <a:t>i svom ponašanju, svojoj </a:t>
            </a:r>
            <a:r>
              <a:rPr lang="it-IT" b="1" dirty="0" smtClean="0"/>
              <a:t>odgovornosti</a:t>
            </a:r>
            <a:r>
              <a:rPr lang="it-IT" dirty="0" smtClean="0"/>
              <a:t> za ishode i posledice u porodici, a ne o onom drugom, ne objašnjivajući svoje ponašanje osećanjem i ponašanjem onog drugog</a:t>
            </a:r>
            <a:r>
              <a:rPr lang="sr-Latn-RS" dirty="0" smtClean="0"/>
              <a:t>.</a:t>
            </a:r>
            <a:endParaRPr lang="sr-Latn-C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A45FBF-CF5C-4095-BA8A-A4173C38E274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838200"/>
          </a:xfrm>
        </p:spPr>
        <p:txBody>
          <a:bodyPr>
            <a:normAutofit/>
          </a:bodyPr>
          <a:lstStyle/>
          <a:p>
            <a:r>
              <a:rPr lang="sr-Latn-CS" sz="3600" b="1" dirty="0" smtClean="0"/>
              <a:t>Intenzivna faza detaljnije/6</a:t>
            </a:r>
            <a:endParaRPr lang="sr-Latn-C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4958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it-IT" b="1" dirty="0" smtClean="0"/>
              <a:t>Teškoće za suprugu</a:t>
            </a:r>
            <a:r>
              <a:rPr lang="sr-Latn-CS" dirty="0" smtClean="0"/>
              <a:t>:</a:t>
            </a:r>
          </a:p>
          <a:p>
            <a:r>
              <a:rPr lang="it-IT" dirty="0" smtClean="0"/>
              <a:t>Kao i muž</a:t>
            </a:r>
            <a:r>
              <a:rPr lang="sr-Latn-CS" dirty="0" smtClean="0"/>
              <a:t>, ona je l</a:t>
            </a:r>
            <a:r>
              <a:rPr lang="it-IT" dirty="0" smtClean="0"/>
              <a:t>ičnost </a:t>
            </a:r>
            <a:r>
              <a:rPr lang="it-IT" b="1" dirty="0" smtClean="0"/>
              <a:t>visokog stepena zavisnosti i nediferenciranosti</a:t>
            </a:r>
            <a:endParaRPr lang="sr-Latn-CS" dirty="0" smtClean="0"/>
          </a:p>
          <a:p>
            <a:r>
              <a:rPr lang="it-IT" b="1" dirty="0" smtClean="0"/>
              <a:t>Mehanizmi odbrane </a:t>
            </a:r>
            <a:r>
              <a:rPr lang="it-IT" dirty="0" smtClean="0"/>
              <a:t>slični i uklopljeni u bračni odnos</a:t>
            </a:r>
            <a:endParaRPr lang="sr-Latn-CS" dirty="0" smtClean="0"/>
          </a:p>
          <a:p>
            <a:pPr lvl="1"/>
            <a:r>
              <a:rPr lang="pl-PL" dirty="0" smtClean="0"/>
              <a:t>Ponekad je jedini odgovor koji ona može pružiti je </a:t>
            </a:r>
            <a:r>
              <a:rPr lang="pl-PL" b="1" dirty="0" smtClean="0"/>
              <a:t>depresivna pozicija </a:t>
            </a:r>
            <a:r>
              <a:rPr lang="pl-PL" dirty="0" smtClean="0"/>
              <a:t>ili </a:t>
            </a:r>
            <a:r>
              <a:rPr lang="pl-PL" b="1" dirty="0" smtClean="0"/>
              <a:t>regresija</a:t>
            </a:r>
            <a:r>
              <a:rPr lang="pl-PL" dirty="0" smtClean="0"/>
              <a:t> drugačijeg oblika (pasivnost, poslušnost, savršenost u terapijskoj zajednici i grupi)</a:t>
            </a:r>
            <a:endParaRPr lang="sr-Latn-CS" dirty="0" smtClean="0"/>
          </a:p>
          <a:p>
            <a:r>
              <a:rPr lang="pl-PL" dirty="0" smtClean="0"/>
              <a:t>Teško se </a:t>
            </a:r>
            <a:r>
              <a:rPr lang="pl-PL" b="1" dirty="0" smtClean="0"/>
              <a:t>odriče dobiti </a:t>
            </a:r>
            <a:r>
              <a:rPr lang="pl-PL" dirty="0" smtClean="0"/>
              <a:t>i stepena kontrole u relaciji i sistemu</a:t>
            </a:r>
          </a:p>
          <a:p>
            <a:pPr lvl="1"/>
            <a:r>
              <a:rPr lang="pl-PL" dirty="0" smtClean="0"/>
              <a:t>gubljenje poziciju “heroine”, “svetice”, “žrtve”</a:t>
            </a:r>
          </a:p>
          <a:p>
            <a:pPr lvl="1"/>
            <a:r>
              <a:rPr lang="pl-PL" dirty="0" smtClean="0"/>
              <a:t>preuzimanje lične odgovornosti za svoj život, za funkcionisanje i posledice u porodici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A45FBF-CF5C-4095-BA8A-A4173C38E274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r>
              <a:rPr lang="sr-Latn-CS" sz="3600" b="1" dirty="0" smtClean="0"/>
              <a:t>Intenzivna faza detaljnije/7</a:t>
            </a:r>
            <a:endParaRPr lang="sr-Latn-C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pl-PL" dirty="0" smtClean="0"/>
              <a:t>e) </a:t>
            </a:r>
            <a:r>
              <a:rPr lang="pl-PL" b="1" i="1" dirty="0" smtClean="0"/>
              <a:t>Rezime lečenja i plan rehabilitacije</a:t>
            </a:r>
            <a:r>
              <a:rPr lang="pl-PL" dirty="0" smtClean="0"/>
              <a:t>: završna tačka, posle četiri do šest nedelja od početka lečenja - tema </a:t>
            </a:r>
            <a:r>
              <a:rPr lang="pl-PL" b="1" dirty="0" smtClean="0"/>
              <a:t>budućnost</a:t>
            </a:r>
            <a:r>
              <a:rPr lang="pl-PL" i="1" dirty="0" smtClean="0"/>
              <a:t> </a:t>
            </a:r>
          </a:p>
          <a:p>
            <a:pPr lvl="1"/>
            <a:r>
              <a:rPr lang="pl-PL" sz="2600" dirty="0" smtClean="0"/>
              <a:t>Elementi </a:t>
            </a:r>
            <a:r>
              <a:rPr lang="pl-PL" sz="2600" b="1" dirty="0" smtClean="0"/>
              <a:t>velikog predstavljanja </a:t>
            </a:r>
            <a:r>
              <a:rPr lang="pl-PL" sz="2600" dirty="0" smtClean="0"/>
              <a:t>pacijenta i porodice u </a:t>
            </a:r>
            <a:r>
              <a:rPr lang="pl-PL" sz="2600" b="1" dirty="0" smtClean="0"/>
              <a:t>sažetijem i skraćenom </a:t>
            </a:r>
            <a:r>
              <a:rPr lang="pl-PL" sz="2600" dirty="0" smtClean="0"/>
              <a:t>obliku</a:t>
            </a:r>
          </a:p>
          <a:p>
            <a:pPr lvl="1"/>
            <a:r>
              <a:rPr lang="pl-PL" sz="2600" b="1" dirty="0" smtClean="0"/>
              <a:t>Analiza toka lečenja</a:t>
            </a:r>
            <a:r>
              <a:rPr lang="pl-PL" sz="2600" dirty="0" smtClean="0"/>
              <a:t>: razumevanje sopstvenog kognitivnog i emocionalnog procesa i promena u učesnicima i u sistemu</a:t>
            </a:r>
          </a:p>
          <a:p>
            <a:pPr lvl="1"/>
            <a:r>
              <a:rPr lang="pl-PL" sz="2600" dirty="0" smtClean="0"/>
              <a:t>Razumevanje </a:t>
            </a:r>
            <a:r>
              <a:rPr lang="pl-PL" sz="2600" b="1" dirty="0" smtClean="0"/>
              <a:t>promena</a:t>
            </a:r>
            <a:r>
              <a:rPr lang="pl-PL" sz="2600" dirty="0" smtClean="0"/>
              <a:t> u bračnim odnosima i porodici</a:t>
            </a:r>
          </a:p>
          <a:p>
            <a:pPr lvl="1"/>
            <a:r>
              <a:rPr lang="pl-PL" sz="2600" dirty="0" smtClean="0"/>
              <a:t>Spisak “</a:t>
            </a:r>
            <a:r>
              <a:rPr lang="pl-PL" sz="2600" b="1" dirty="0" smtClean="0"/>
              <a:t>nezavršenih poslova</a:t>
            </a:r>
            <a:r>
              <a:rPr lang="pl-PL" sz="2600" dirty="0" smtClean="0"/>
              <a:t>” </a:t>
            </a:r>
          </a:p>
          <a:p>
            <a:pPr lvl="1"/>
            <a:r>
              <a:rPr lang="pl-PL" sz="2600" dirty="0" smtClean="0"/>
              <a:t>Konkretni </a:t>
            </a:r>
            <a:r>
              <a:rPr lang="pl-PL" sz="2600" b="1" dirty="0" smtClean="0"/>
              <a:t>ciljevi</a:t>
            </a:r>
            <a:r>
              <a:rPr lang="pl-PL" sz="2600" dirty="0" smtClean="0"/>
              <a:t> za svakog pojedinca i porodicu</a:t>
            </a:r>
            <a:endParaRPr lang="sr-Latn-CS" sz="2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A45FBF-CF5C-4095-BA8A-A4173C38E274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r>
              <a:rPr lang="pl-PL" sz="3600" b="1" dirty="0" smtClean="0"/>
              <a:t>Rehabilitaciona faza </a:t>
            </a:r>
            <a:r>
              <a:rPr lang="sr-Latn-CS" sz="3600" b="1" dirty="0" smtClean="0"/>
              <a:t>detaljnije</a:t>
            </a:r>
            <a:endParaRPr lang="sr-Latn-C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7244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pl-PL" sz="2700" b="1" dirty="0" smtClean="0"/>
              <a:t>Ciljevi rehabilitacijone faze</a:t>
            </a:r>
            <a:r>
              <a:rPr lang="pl-PL" sz="2700" dirty="0" smtClean="0"/>
              <a:t>: </a:t>
            </a:r>
          </a:p>
          <a:p>
            <a:r>
              <a:rPr lang="pl-PL" b="1" dirty="0" smtClean="0"/>
              <a:t>Održanje apstinencije – </a:t>
            </a:r>
            <a:r>
              <a:rPr lang="sr-Latn-CS" b="1" dirty="0" smtClean="0"/>
              <a:t>doživotna zabrana uzimanja PAS </a:t>
            </a:r>
            <a:endParaRPr lang="pl-PL" b="1" dirty="0" smtClean="0"/>
          </a:p>
          <a:p>
            <a:r>
              <a:rPr lang="pl-PL" b="1" dirty="0" smtClean="0"/>
              <a:t>Preveniranje</a:t>
            </a:r>
            <a:r>
              <a:rPr lang="pl-PL" dirty="0" smtClean="0"/>
              <a:t> “starih” problema</a:t>
            </a:r>
          </a:p>
          <a:p>
            <a:r>
              <a:rPr lang="pl-PL" dirty="0" smtClean="0"/>
              <a:t>Razvijanje tehnika i mehanizama za </a:t>
            </a:r>
            <a:r>
              <a:rPr lang="pl-PL" b="1" dirty="0" smtClean="0"/>
              <a:t>savladavanje ispoljenih teškoća i problema</a:t>
            </a:r>
          </a:p>
          <a:p>
            <a:pPr>
              <a:lnSpc>
                <a:spcPct val="120000"/>
              </a:lnSpc>
              <a:spcBef>
                <a:spcPts val="1200"/>
              </a:spcBef>
              <a:buNone/>
            </a:pPr>
            <a:r>
              <a:rPr lang="pl-PL" sz="2700" b="1" dirty="0" smtClean="0">
                <a:sym typeface="Wingdings"/>
              </a:rPr>
              <a:t>Primenjuje se grupna p</a:t>
            </a:r>
            <a:r>
              <a:rPr lang="pl-PL" sz="2700" b="1" dirty="0" smtClean="0"/>
              <a:t>orodična terapija </a:t>
            </a:r>
            <a:r>
              <a:rPr lang="pl-PL" sz="2700" dirty="0" smtClean="0"/>
              <a:t>uz uobičajeni život i funkcionisanje - par stupa u </a:t>
            </a:r>
            <a:r>
              <a:rPr lang="pl-PL" sz="2700" b="1" dirty="0" smtClean="0"/>
              <a:t>multiplu porodičnu grupu</a:t>
            </a:r>
            <a:r>
              <a:rPr lang="pl-PL" sz="2700" dirty="0" smtClean="0"/>
              <a:t>: </a:t>
            </a:r>
          </a:p>
          <a:p>
            <a:r>
              <a:rPr lang="pl-PL" b="1" dirty="0" smtClean="0"/>
              <a:t>Nova ali “zrelija” grupa,</a:t>
            </a:r>
            <a:r>
              <a:rPr lang="pl-PL" dirty="0" smtClean="0"/>
              <a:t> parovi koji su već formirali stabilni “suv sistem” i odmakli u procesima menjanja sistema </a:t>
            </a:r>
          </a:p>
          <a:p>
            <a:r>
              <a:rPr lang="pl-PL" b="1" dirty="0" smtClean="0"/>
              <a:t>Novi par </a:t>
            </a:r>
            <a:r>
              <a:rPr lang="pl-PL" dirty="0" smtClean="0"/>
              <a:t>iznosi svoj </a:t>
            </a:r>
            <a:r>
              <a:rPr lang="pl-PL" b="1" dirty="0" smtClean="0"/>
              <a:t>plan rehabilitacije </a:t>
            </a:r>
            <a:r>
              <a:rPr lang="pl-PL" dirty="0" smtClean="0"/>
              <a:t>i svoj terapijski proces usmerava po njemu</a:t>
            </a:r>
            <a:endParaRPr lang="sr-Latn-CS" dirty="0" smtClean="0"/>
          </a:p>
          <a:p>
            <a:r>
              <a:rPr lang="pl-PL" b="1" dirty="0" smtClean="0"/>
              <a:t>Manje vremenski intenzivna </a:t>
            </a:r>
            <a:r>
              <a:rPr lang="pl-PL" dirty="0" smtClean="0"/>
              <a:t>terapija (seanse u porodičnoj grupi jedanput nedeljno);</a:t>
            </a:r>
          </a:p>
          <a:p>
            <a:r>
              <a:rPr lang="pl-PL" dirty="0" smtClean="0"/>
              <a:t>Znatno </a:t>
            </a:r>
            <a:r>
              <a:rPr lang="pl-PL" b="1" dirty="0" smtClean="0"/>
              <a:t>veća terapijska dubina </a:t>
            </a:r>
          </a:p>
          <a:p>
            <a:pPr>
              <a:buNone/>
            </a:pPr>
            <a:endParaRPr lang="pl-PL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A45FBF-CF5C-4095-BA8A-A4173C38E274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r>
              <a:rPr lang="sr-Latn-CS" sz="3200" b="1" dirty="0" smtClean="0"/>
              <a:t>Literatura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lnSpcReduction="10000"/>
          </a:bodyPr>
          <a:lstStyle/>
          <a:p>
            <a:r>
              <a:rPr lang="sr-Latn-CS" sz="2400" dirty="0" err="1" smtClean="0"/>
              <a:t>Nastasić</a:t>
            </a:r>
            <a:r>
              <a:rPr lang="sr-Latn-CS" sz="2400" dirty="0" smtClean="0"/>
              <a:t>, P. (2011), </a:t>
            </a:r>
            <a:r>
              <a:rPr lang="sr-Latn-CS" sz="2400" dirty="0" err="1" smtClean="0"/>
              <a:t>Ekosistemski</a:t>
            </a:r>
            <a:r>
              <a:rPr lang="sr-Latn-CS" sz="2400" dirty="0" smtClean="0"/>
              <a:t> pristup alkoholizmu (EPA). Beograd: </a:t>
            </a:r>
            <a:r>
              <a:rPr lang="sr-Latn-CS" sz="2400" dirty="0" err="1" smtClean="0"/>
              <a:t>Publikum</a:t>
            </a:r>
            <a:r>
              <a:rPr lang="en-US" sz="2400" dirty="0" smtClean="0"/>
              <a:t>.</a:t>
            </a:r>
            <a:r>
              <a:rPr lang="sr-Latn-CS" sz="2400" dirty="0" smtClean="0"/>
              <a:t> </a:t>
            </a:r>
          </a:p>
          <a:p>
            <a:r>
              <a:rPr lang="sr-Latn-CS" sz="2400" dirty="0" err="1" smtClean="0"/>
              <a:t>Nastasić</a:t>
            </a:r>
            <a:r>
              <a:rPr lang="sr-Latn-CS" sz="2400" dirty="0" smtClean="0"/>
              <a:t>, P. (2011), </a:t>
            </a:r>
            <a:r>
              <a:rPr lang="sr-Latn-CS" sz="2400" i="1" dirty="0" smtClean="0"/>
              <a:t>Bolesti zavisnosti u adolescenciji</a:t>
            </a:r>
            <a:r>
              <a:rPr lang="sr-Latn-CS" sz="2400" dirty="0" smtClean="0"/>
              <a:t>. Beograd, </a:t>
            </a:r>
            <a:r>
              <a:rPr lang="sr-Latn-CS" sz="2400" dirty="0" err="1" smtClean="0"/>
              <a:t>Publikum</a:t>
            </a:r>
            <a:r>
              <a:rPr lang="sr-Latn-CS" sz="2400" dirty="0" smtClean="0"/>
              <a:t>. </a:t>
            </a:r>
          </a:p>
          <a:p>
            <a:r>
              <a:rPr lang="en-US" sz="2400" dirty="0" err="1" smtClean="0"/>
              <a:t>Straussner</a:t>
            </a:r>
            <a:r>
              <a:rPr lang="en-US" sz="2400" dirty="0" smtClean="0"/>
              <a:t>,  </a:t>
            </a:r>
            <a:r>
              <a:rPr lang="en-US" sz="2400" dirty="0" err="1" smtClean="0"/>
              <a:t>Shulamith</a:t>
            </a:r>
            <a:r>
              <a:rPr lang="en-US" sz="2400" dirty="0" smtClean="0"/>
              <a:t> L. A. (2004)</a:t>
            </a:r>
            <a:r>
              <a:rPr lang="sr-Latn-RS" sz="2400" dirty="0" smtClean="0"/>
              <a:t>,</a:t>
            </a:r>
            <a:r>
              <a:rPr lang="en-US" sz="2400" dirty="0" smtClean="0"/>
              <a:t> Assessment and treatment of clients with alcohol and other drug abuse problems: an overview. U: </a:t>
            </a:r>
            <a:r>
              <a:rPr lang="en-US" sz="2400" dirty="0" err="1" smtClean="0"/>
              <a:t>Straussner</a:t>
            </a:r>
            <a:r>
              <a:rPr lang="en-US" sz="2400" dirty="0" smtClean="0"/>
              <a:t>,  </a:t>
            </a:r>
            <a:r>
              <a:rPr lang="en-US" sz="2400" dirty="0" err="1" smtClean="0"/>
              <a:t>Shulamith</a:t>
            </a:r>
            <a:r>
              <a:rPr lang="en-US" sz="2400" dirty="0" smtClean="0"/>
              <a:t> L.A: (</a:t>
            </a:r>
            <a:r>
              <a:rPr lang="en-US" sz="2400" dirty="0" err="1" smtClean="0"/>
              <a:t>ur</a:t>
            </a:r>
            <a:r>
              <a:rPr lang="en-US" sz="2400" dirty="0" smtClean="0"/>
              <a:t>.) Clinical Work with Substance-Abusing </a:t>
            </a:r>
            <a:r>
              <a:rPr lang="sr-Latn-RS" sz="2400" dirty="0" smtClean="0"/>
              <a:t>Clients</a:t>
            </a:r>
            <a:r>
              <a:rPr lang="en-US" sz="2400" dirty="0" smtClean="0"/>
              <a:t>.  New York: The Guilford Press, str. 3-35.</a:t>
            </a:r>
          </a:p>
          <a:p>
            <a:r>
              <a:rPr lang="en-US" sz="2400" dirty="0" err="1" smtClean="0"/>
              <a:t>Spegel</a:t>
            </a:r>
            <a:r>
              <a:rPr lang="en-US" sz="2400" dirty="0" smtClean="0"/>
              <a:t>, Betsy R. , </a:t>
            </a:r>
            <a:r>
              <a:rPr lang="en-US" sz="2400" dirty="0" err="1" smtClean="0"/>
              <a:t>Fewell</a:t>
            </a:r>
            <a:r>
              <a:rPr lang="en-US" sz="2400" dirty="0" smtClean="0"/>
              <a:t>, </a:t>
            </a:r>
            <a:r>
              <a:rPr lang="en-US" sz="2400" dirty="0" err="1" smtClean="0"/>
              <a:t>Cristine</a:t>
            </a:r>
            <a:r>
              <a:rPr lang="en-US" sz="2400" dirty="0" smtClean="0"/>
              <a:t> H. (2004), 12-step pro</a:t>
            </a:r>
            <a:r>
              <a:rPr lang="sr-Latn-RS" sz="2400" dirty="0" smtClean="0"/>
              <a:t>gram</a:t>
            </a:r>
            <a:r>
              <a:rPr lang="en-US" sz="2400" dirty="0" smtClean="0"/>
              <a:t> as a treatment modality. U: </a:t>
            </a:r>
            <a:r>
              <a:rPr lang="en-US" sz="2400" dirty="0" err="1" smtClean="0"/>
              <a:t>Straussner</a:t>
            </a:r>
            <a:r>
              <a:rPr lang="en-US" sz="2400" dirty="0" smtClean="0"/>
              <a:t>,  </a:t>
            </a:r>
            <a:r>
              <a:rPr lang="en-US" sz="2400" dirty="0" err="1" smtClean="0"/>
              <a:t>Shulamith</a:t>
            </a:r>
            <a:r>
              <a:rPr lang="en-US" sz="2400" dirty="0" smtClean="0"/>
              <a:t> L.A: (</a:t>
            </a:r>
            <a:r>
              <a:rPr lang="en-US" sz="2400" dirty="0" err="1" smtClean="0"/>
              <a:t>ur</a:t>
            </a:r>
            <a:r>
              <a:rPr lang="en-US" sz="2400" dirty="0" smtClean="0"/>
              <a:t>.) Clinical Work with Substance-Abusing </a:t>
            </a:r>
            <a:r>
              <a:rPr lang="sr-Latn-RS" sz="2400" dirty="0" smtClean="0"/>
              <a:t>Clients</a:t>
            </a:r>
            <a:r>
              <a:rPr lang="en-US" sz="2400" dirty="0" smtClean="0"/>
              <a:t>.  New York: The Guilford Press, str. 125-145.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BAE2-C428-4C44-9A59-C5DAE5202C0C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r>
              <a:rPr lang="sr-Latn-RS" sz="3200" b="1" dirty="0" smtClean="0"/>
              <a:t>Dodatna l</a:t>
            </a:r>
            <a:r>
              <a:rPr lang="sr-Latn-RS" sz="3200" b="1" dirty="0" smtClean="0"/>
              <a:t>iteratura</a:t>
            </a:r>
            <a:endParaRPr lang="sr-Latn-R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/>
          </a:bodyPr>
          <a:lstStyle/>
          <a:p>
            <a:r>
              <a:rPr lang="sr-Latn-RS" sz="2400" dirty="0" smtClean="0"/>
              <a:t>Zoran Stanović, Dejan Begović (</a:t>
            </a:r>
            <a:r>
              <a:rPr lang="sr-Latn-RS" sz="2400" dirty="0" smtClean="0"/>
              <a:t>1995</a:t>
            </a:r>
            <a:r>
              <a:rPr lang="sr-Latn-RS" sz="2400" dirty="0" smtClean="0"/>
              <a:t>), </a:t>
            </a:r>
            <a:r>
              <a:rPr lang="sr-Latn-RS" sz="2400" i="1" dirty="0" smtClean="0"/>
              <a:t>Alkoholizam od prve do poslednje čaše</a:t>
            </a:r>
            <a:r>
              <a:rPr lang="sr-Latn-RS" sz="2400" dirty="0" smtClean="0"/>
              <a:t>. </a:t>
            </a:r>
            <a:r>
              <a:rPr lang="sr-Latn-RS" sz="2400" dirty="0" smtClean="0"/>
              <a:t>Beograd,</a:t>
            </a:r>
            <a:r>
              <a:rPr lang="sr-Latn-RS" sz="2400" dirty="0" smtClean="0"/>
              <a:t> Kreativni centar.</a:t>
            </a:r>
          </a:p>
          <a:p>
            <a:r>
              <a:rPr lang="en-US" sz="2400" dirty="0" err="1" smtClean="0"/>
              <a:t>Ljubica</a:t>
            </a:r>
            <a:r>
              <a:rPr lang="en-US" sz="2400" dirty="0" smtClean="0"/>
              <a:t> </a:t>
            </a:r>
            <a:r>
              <a:rPr lang="en-US" sz="2400" dirty="0" err="1" smtClean="0"/>
              <a:t>Stojković</a:t>
            </a:r>
            <a:r>
              <a:rPr lang="en-US" sz="2400" dirty="0" smtClean="0"/>
              <a:t> </a:t>
            </a:r>
            <a:r>
              <a:rPr lang="sr-Latn-RS" sz="2400" dirty="0" smtClean="0"/>
              <a:t>(2002), </a:t>
            </a:r>
            <a:r>
              <a:rPr lang="en-US" sz="2400" i="1" dirty="0" err="1" smtClean="0"/>
              <a:t>Bračni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lavirint</a:t>
            </a:r>
            <a:r>
              <a:rPr lang="sr-Latn-RS" sz="2400" dirty="0" smtClean="0"/>
              <a:t>. Beograd, </a:t>
            </a:r>
            <a:r>
              <a:rPr lang="en-US" sz="2400" dirty="0" err="1" smtClean="0"/>
              <a:t>Autonomni</a:t>
            </a:r>
            <a:r>
              <a:rPr lang="en-US" sz="2400" dirty="0" smtClean="0"/>
              <a:t> </a:t>
            </a:r>
            <a:r>
              <a:rPr lang="en-US" sz="2400" dirty="0" err="1" smtClean="0"/>
              <a:t>ženski</a:t>
            </a:r>
            <a:r>
              <a:rPr lang="en-US" sz="2400" dirty="0" smtClean="0"/>
              <a:t> </a:t>
            </a:r>
            <a:r>
              <a:rPr lang="en-US" sz="2400" dirty="0" err="1" smtClean="0"/>
              <a:t>centar</a:t>
            </a:r>
            <a:endParaRPr lang="sr-Latn-RS" sz="2400" dirty="0" smtClean="0"/>
          </a:p>
          <a:p>
            <a:r>
              <a:rPr lang="en-US" sz="2400" dirty="0" smtClean="0"/>
              <a:t>Mira </a:t>
            </a:r>
            <a:r>
              <a:rPr lang="en-US" sz="2400" dirty="0" err="1" smtClean="0"/>
              <a:t>Kovačević</a:t>
            </a:r>
            <a:r>
              <a:rPr lang="sr-Latn-RS" sz="2400" dirty="0" smtClean="0"/>
              <a:t> (2003)</a:t>
            </a:r>
            <a:r>
              <a:rPr lang="en-US" sz="2400" i="1" dirty="0" smtClean="0"/>
              <a:t> </a:t>
            </a:r>
            <a:r>
              <a:rPr lang="sr-Latn-RS" sz="2400" i="1" dirty="0" smtClean="0"/>
              <a:t>L</a:t>
            </a:r>
            <a:r>
              <a:rPr lang="en-US" sz="2400" i="1" dirty="0" err="1" smtClean="0"/>
              <a:t>ičnost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alkoholičara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i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narkomana</a:t>
            </a:r>
            <a:r>
              <a:rPr lang="sr-Latn-RS" sz="2400" dirty="0" smtClean="0"/>
              <a:t> </a:t>
            </a:r>
            <a:r>
              <a:rPr lang="en-US" sz="2400" i="1" dirty="0" smtClean="0"/>
              <a:t>– </a:t>
            </a:r>
            <a:r>
              <a:rPr lang="en-US" sz="2400" i="1" dirty="0" err="1" smtClean="0"/>
              <a:t>komparativna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analiza</a:t>
            </a:r>
            <a:r>
              <a:rPr lang="sr-Latn-RS" sz="2400" i="1" dirty="0" smtClean="0"/>
              <a:t>. </a:t>
            </a:r>
            <a:r>
              <a:rPr lang="sv-SE" sz="2400" dirty="0" smtClean="0"/>
              <a:t>Beograd</a:t>
            </a:r>
            <a:r>
              <a:rPr lang="sr-Latn-RS" sz="2400" dirty="0" smtClean="0"/>
              <a:t>: </a:t>
            </a:r>
            <a:r>
              <a:rPr lang="sv-SE" sz="2400" dirty="0" smtClean="0"/>
              <a:t>Srpska </a:t>
            </a:r>
            <a:r>
              <a:rPr lang="sv-SE" sz="2400" dirty="0" smtClean="0"/>
              <a:t>školska </a:t>
            </a:r>
            <a:r>
              <a:rPr lang="sv-SE" sz="2400" dirty="0" smtClean="0"/>
              <a:t>knjiga</a:t>
            </a:r>
            <a:r>
              <a:rPr lang="sr-Latn-RS" sz="2400" dirty="0" smtClean="0"/>
              <a:t>.</a:t>
            </a:r>
            <a:endParaRPr lang="sr-Latn-R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BAE2-C428-4C44-9A59-C5DAE5202C0C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3600" b="1" dirty="0" smtClean="0"/>
              <a:t>S</a:t>
            </a:r>
            <a:r>
              <a:rPr lang="pl-PL" sz="3600" b="1" dirty="0" smtClean="0"/>
              <a:t>ISTEMSKA UKLOPLJENOST TRETMANA BZ</a:t>
            </a:r>
            <a:endParaRPr lang="en-US" sz="3600" b="1" dirty="0" smtClean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52600"/>
            <a:ext cx="8229600" cy="4724400"/>
          </a:xfrm>
        </p:spPr>
        <p:txBody>
          <a:bodyPr>
            <a:noAutofit/>
          </a:bodyPr>
          <a:lstStyle/>
          <a:p>
            <a:pPr marL="0" indent="0">
              <a:lnSpc>
                <a:spcPct val="90000"/>
              </a:lnSpc>
              <a:buNone/>
              <a:defRPr/>
            </a:pPr>
            <a:r>
              <a:rPr lang="sr-Latn-CS" sz="2400" dirty="0" smtClean="0"/>
              <a:t>Organizovanje</a:t>
            </a:r>
            <a:r>
              <a:rPr lang="sr-Latn-CS" sz="2400" b="1" dirty="0" smtClean="0"/>
              <a:t>  </a:t>
            </a:r>
            <a:r>
              <a:rPr lang="sr-Latn-RS" sz="2400" b="1" dirty="0" smtClean="0"/>
              <a:t>tretmana </a:t>
            </a:r>
            <a:r>
              <a:rPr lang="sr-Latn-RS" sz="2400" dirty="0" smtClean="0"/>
              <a:t>po</a:t>
            </a:r>
            <a:r>
              <a:rPr lang="sr-Latn-RS" sz="2400" b="1" dirty="0" smtClean="0"/>
              <a:t> sistemskim principima:</a:t>
            </a:r>
          </a:p>
          <a:p>
            <a:pPr>
              <a:defRPr/>
            </a:pPr>
            <a:r>
              <a:rPr lang="sr-Latn-RS" sz="2400" dirty="0" smtClean="0"/>
              <a:t>Učestvovanje </a:t>
            </a:r>
            <a:r>
              <a:rPr lang="sr-Latn-RS" sz="2400" b="1" dirty="0" smtClean="0"/>
              <a:t>porodice</a:t>
            </a:r>
            <a:r>
              <a:rPr lang="sr-Latn-RS" sz="2400" dirty="0" smtClean="0"/>
              <a:t> i </a:t>
            </a:r>
            <a:r>
              <a:rPr lang="sr-Latn-RS" sz="2400" b="1" dirty="0" smtClean="0"/>
              <a:t>šireg okruženja </a:t>
            </a:r>
            <a:r>
              <a:rPr lang="sr-Latn-RS" sz="2400" dirty="0" smtClean="0"/>
              <a:t>pacijenta</a:t>
            </a:r>
          </a:p>
          <a:p>
            <a:pPr>
              <a:defRPr/>
            </a:pPr>
            <a:r>
              <a:rPr lang="sr-Latn-RS" sz="2400" dirty="0" smtClean="0"/>
              <a:t>Multidisciplinaran i specifično edukovan </a:t>
            </a:r>
            <a:r>
              <a:rPr lang="sr-Latn-RS" sz="2400" b="1" dirty="0" smtClean="0"/>
              <a:t>tim</a:t>
            </a:r>
            <a:endParaRPr lang="sr-Latn-RS" sz="2400" dirty="0" smtClean="0"/>
          </a:p>
          <a:p>
            <a:pPr>
              <a:defRPr/>
            </a:pPr>
            <a:r>
              <a:rPr lang="sr-Latn-RS" sz="2400" dirty="0" smtClean="0"/>
              <a:t>Postojanje većeg broja raznovrsnih</a:t>
            </a:r>
            <a:r>
              <a:rPr lang="sr-Latn-RS" sz="2400" b="1" dirty="0" smtClean="0"/>
              <a:t> programa </a:t>
            </a:r>
            <a:r>
              <a:rPr lang="sr-Latn-RS" sz="2400" dirty="0" smtClean="0"/>
              <a:t>za lečenje unutar terapijskog sistema </a:t>
            </a:r>
          </a:p>
          <a:p>
            <a:pPr>
              <a:defRPr/>
            </a:pPr>
            <a:r>
              <a:rPr lang="sr-Latn-RS" sz="2400" dirty="0" smtClean="0"/>
              <a:t>Korišćenje raznovrsnih</a:t>
            </a:r>
            <a:r>
              <a:rPr lang="sr-Latn-RS" sz="2400" b="1" dirty="0" smtClean="0"/>
              <a:t> terapijskih tehnika i metoda</a:t>
            </a:r>
            <a:r>
              <a:rPr lang="sr-Latn-RS" sz="2400" dirty="0" smtClean="0"/>
              <a:t>, uključujući i </a:t>
            </a:r>
            <a:r>
              <a:rPr lang="sr-Latn-RS" sz="2400" i="1" dirty="0" smtClean="0"/>
              <a:t>psihofarmakološka sredstva</a:t>
            </a:r>
          </a:p>
          <a:p>
            <a:pPr algn="ctr">
              <a:lnSpc>
                <a:spcPct val="90000"/>
              </a:lnSpc>
              <a:spcBef>
                <a:spcPts val="1200"/>
              </a:spcBef>
              <a:buNone/>
              <a:defRPr/>
            </a:pPr>
            <a:r>
              <a:rPr lang="sr-Latn-RS" sz="2400" b="1" dirty="0" smtClean="0"/>
              <a:t>Tretman BZ - susret dva realiteta</a:t>
            </a:r>
            <a:r>
              <a:rPr lang="sr-Latn-RS" sz="2400" dirty="0" smtClean="0"/>
              <a:t>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A45FBF-CF5C-4095-BA8A-A4173C38E274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5" name="Flowchart: Process 4"/>
          <p:cNvSpPr/>
          <p:nvPr/>
        </p:nvSpPr>
        <p:spPr>
          <a:xfrm>
            <a:off x="609600" y="5486400"/>
            <a:ext cx="2971800" cy="990600"/>
          </a:xfrm>
          <a:prstGeom prst="flowChartProcess">
            <a:avLst/>
          </a:prstGeom>
        </p:spPr>
        <p:style>
          <a:lnRef idx="1">
            <a:schemeClr val="dk1"/>
          </a:lnRef>
          <a:fillRef idx="1002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RS" b="1" dirty="0" smtClean="0"/>
              <a:t>PATOLOŠKI REALITET ZAVISNIKA I NJEGOVE PORODICE</a:t>
            </a:r>
            <a:endParaRPr lang="en-US" b="1" dirty="0"/>
          </a:p>
        </p:txBody>
      </p:sp>
      <p:sp>
        <p:nvSpPr>
          <p:cNvPr id="6" name="Flowchart: Process 5"/>
          <p:cNvSpPr/>
          <p:nvPr/>
        </p:nvSpPr>
        <p:spPr>
          <a:xfrm>
            <a:off x="5029200" y="5486400"/>
            <a:ext cx="3200400" cy="990600"/>
          </a:xfrm>
          <a:prstGeom prst="flowChartProcess">
            <a:avLst/>
          </a:prstGeom>
        </p:spPr>
        <p:style>
          <a:lnRef idx="1">
            <a:schemeClr val="accent4"/>
          </a:lnRef>
          <a:fillRef idx="1003">
            <a:schemeClr val="lt2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RS" b="1" dirty="0" smtClean="0"/>
              <a:t>ZDRAV REALITET TERAPIJSKOG TIMA</a:t>
            </a:r>
            <a:endParaRPr lang="en-US" b="1" dirty="0"/>
          </a:p>
        </p:txBody>
      </p:sp>
      <p:sp>
        <p:nvSpPr>
          <p:cNvPr id="7" name="Left-Right Arrow 6"/>
          <p:cNvSpPr/>
          <p:nvPr/>
        </p:nvSpPr>
        <p:spPr>
          <a:xfrm>
            <a:off x="3733800" y="5638800"/>
            <a:ext cx="1216152" cy="48463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sr-Latn-RS" sz="3400" b="1" dirty="0" smtClean="0"/>
              <a:t>Patološki realitet: </a:t>
            </a:r>
            <a:r>
              <a:rPr lang="pl-PL" sz="3400" b="1" dirty="0" smtClean="0"/>
              <a:t>alkoholičarsko partnerstvo</a:t>
            </a:r>
            <a:endParaRPr lang="en-US" sz="3400" dirty="0" smtClean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76400"/>
            <a:ext cx="8229600" cy="4648200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spcBef>
                <a:spcPts val="600"/>
              </a:spcBef>
              <a:buNone/>
              <a:defRPr/>
            </a:pPr>
            <a:r>
              <a:rPr lang="sr-Latn-CS" sz="2400" dirty="0" smtClean="0"/>
              <a:t>Poremećeni i deformisani komunikacioni obrasci </a:t>
            </a:r>
            <a:r>
              <a:rPr lang="sr-Latn-CS" sz="2400" b="1" dirty="0" smtClean="0"/>
              <a:t>između partnera </a:t>
            </a:r>
            <a:r>
              <a:rPr lang="sr-Latn-CS" sz="2400" dirty="0" smtClean="0"/>
              <a:t>(</a:t>
            </a:r>
            <a:r>
              <a:rPr lang="sr-Latn-CS" sz="2400" dirty="0" err="1" smtClean="0"/>
              <a:t>Nastasić</a:t>
            </a:r>
            <a:r>
              <a:rPr lang="sr-Latn-CS" sz="2400" dirty="0" smtClean="0"/>
              <a:t>, EPA, str. 40-46): </a:t>
            </a:r>
            <a:endParaRPr lang="pl-PL" sz="2400" b="1" dirty="0" smtClean="0"/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  <a:defRPr/>
            </a:pPr>
            <a:r>
              <a:rPr lang="pl-PL" sz="2400" b="1" dirty="0" smtClean="0"/>
              <a:t>Izbegavanje odgovornosti: </a:t>
            </a:r>
            <a:r>
              <a:rPr lang="pl-PL" sz="2400" dirty="0" smtClean="0"/>
              <a:t>za alkoholičara odgovoran je alkohol, za njegovog partnera odgovoran je alkoholičar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  <a:defRPr/>
            </a:pPr>
            <a:r>
              <a:rPr lang="sr-Latn-CS" sz="2400" b="1" dirty="0" smtClean="0"/>
              <a:t>Regulisanje distance: </a:t>
            </a:r>
            <a:r>
              <a:rPr lang="sr-Latn-CS" sz="2400" dirty="0" smtClean="0"/>
              <a:t>izbegavanje stvaranja bliskih emocionalnih odnosa sa partnerom  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  <a:defRPr/>
            </a:pPr>
            <a:r>
              <a:rPr lang="sr-Latn-CS" sz="2400" b="1" dirty="0" smtClean="0"/>
              <a:t>Obostrani defekt: </a:t>
            </a:r>
            <a:r>
              <a:rPr lang="sr-Latn-CS" sz="2400" dirty="0" smtClean="0"/>
              <a:t>psihički problemi partner a “pokrivaju se” alkoholizmom drugog partnera  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  <a:defRPr/>
            </a:pPr>
            <a:r>
              <a:rPr lang="sr-Latn-CS" sz="2400" b="1" dirty="0" err="1" smtClean="0"/>
              <a:t>Transgeneracijska</a:t>
            </a:r>
            <a:r>
              <a:rPr lang="sr-Latn-CS" sz="2400" b="1" dirty="0" smtClean="0"/>
              <a:t> koalicija:  </a:t>
            </a:r>
            <a:r>
              <a:rPr lang="sr-Latn-CS" sz="2400" dirty="0" smtClean="0"/>
              <a:t>savez sa drugim članovima porodice, </a:t>
            </a:r>
            <a:r>
              <a:rPr lang="sr-Latn-CS" sz="2400" dirty="0" err="1" smtClean="0"/>
              <a:t>utrougljavanje</a:t>
            </a:r>
            <a:r>
              <a:rPr lang="sr-Latn-CS" sz="2400" dirty="0" smtClean="0"/>
              <a:t> dece  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  <a:defRPr/>
            </a:pPr>
            <a:r>
              <a:rPr lang="sr-Latn-CS" sz="2400" b="1" dirty="0" smtClean="0"/>
              <a:t>Inferiornost u braku: </a:t>
            </a:r>
            <a:r>
              <a:rPr lang="sr-Latn-CS" sz="2400" dirty="0" smtClean="0"/>
              <a:t>samo pijani mogu da izađu na kraj sa suprugom  </a:t>
            </a:r>
            <a:endParaRPr lang="pl-PL" sz="2400" dirty="0" smtClean="0"/>
          </a:p>
          <a:p>
            <a:pPr>
              <a:spcBef>
                <a:spcPts val="1200"/>
              </a:spcBef>
              <a:defRPr/>
            </a:pPr>
            <a:endParaRPr lang="en-US" sz="2400" dirty="0" smtClean="0"/>
          </a:p>
          <a:p>
            <a:pPr>
              <a:spcBef>
                <a:spcPts val="1200"/>
              </a:spcBef>
              <a:defRPr/>
            </a:pPr>
            <a:endParaRPr lang="en-US" sz="2400" dirty="0" smtClean="0"/>
          </a:p>
          <a:p>
            <a:pPr>
              <a:spcBef>
                <a:spcPts val="1200"/>
              </a:spcBef>
              <a:buNone/>
              <a:defRPr/>
            </a:pPr>
            <a:endParaRPr lang="en-US" sz="2400" dirty="0" smtClean="0"/>
          </a:p>
          <a:p>
            <a:pPr>
              <a:spcBef>
                <a:spcPts val="1200"/>
              </a:spcBef>
              <a:buNone/>
              <a:defRPr/>
            </a:pPr>
            <a:endParaRPr lang="pl-PL" sz="2400" dirty="0" smtClean="0"/>
          </a:p>
          <a:p>
            <a:pPr eaLnBrk="1" hangingPunct="1">
              <a:spcBef>
                <a:spcPts val="1200"/>
              </a:spcBef>
              <a:defRPr/>
            </a:pPr>
            <a:endParaRPr lang="en-US" sz="2400" dirty="0" smtClean="0"/>
          </a:p>
          <a:p>
            <a:pPr eaLnBrk="1" hangingPunct="1">
              <a:spcBef>
                <a:spcPts val="1200"/>
              </a:spcBef>
              <a:buFont typeface="Wingdings" pitchFamily="2" charset="2"/>
              <a:buNone/>
              <a:defRPr/>
            </a:pPr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A45FBF-CF5C-4095-BA8A-A4173C38E274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686800" cy="81991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sr-Latn-RS" sz="3600" b="1" dirty="0" smtClean="0"/>
              <a:t>Patološki realitet: </a:t>
            </a:r>
            <a:r>
              <a:rPr lang="pl-PL" sz="3600" b="1" dirty="0" smtClean="0"/>
              <a:t>alkoholičarska porodica/1</a:t>
            </a:r>
            <a:endParaRPr lang="en-US" sz="3600" dirty="0" smtClean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686800" cy="4800600"/>
          </a:xfrm>
        </p:spPr>
        <p:txBody>
          <a:bodyPr>
            <a:noAutofit/>
          </a:bodyPr>
          <a:lstStyle/>
          <a:p>
            <a:pPr marL="0" indent="0" eaLnBrk="1" hangingPunct="1">
              <a:lnSpc>
                <a:spcPct val="110000"/>
              </a:lnSpc>
              <a:spcBef>
                <a:spcPts val="300"/>
              </a:spcBef>
              <a:buNone/>
              <a:defRPr/>
            </a:pPr>
            <a:r>
              <a:rPr lang="sr-Latn-CS" sz="2200" dirty="0" smtClean="0"/>
              <a:t>Poremećeni komunikacioni obrasci </a:t>
            </a:r>
            <a:r>
              <a:rPr lang="sr-Latn-CS" sz="2200" b="1" dirty="0" smtClean="0"/>
              <a:t>u porodici </a:t>
            </a:r>
            <a:r>
              <a:rPr lang="sr-Latn-CS" sz="2200" dirty="0" smtClean="0"/>
              <a:t>(</a:t>
            </a:r>
            <a:r>
              <a:rPr lang="sr-Latn-CS" sz="2200" dirty="0" err="1" smtClean="0"/>
              <a:t>Nastasić</a:t>
            </a:r>
            <a:r>
              <a:rPr lang="sr-Latn-CS" sz="2200" dirty="0" smtClean="0"/>
              <a:t>, EPA,46-51): </a:t>
            </a:r>
            <a:endParaRPr lang="pl-PL" sz="2200" b="1" dirty="0" smtClean="0"/>
          </a:p>
          <a:p>
            <a:pPr marL="342900" indent="-342900">
              <a:lnSpc>
                <a:spcPct val="110000"/>
              </a:lnSpc>
              <a:spcBef>
                <a:spcPts val="300"/>
              </a:spcBef>
              <a:buFont typeface="+mj-lt"/>
              <a:buAutoNum type="arabicPeriod"/>
              <a:defRPr/>
            </a:pPr>
            <a:r>
              <a:rPr lang="pl-PL" sz="2200" dirty="0" smtClean="0"/>
              <a:t>Poremećaj organizacije </a:t>
            </a:r>
            <a:r>
              <a:rPr lang="pl-PL" sz="2200" b="1" dirty="0" smtClean="0"/>
              <a:t>svakodnevnog življenja</a:t>
            </a:r>
            <a:endParaRPr lang="pl-PL" sz="2200" dirty="0" smtClean="0"/>
          </a:p>
          <a:p>
            <a:pPr marL="342900" indent="-342900">
              <a:lnSpc>
                <a:spcPct val="110000"/>
              </a:lnSpc>
              <a:spcBef>
                <a:spcPts val="300"/>
              </a:spcBef>
              <a:buFont typeface="+mj-lt"/>
              <a:buAutoNum type="arabicPeriod"/>
              <a:defRPr/>
            </a:pPr>
            <a:r>
              <a:rPr lang="sr-Latn-CS" sz="2200" dirty="0" err="1" smtClean="0"/>
              <a:t>Neadekvanta</a:t>
            </a:r>
            <a:r>
              <a:rPr lang="sr-Latn-CS" sz="2200" dirty="0" smtClean="0"/>
              <a:t>, nejasna, nekonzistentna </a:t>
            </a:r>
            <a:r>
              <a:rPr lang="sr-Latn-CS" sz="2200" b="1" dirty="0" smtClean="0"/>
              <a:t>porodična pravila</a:t>
            </a:r>
            <a:endParaRPr lang="sr-Latn-CS" sz="2200" dirty="0" smtClean="0"/>
          </a:p>
          <a:p>
            <a:pPr marL="342900" indent="-342900">
              <a:lnSpc>
                <a:spcPct val="110000"/>
              </a:lnSpc>
              <a:spcBef>
                <a:spcPts val="300"/>
              </a:spcBef>
              <a:buFont typeface="+mj-lt"/>
              <a:buAutoNum type="arabicPeriod"/>
              <a:defRPr/>
            </a:pPr>
            <a:r>
              <a:rPr lang="sr-Latn-CS" sz="2200" dirty="0" smtClean="0"/>
              <a:t>Konfuzija i inverzija </a:t>
            </a:r>
            <a:r>
              <a:rPr lang="sr-Latn-CS" sz="2200" b="1" dirty="0" smtClean="0"/>
              <a:t>porodičnih uloga </a:t>
            </a:r>
            <a:endParaRPr lang="sr-Latn-CS" sz="2200" dirty="0" smtClean="0"/>
          </a:p>
          <a:p>
            <a:pPr marL="342900" indent="-342900">
              <a:lnSpc>
                <a:spcPct val="110000"/>
              </a:lnSpc>
              <a:spcBef>
                <a:spcPts val="300"/>
              </a:spcBef>
              <a:buFont typeface="+mj-lt"/>
              <a:buAutoNum type="arabicPeriod"/>
              <a:defRPr/>
            </a:pPr>
            <a:r>
              <a:rPr lang="sr-Latn-CS" sz="2200" dirty="0" smtClean="0"/>
              <a:t>Poremećaj </a:t>
            </a:r>
            <a:r>
              <a:rPr lang="sr-Latn-CS" sz="2200" b="1" dirty="0" smtClean="0"/>
              <a:t>granica i  hijerarhije </a:t>
            </a:r>
            <a:r>
              <a:rPr lang="sr-Latn-CS" sz="2200" dirty="0" smtClean="0"/>
              <a:t>između</a:t>
            </a:r>
            <a:r>
              <a:rPr lang="sr-Latn-CS" sz="2200" b="1" dirty="0" smtClean="0"/>
              <a:t> </a:t>
            </a:r>
            <a:r>
              <a:rPr lang="sr-Latn-CS" sz="2200" b="1" dirty="0" err="1" smtClean="0"/>
              <a:t>subsistema</a:t>
            </a:r>
            <a:r>
              <a:rPr lang="sr-Latn-CS" sz="2200" dirty="0" smtClean="0"/>
              <a:t>, </a:t>
            </a:r>
            <a:r>
              <a:rPr lang="sr-Latn-CS" sz="2200" dirty="0" err="1" smtClean="0"/>
              <a:t>transgeneracijske</a:t>
            </a:r>
            <a:r>
              <a:rPr lang="sr-Latn-CS" sz="2200" dirty="0" smtClean="0"/>
              <a:t> koalicije </a:t>
            </a:r>
          </a:p>
          <a:p>
            <a:pPr marL="342900" indent="-342900">
              <a:lnSpc>
                <a:spcPct val="110000"/>
              </a:lnSpc>
              <a:spcBef>
                <a:spcPts val="300"/>
              </a:spcBef>
              <a:buFont typeface="+mj-lt"/>
              <a:buAutoNum type="arabicPeriod"/>
              <a:defRPr/>
            </a:pPr>
            <a:r>
              <a:rPr lang="sr-Latn-CS" sz="2200" dirty="0" smtClean="0"/>
              <a:t>Poremećaj </a:t>
            </a:r>
            <a:r>
              <a:rPr lang="sr-Latn-CS" sz="2200" b="1" dirty="0" smtClean="0"/>
              <a:t>emotivnih odnosa </a:t>
            </a:r>
            <a:r>
              <a:rPr lang="sr-Latn-CS" sz="2200" dirty="0" smtClean="0"/>
              <a:t>: velike oscilacije, bez bliskosti</a:t>
            </a:r>
          </a:p>
          <a:p>
            <a:pPr marL="342900" indent="-342900">
              <a:lnSpc>
                <a:spcPct val="110000"/>
              </a:lnSpc>
              <a:spcBef>
                <a:spcPts val="300"/>
              </a:spcBef>
              <a:buFont typeface="+mj-lt"/>
              <a:buAutoNum type="arabicPeriod"/>
              <a:defRPr/>
            </a:pPr>
            <a:r>
              <a:rPr lang="sr-Latn-CS" sz="2200" dirty="0" smtClean="0"/>
              <a:t>Nedostatak </a:t>
            </a:r>
            <a:r>
              <a:rPr lang="sr-Latn-CS" sz="2200" b="1" dirty="0" smtClean="0"/>
              <a:t>odgovornosti  </a:t>
            </a:r>
          </a:p>
          <a:p>
            <a:pPr marL="342900" indent="-342900">
              <a:lnSpc>
                <a:spcPct val="110000"/>
              </a:lnSpc>
              <a:spcBef>
                <a:spcPts val="300"/>
              </a:spcBef>
              <a:buFont typeface="+mj-lt"/>
              <a:buAutoNum type="arabicPeriod"/>
              <a:defRPr/>
            </a:pPr>
            <a:r>
              <a:rPr lang="sr-Latn-CS" sz="2200" dirty="0" smtClean="0"/>
              <a:t>Nedostatak </a:t>
            </a:r>
            <a:r>
              <a:rPr lang="sr-Latn-CS" sz="2200" b="1" dirty="0" smtClean="0"/>
              <a:t>efikasnog rešavanja problema </a:t>
            </a:r>
          </a:p>
          <a:p>
            <a:pPr marL="342900" indent="-342900">
              <a:lnSpc>
                <a:spcPct val="110000"/>
              </a:lnSpc>
              <a:spcBef>
                <a:spcPts val="300"/>
              </a:spcBef>
              <a:buFont typeface="+mj-lt"/>
              <a:buAutoNum type="arabicPeriod"/>
              <a:defRPr/>
            </a:pPr>
            <a:r>
              <a:rPr lang="sr-Latn-CS" sz="2200" dirty="0" smtClean="0"/>
              <a:t>Disfunkcionalna, nejasna, isprekidana  nedosledna </a:t>
            </a:r>
            <a:r>
              <a:rPr lang="sr-Latn-CS" sz="2200" b="1" dirty="0" smtClean="0"/>
              <a:t>komunikacija/ razmena informacija  - nema planiranja</a:t>
            </a:r>
          </a:p>
          <a:p>
            <a:pPr marL="342900" indent="-342900">
              <a:lnSpc>
                <a:spcPct val="110000"/>
              </a:lnSpc>
              <a:spcBef>
                <a:spcPts val="300"/>
              </a:spcBef>
              <a:buFont typeface="+mj-lt"/>
              <a:buAutoNum type="arabicPeriod"/>
              <a:defRPr/>
            </a:pPr>
            <a:r>
              <a:rPr lang="sr-Latn-CS" sz="2200" b="1" dirty="0" smtClean="0"/>
              <a:t>Smanjeni socijalni kontakti van porodice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A45FBF-CF5C-4095-BA8A-A4173C38E274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458200" cy="66751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sr-Latn-RS" sz="3600" b="1" dirty="0" smtClean="0"/>
              <a:t>Patološki realitet: </a:t>
            </a:r>
            <a:r>
              <a:rPr lang="pl-PL" sz="3600" b="1" dirty="0" smtClean="0"/>
              <a:t>alkoholičarska porodica/2</a:t>
            </a:r>
            <a:endParaRPr lang="en-US" sz="3600" dirty="0" smtClean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71600"/>
            <a:ext cx="8382000" cy="5181600"/>
          </a:xfrm>
        </p:spPr>
        <p:txBody>
          <a:bodyPr>
            <a:noAutofit/>
          </a:bodyPr>
          <a:lstStyle/>
          <a:p>
            <a:pPr marL="0" indent="0">
              <a:spcBef>
                <a:spcPts val="300"/>
              </a:spcBef>
              <a:buNone/>
              <a:defRPr/>
            </a:pPr>
            <a:r>
              <a:rPr lang="sr-Latn-CS" sz="2200" dirty="0" err="1" smtClean="0"/>
              <a:t>Stajnglas</a:t>
            </a:r>
            <a:r>
              <a:rPr lang="sr-Latn-CS" sz="2200" dirty="0" smtClean="0"/>
              <a:t>: </a:t>
            </a:r>
            <a:r>
              <a:rPr lang="sr-Latn-CS" sz="2200" b="1" dirty="0" smtClean="0"/>
              <a:t>tri vrste regulatornih mehanizama (RM) </a:t>
            </a:r>
            <a:r>
              <a:rPr lang="sr-Latn-CS" sz="2200" dirty="0" smtClean="0"/>
              <a:t>u porodici :</a:t>
            </a:r>
          </a:p>
          <a:p>
            <a:pPr marL="342900" indent="-342900">
              <a:spcBef>
                <a:spcPts val="300"/>
              </a:spcBef>
              <a:buAutoNum type="arabicParenR"/>
              <a:defRPr/>
            </a:pPr>
            <a:r>
              <a:rPr lang="sr-Latn-CS" sz="2200" u="sng" dirty="0" smtClean="0"/>
              <a:t>Dnevne porodične rutine </a:t>
            </a:r>
            <a:r>
              <a:rPr lang="sr-Latn-CS" sz="2200" dirty="0" smtClean="0"/>
              <a:t>– svakodnevni život</a:t>
            </a:r>
          </a:p>
          <a:p>
            <a:pPr marL="342900" indent="-342900">
              <a:spcBef>
                <a:spcPts val="300"/>
              </a:spcBef>
              <a:buAutoNum type="arabicParenR"/>
              <a:defRPr/>
            </a:pPr>
            <a:r>
              <a:rPr lang="sr-Latn-CS" sz="2200" u="sng" dirty="0" smtClean="0"/>
              <a:t>Porodični rituali </a:t>
            </a:r>
            <a:r>
              <a:rPr lang="sr-Latn-CS" sz="2200" dirty="0" smtClean="0"/>
              <a:t>(proslave, praznici, odmori, zabava)</a:t>
            </a:r>
          </a:p>
          <a:p>
            <a:pPr marL="342900" indent="-342900" eaLnBrk="1" hangingPunct="1">
              <a:spcBef>
                <a:spcPts val="300"/>
              </a:spcBef>
              <a:buAutoNum type="arabicParenR"/>
              <a:defRPr/>
            </a:pPr>
            <a:r>
              <a:rPr lang="sr-Latn-CS" sz="2200" u="sng" dirty="0" smtClean="0"/>
              <a:t>Kratkoročno rešavanje problema </a:t>
            </a:r>
          </a:p>
          <a:p>
            <a:pPr marL="0" indent="0">
              <a:spcBef>
                <a:spcPts val="300"/>
              </a:spcBef>
              <a:buNone/>
              <a:defRPr/>
            </a:pPr>
            <a:r>
              <a:rPr lang="sr-Latn-CS" sz="2200" b="1" dirty="0" smtClean="0"/>
              <a:t>Tri stepena promena RM u porodici alkoholičara:</a:t>
            </a:r>
            <a:endParaRPr lang="pl-PL" sz="2200" b="1" dirty="0" smtClean="0"/>
          </a:p>
          <a:p>
            <a:pPr marL="342900" indent="-342900">
              <a:spcBef>
                <a:spcPts val="300"/>
              </a:spcBef>
              <a:buNone/>
              <a:defRPr/>
            </a:pPr>
            <a:r>
              <a:rPr lang="sr-Latn-CS" sz="2200" b="1" dirty="0" smtClean="0"/>
              <a:t>I stepen</a:t>
            </a:r>
            <a:r>
              <a:rPr lang="sr-Latn-CS" sz="2200" dirty="0" smtClean="0"/>
              <a:t>: </a:t>
            </a:r>
            <a:r>
              <a:rPr lang="sr-Latn-CS" sz="2200" b="1" dirty="0" smtClean="0"/>
              <a:t>minimalne </a:t>
            </a:r>
            <a:r>
              <a:rPr lang="sr-Latn-CS" sz="2200" dirty="0" smtClean="0"/>
              <a:t>promene</a:t>
            </a:r>
          </a:p>
          <a:p>
            <a:pPr marL="342900" indent="-342900">
              <a:spcBef>
                <a:spcPts val="300"/>
              </a:spcBef>
              <a:buNone/>
              <a:defRPr/>
            </a:pPr>
            <a:r>
              <a:rPr lang="sr-Latn-CS" sz="2200" b="1" dirty="0" smtClean="0"/>
              <a:t>II stepen</a:t>
            </a:r>
            <a:r>
              <a:rPr lang="sr-Latn-CS" sz="2200" dirty="0" smtClean="0"/>
              <a:t>: dolazi do </a:t>
            </a:r>
            <a:r>
              <a:rPr lang="sr-Latn-CS" sz="2200" b="1" dirty="0" smtClean="0"/>
              <a:t>bazičnih disfunkcija</a:t>
            </a:r>
            <a:r>
              <a:rPr lang="sr-Latn-CS" sz="2200" dirty="0" smtClean="0"/>
              <a:t>, ali  porodica </a:t>
            </a:r>
            <a:r>
              <a:rPr lang="sr-Latn-CS" sz="2200" b="1" dirty="0" smtClean="0"/>
              <a:t>štiti </a:t>
            </a:r>
            <a:r>
              <a:rPr lang="sr-Latn-CS" sz="2200" b="1" dirty="0" err="1" smtClean="0"/>
              <a:t>normativnost</a:t>
            </a:r>
            <a:r>
              <a:rPr lang="sr-Latn-CS" sz="2200" b="1" dirty="0" smtClean="0"/>
              <a:t> </a:t>
            </a:r>
            <a:r>
              <a:rPr lang="sr-Latn-CS" sz="2200" dirty="0" smtClean="0"/>
              <a:t>regulativnih mehanizama </a:t>
            </a:r>
          </a:p>
          <a:p>
            <a:pPr marL="342900" indent="-342900">
              <a:spcBef>
                <a:spcPts val="300"/>
              </a:spcBef>
              <a:buNone/>
              <a:defRPr/>
            </a:pPr>
            <a:r>
              <a:rPr lang="sr-Latn-CS" sz="2200" b="1" dirty="0" smtClean="0"/>
              <a:t>III stepen:  </a:t>
            </a:r>
            <a:r>
              <a:rPr lang="sr-Latn-CS" sz="2200" b="1" dirty="0" err="1" smtClean="0"/>
              <a:t>restrukturisanje</a:t>
            </a:r>
            <a:r>
              <a:rPr lang="sr-Latn-CS" sz="2200" b="1" dirty="0" smtClean="0"/>
              <a:t> </a:t>
            </a:r>
            <a:r>
              <a:rPr lang="sr-Latn-CS" sz="2200" dirty="0" smtClean="0"/>
              <a:t>prema potrebama alkoholičara: </a:t>
            </a:r>
          </a:p>
          <a:p>
            <a:pPr marL="228600" indent="-228600">
              <a:spcBef>
                <a:spcPts val="300"/>
              </a:spcBef>
              <a:defRPr/>
            </a:pPr>
            <a:r>
              <a:rPr lang="sr-Latn-CS" sz="2200" u="sng" dirty="0" smtClean="0"/>
              <a:t>Dnevne rutine</a:t>
            </a:r>
            <a:r>
              <a:rPr lang="sr-Latn-CS" sz="2200" dirty="0" smtClean="0"/>
              <a:t>: intenziviranje izvođenja  kad alkoholičar ne ometa </a:t>
            </a:r>
          </a:p>
          <a:p>
            <a:pPr marL="228600" indent="-228600">
              <a:spcBef>
                <a:spcPts val="300"/>
              </a:spcBef>
              <a:defRPr/>
            </a:pPr>
            <a:r>
              <a:rPr lang="sr-Latn-CS" sz="2200" u="sng" dirty="0" smtClean="0"/>
              <a:t>Rituali</a:t>
            </a:r>
            <a:r>
              <a:rPr lang="sr-Latn-CS" sz="2200" dirty="0" smtClean="0"/>
              <a:t>: prekid ili značajna uloga alkohola u njima</a:t>
            </a:r>
          </a:p>
          <a:p>
            <a:pPr marL="228600" indent="-228600">
              <a:spcBef>
                <a:spcPts val="300"/>
              </a:spcBef>
              <a:defRPr/>
            </a:pPr>
            <a:r>
              <a:rPr lang="sr-Latn-CS" sz="2200" u="sng" dirty="0" smtClean="0"/>
              <a:t>Rešavanje problema</a:t>
            </a:r>
            <a:r>
              <a:rPr lang="sr-Latn-CS" sz="2200" dirty="0" smtClean="0"/>
              <a:t> - koegzistencija dva obrasca:</a:t>
            </a:r>
          </a:p>
          <a:p>
            <a:pPr marL="594360" lvl="1" indent="-228600">
              <a:spcBef>
                <a:spcPts val="300"/>
              </a:spcBef>
              <a:buNone/>
              <a:defRPr/>
            </a:pPr>
            <a:r>
              <a:rPr lang="sr-Latn-CS" sz="2200" dirty="0" smtClean="0"/>
              <a:t>a) ponašanja vezana za </a:t>
            </a:r>
            <a:r>
              <a:rPr lang="sr-Latn-CS" sz="2200" i="1" dirty="0" smtClean="0"/>
              <a:t>treznost</a:t>
            </a:r>
            <a:r>
              <a:rPr lang="sr-Latn-CS" sz="2200" dirty="0" smtClean="0"/>
              <a:t> –rešavanje realnih problema</a:t>
            </a:r>
          </a:p>
          <a:p>
            <a:pPr marL="594360" lvl="1" indent="-228600">
              <a:spcBef>
                <a:spcPts val="300"/>
              </a:spcBef>
              <a:buNone/>
              <a:defRPr/>
            </a:pPr>
            <a:r>
              <a:rPr lang="sr-Latn-CS" sz="2200" dirty="0" smtClean="0"/>
              <a:t>b) ponašanja vezana za </a:t>
            </a:r>
            <a:r>
              <a:rPr lang="sr-Latn-CS" sz="2200" i="1" dirty="0" smtClean="0"/>
              <a:t>pijanstvo</a:t>
            </a:r>
            <a:r>
              <a:rPr lang="sr-Latn-CS" sz="2200" dirty="0" smtClean="0"/>
              <a:t> –rešavanje samo tog problema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A45FBF-CF5C-4095-BA8A-A4173C38E274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33400" y="1905000"/>
            <a:ext cx="7851648" cy="2438400"/>
          </a:xfrm>
        </p:spPr>
        <p:txBody>
          <a:bodyPr>
            <a:normAutofit/>
          </a:bodyPr>
          <a:lstStyle/>
          <a:p>
            <a:pPr algn="l"/>
            <a:r>
              <a:rPr lang="sr-Latn-CS" sz="4000" dirty="0" smtClean="0">
                <a:latin typeface="Arial Black" pitchFamily="34" charset="0"/>
                <a:cs typeface="Aharoni" pitchFamily="2" charset="-79"/>
              </a:rPr>
              <a:t/>
            </a:r>
            <a:br>
              <a:rPr lang="sr-Latn-CS" sz="4000" dirty="0" smtClean="0">
                <a:latin typeface="Arial Black" pitchFamily="34" charset="0"/>
                <a:cs typeface="Aharoni" pitchFamily="2" charset="-79"/>
              </a:rPr>
            </a:br>
            <a:r>
              <a:rPr lang="sr-Latn-CS" sz="4000" dirty="0" smtClean="0">
                <a:latin typeface="Arial Black" pitchFamily="34" charset="0"/>
                <a:cs typeface="Aharoni" pitchFamily="2" charset="-79"/>
              </a:rPr>
              <a:t>SGPTA - SISTEMSKA GRUPNA PORODIČNA TERAPIJA ALKOHOLIZMA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02DE49-DF00-4841-92C9-BF3C6D5D77C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112471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sr-Latn-CS" sz="4000" b="1" dirty="0" smtClean="0"/>
              <a:t>SGPTA</a:t>
            </a:r>
            <a:r>
              <a:rPr lang="sr-Latn-CS" sz="4000" dirty="0" smtClean="0"/>
              <a:t> - </a:t>
            </a:r>
            <a:r>
              <a:rPr lang="sr-Latn-CS" sz="4000" b="1" dirty="0" smtClean="0"/>
              <a:t>Sistemska grupna porodična terapija alkoholizma – istorijat 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28800"/>
            <a:ext cx="8229600" cy="46482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sl-SI" sz="2400" dirty="0" smtClean="0"/>
              <a:t>1973.g. </a:t>
            </a:r>
            <a:r>
              <a:rPr lang="sl-SI" sz="2400" b="1" dirty="0" smtClean="0"/>
              <a:t>Branko Gačić</a:t>
            </a:r>
            <a:r>
              <a:rPr lang="sl-SI" sz="2400" dirty="0" smtClean="0"/>
              <a:t>: u okviru Dnevne bolnice Instituta za mentalno zdravlje u Beogradu uključuje i supruge alkoholičara u terapijsku grupu i razvija program porodične terapije alkoholizma i naziva je </a:t>
            </a:r>
            <a:r>
              <a:rPr lang="sl-SI" sz="2400" b="1" i="1" dirty="0" smtClean="0"/>
              <a:t>intenzivna kombinovana porodična terapija alkoholizma.</a:t>
            </a:r>
            <a:endParaRPr lang="sl-SI" sz="2400" i="1" dirty="0" smtClean="0"/>
          </a:p>
          <a:p>
            <a:pPr>
              <a:buNone/>
            </a:pPr>
            <a:r>
              <a:rPr lang="sl-SI" sz="2400" dirty="0" smtClean="0"/>
              <a:t>Obuhvata:</a:t>
            </a:r>
          </a:p>
          <a:p>
            <a:pPr>
              <a:spcBef>
                <a:spcPts val="0"/>
              </a:spcBef>
            </a:pPr>
            <a:r>
              <a:rPr lang="sl-SI" sz="2400" b="1" dirty="0" smtClean="0"/>
              <a:t>simptomatsku terapiju</a:t>
            </a:r>
            <a:r>
              <a:rPr lang="sl-SI" sz="2400" dirty="0" smtClean="0"/>
              <a:t>: klasični i tradicionalni, medicinski deo programa</a:t>
            </a:r>
          </a:p>
          <a:p>
            <a:pPr>
              <a:spcBef>
                <a:spcPts val="0"/>
              </a:spcBef>
            </a:pPr>
            <a:r>
              <a:rPr lang="sl-SI" sz="2400" b="1" dirty="0" smtClean="0"/>
              <a:t>etiološku terapiju</a:t>
            </a:r>
            <a:r>
              <a:rPr lang="sl-SI" sz="2400" dirty="0" smtClean="0"/>
              <a:t>: porodična terapija tj. usmerenost na bračne i porodične probleme</a:t>
            </a:r>
          </a:p>
          <a:p>
            <a:pPr>
              <a:spcBef>
                <a:spcPts val="0"/>
              </a:spcBef>
              <a:buFont typeface="Wingdings"/>
              <a:buChar char="ð"/>
            </a:pPr>
            <a:r>
              <a:rPr lang="sl-SI" sz="2400" b="1" dirty="0" smtClean="0"/>
              <a:t>Dvostruko veća efikasnost</a:t>
            </a:r>
          </a:p>
          <a:p>
            <a:pPr>
              <a:buNone/>
            </a:pPr>
            <a:r>
              <a:rPr lang="sl-SI" sz="2400" b="1" dirty="0" smtClean="0"/>
              <a:t>Dalji razvoj</a:t>
            </a:r>
            <a:r>
              <a:rPr lang="sl-SI" sz="2400" dirty="0" smtClean="0"/>
              <a:t> : značajno veće angažovanje i drugih socijalnih sistema.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A45FBF-CF5C-4095-BA8A-A4173C38E274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>
            <a:normAutofit/>
          </a:bodyPr>
          <a:lstStyle/>
          <a:p>
            <a:r>
              <a:rPr lang="sr-Latn-CS" sz="3600" b="1" dirty="0" smtClean="0"/>
              <a:t>SGPTA</a:t>
            </a:r>
            <a:endParaRPr lang="sr-Latn-C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495800"/>
          </a:xfrm>
        </p:spPr>
        <p:txBody>
          <a:bodyPr/>
          <a:lstStyle/>
          <a:p>
            <a:pPr>
              <a:buFont typeface="Wingdings"/>
              <a:buChar char="ð"/>
            </a:pPr>
            <a:r>
              <a:rPr lang="sl-SI" dirty="0" smtClean="0">
                <a:sym typeface="Wingdings"/>
              </a:rPr>
              <a:t>Razvija se </a:t>
            </a:r>
            <a:r>
              <a:rPr lang="sl-SI" dirty="0" smtClean="0"/>
              <a:t>model </a:t>
            </a:r>
            <a:r>
              <a:rPr lang="sl-SI" b="1" dirty="0" smtClean="0"/>
              <a:t>sistemske grupne porodične terapije alkoholizma </a:t>
            </a:r>
            <a:r>
              <a:rPr lang="sl-SI" dirty="0" smtClean="0"/>
              <a:t>(</a:t>
            </a:r>
            <a:r>
              <a:rPr lang="sl-SI" b="1" dirty="0" smtClean="0"/>
              <a:t>SGPTA</a:t>
            </a:r>
            <a:r>
              <a:rPr lang="sl-SI" dirty="0" smtClean="0"/>
              <a:t>). </a:t>
            </a:r>
          </a:p>
          <a:p>
            <a:pPr>
              <a:buNone/>
            </a:pPr>
            <a:r>
              <a:rPr lang="sl-SI" dirty="0" smtClean="0"/>
              <a:t>Teorijske osnove: </a:t>
            </a:r>
          </a:p>
          <a:p>
            <a:r>
              <a:rPr lang="sl-SI" b="1" dirty="0" smtClean="0"/>
              <a:t>socio-psihijatrijski model </a:t>
            </a:r>
            <a:r>
              <a:rPr lang="sl-SI" dirty="0" smtClean="0"/>
              <a:t>lečenja alkoholizma (Institut za mentalno zdravlje),</a:t>
            </a:r>
          </a:p>
          <a:p>
            <a:r>
              <a:rPr lang="sl-SI" b="1" dirty="0" smtClean="0"/>
              <a:t>sistemska porodična terapija  </a:t>
            </a:r>
            <a:r>
              <a:rPr lang="sl-SI" dirty="0" smtClean="0"/>
              <a:t>- uključivanja supruge i članova porodice (Gačić sa saradnicima)</a:t>
            </a:r>
          </a:p>
          <a:p>
            <a:pPr>
              <a:buNone/>
            </a:pPr>
            <a:r>
              <a:rPr lang="sl-SI" dirty="0" smtClean="0"/>
              <a:t>Primenjuje se </a:t>
            </a:r>
            <a:r>
              <a:rPr lang="sl-SI" b="1" dirty="0" smtClean="0"/>
              <a:t>30 godina</a:t>
            </a:r>
            <a:endParaRPr lang="sr-Latn-C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A45FBF-CF5C-4095-BA8A-A4173C38E274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2031</TotalTime>
  <Words>1614</Words>
  <Application>Microsoft Office PowerPoint</Application>
  <PresentationFormat>On-screen Show (4:3)</PresentationFormat>
  <Paragraphs>206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Flow</vt:lpstr>
      <vt:lpstr>11. SOCIJALNI RAD I  BOLESTI ZAVISNOSTI  April 2020. </vt:lpstr>
      <vt:lpstr>SISTEMSKI PRISTUP TRETMANU ALKOHOLIZMA</vt:lpstr>
      <vt:lpstr>SISTEMSKA UKLOPLJENOST TRETMANA BZ</vt:lpstr>
      <vt:lpstr>Patološki realitet: alkoholičarsko partnerstvo</vt:lpstr>
      <vt:lpstr>Patološki realitet: alkoholičarska porodica/1</vt:lpstr>
      <vt:lpstr>Patološki realitet: alkoholičarska porodica/2</vt:lpstr>
      <vt:lpstr> SGPTA - SISTEMSKA GRUPNA PORODIČNA TERAPIJA ALKOHOLIZMA </vt:lpstr>
      <vt:lpstr>SGPTA - Sistemska grupna porodična terapija alkoholizma – istorijat </vt:lpstr>
      <vt:lpstr>SGPTA</vt:lpstr>
      <vt:lpstr>ODLIKE SGPTA/1 </vt:lpstr>
      <vt:lpstr>Odlike SGPTA/2</vt:lpstr>
      <vt:lpstr>Odlike SGPTA/3</vt:lpstr>
      <vt:lpstr>OSNOVNO O FAZAMA PROGRAMA SGPTA /1</vt:lpstr>
      <vt:lpstr>Osnovno o fazama programa SGPTA /2</vt:lpstr>
      <vt:lpstr>Osnovno o fazama programa SGPTA/3</vt:lpstr>
      <vt:lpstr>Pripremno-orijentaciona faza  detaljnije</vt:lpstr>
      <vt:lpstr>Intenzivna faza detaljnije/1</vt:lpstr>
      <vt:lpstr>Intenzivna faza detaljnije/2</vt:lpstr>
      <vt:lpstr>Intenzivna faza detaljnije/3</vt:lpstr>
      <vt:lpstr>Primer: pravila uspešne apstinencije</vt:lpstr>
      <vt:lpstr>Intenzivna faza detaljnije/4</vt:lpstr>
      <vt:lpstr>Intenzivna faza detaljnije/5</vt:lpstr>
      <vt:lpstr>Intenzivna faza detaljnije/6</vt:lpstr>
      <vt:lpstr>Intenzivna faza detaljnije/7</vt:lpstr>
      <vt:lpstr>Rehabilitaciona faza detaljnije</vt:lpstr>
      <vt:lpstr>Literatura</vt:lpstr>
      <vt:lpstr>Dodatna literatura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Jasna</dc:creator>
  <cp:lastModifiedBy>Jasna</cp:lastModifiedBy>
  <cp:revision>154</cp:revision>
  <cp:lastPrinted>1601-01-01T00:00:00Z</cp:lastPrinted>
  <dcterms:created xsi:type="dcterms:W3CDTF">1601-01-01T00:00:00Z</dcterms:created>
  <dcterms:modified xsi:type="dcterms:W3CDTF">2020-04-23T10:40:03Z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