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32"/>
  </p:notesMasterIdLst>
  <p:handoutMasterIdLst>
    <p:handoutMasterId r:id="rId33"/>
  </p:handoutMasterIdLst>
  <p:sldIdLst>
    <p:sldId id="285" r:id="rId2"/>
    <p:sldId id="358" r:id="rId3"/>
    <p:sldId id="359" r:id="rId4"/>
    <p:sldId id="360" r:id="rId5"/>
    <p:sldId id="374" r:id="rId6"/>
    <p:sldId id="361" r:id="rId7"/>
    <p:sldId id="362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70" r:id="rId16"/>
    <p:sldId id="371" r:id="rId17"/>
    <p:sldId id="372" r:id="rId18"/>
    <p:sldId id="301" r:id="rId19"/>
    <p:sldId id="309" r:id="rId20"/>
    <p:sldId id="315" r:id="rId21"/>
    <p:sldId id="311" r:id="rId22"/>
    <p:sldId id="312" r:id="rId23"/>
    <p:sldId id="342" r:id="rId24"/>
    <p:sldId id="322" r:id="rId25"/>
    <p:sldId id="335" r:id="rId26"/>
    <p:sldId id="343" r:id="rId27"/>
    <p:sldId id="336" r:id="rId28"/>
    <p:sldId id="333" r:id="rId29"/>
    <p:sldId id="334" r:id="rId30"/>
    <p:sldId id="300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09" autoAdjust="0"/>
    <p:restoredTop sz="94651" autoAdjust="0"/>
  </p:normalViewPr>
  <p:slideViewPr>
    <p:cSldViewPr>
      <p:cViewPr>
        <p:scale>
          <a:sx n="40" d="100"/>
          <a:sy n="40" d="100"/>
        </p:scale>
        <p:origin x="-360" y="-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8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EE81-94E2-43FA-B1AB-302CEA183C1D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8D2E1-38A7-4E35-BC62-BB2E0426A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82973-AA97-4665-911D-F71863DF4532}" type="datetimeFigureOut">
              <a:rPr lang="sr-Latn-CS" smtClean="0"/>
              <a:pPr/>
              <a:t>30.4.2020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E62AC-40D6-4A58-9086-DAB6719B253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62AC-40D6-4A58-9086-DAB6719B2539}" type="slidenum">
              <a:rPr lang="sr-Latn-CS" smtClean="0"/>
              <a:pPr/>
              <a:t>11</a:t>
            </a:fld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CD351-1D01-4D09-B088-9AE9F59B61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5ED4E-813A-4452-A6D7-DDA84883CF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4F56DC-0344-45A1-B7A5-8237151B18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0E6FD-7384-47F5-BF3B-7711D7E70D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D789A-073F-4906-B680-FC51CCEB05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F29C22-EFC3-4E28-8DFA-FB04F4B172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C98244-40E0-4B3C-91E0-A16581291E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726B14-BC94-44CE-8D82-F3FC8A630D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FC9F66-362A-4AB4-9021-9A03BDAC54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9250EC4-4B5F-4A99-8943-C2C8F17012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8162112-3057-4FC0-A5F4-9DD5D452FC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19812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sz="5300" dirty="0" smtClean="0"/>
              <a:t>10. SOCIJALNI RAD I </a:t>
            </a:r>
            <a:br>
              <a:rPr lang="sr-Latn-CS" sz="5300" dirty="0" smtClean="0"/>
            </a:br>
            <a:r>
              <a:rPr lang="sr-Latn-CS" sz="5300" dirty="0" smtClean="0"/>
              <a:t>BOLESTI ZAVISNOSTI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April</a:t>
            </a:r>
            <a:r>
              <a:rPr lang="sr-Latn-RS" sz="4000" dirty="0" smtClean="0"/>
              <a:t> 20</a:t>
            </a:r>
            <a:r>
              <a:rPr lang="en-US" sz="4000" dirty="0" smtClean="0"/>
              <a:t>20. </a:t>
            </a:r>
            <a:endParaRPr lang="en-US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114800"/>
            <a:ext cx="7854696" cy="1981200"/>
          </a:xfrm>
        </p:spPr>
        <p:txBody>
          <a:bodyPr>
            <a:normAutofit/>
          </a:bodyPr>
          <a:lstStyle/>
          <a:p>
            <a:pPr marL="350838" indent="-350838" algn="l">
              <a:buFont typeface="Arial" pitchFamily="34" charset="0"/>
              <a:buChar char="•"/>
            </a:pPr>
            <a:r>
              <a:rPr lang="sr-Latn-RS" sz="3600" b="1" dirty="0" smtClean="0">
                <a:latin typeface="+mj-lt"/>
                <a:cs typeface="Aharoni" pitchFamily="2" charset="-79"/>
              </a:rPr>
              <a:t> </a:t>
            </a:r>
            <a:r>
              <a:rPr lang="en-US" sz="3600" b="1" dirty="0" err="1" smtClean="0">
                <a:latin typeface="+mj-lt"/>
                <a:cs typeface="Aharoni" pitchFamily="2" charset="-79"/>
              </a:rPr>
              <a:t>Terapijski</a:t>
            </a:r>
            <a:r>
              <a:rPr lang="en-US" sz="3600" b="1" dirty="0" smtClean="0">
                <a:latin typeface="+mj-lt"/>
                <a:cs typeface="Aharoni" pitchFamily="2" charset="-79"/>
              </a:rPr>
              <a:t> </a:t>
            </a:r>
            <a:r>
              <a:rPr lang="en-US" sz="3600" b="1" dirty="0" err="1" smtClean="0">
                <a:latin typeface="+mj-lt"/>
                <a:cs typeface="Aharoni" pitchFamily="2" charset="-79"/>
              </a:rPr>
              <a:t>programi</a:t>
            </a:r>
            <a:r>
              <a:rPr lang="sr-Latn-RS" sz="3600" b="1" smtClean="0">
                <a:latin typeface="+mj-lt"/>
                <a:cs typeface="Aharoni" pitchFamily="2" charset="-79"/>
              </a:rPr>
              <a:t> bolesti zavisnosti</a:t>
            </a:r>
            <a:endParaRPr lang="sr-Latn-CS" sz="3600" b="1" dirty="0" smtClean="0">
              <a:latin typeface="+mj-lt"/>
              <a:cs typeface="Aharoni" pitchFamily="2" charset="-79"/>
            </a:endParaRPr>
          </a:p>
          <a:p>
            <a:pPr marL="350838" indent="-350838" algn="l">
              <a:buFont typeface="Arial" pitchFamily="34" charset="0"/>
              <a:buChar char="•"/>
            </a:pPr>
            <a:r>
              <a:rPr lang="sr-Latn-CS" sz="3600" b="1" dirty="0" smtClean="0">
                <a:latin typeface="+mj-lt"/>
                <a:cs typeface="Aharoni" pitchFamily="2" charset="-79"/>
              </a:rPr>
              <a:t>Terapijski konteksti alkoholizma</a:t>
            </a:r>
            <a:endParaRPr lang="sr-Latn-CS" b="1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400" y="3228536"/>
            <a:ext cx="7854696" cy="17526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sr-Latn-CS" sz="4000" dirty="0" smtClean="0"/>
              <a:t>Terapijski programi </a:t>
            </a:r>
            <a:r>
              <a:rPr lang="en-US" sz="4000" dirty="0" smtClean="0"/>
              <a:t>u </a:t>
            </a:r>
            <a:r>
              <a:rPr lang="en-US" sz="4000" dirty="0" err="1" smtClean="0"/>
              <a:t>ra</a:t>
            </a:r>
            <a:r>
              <a:rPr lang="sr-Latn-RS" sz="4000" dirty="0" smtClean="0"/>
              <a:t>z</a:t>
            </a:r>
            <a:r>
              <a:rPr lang="en-US" sz="4000" dirty="0" err="1" smtClean="0"/>
              <a:t>li</a:t>
            </a:r>
            <a:r>
              <a:rPr lang="sr-Latn-RS" sz="4000" dirty="0" smtClean="0"/>
              <a:t>č</a:t>
            </a:r>
            <a:r>
              <a:rPr lang="en-US" sz="4000" dirty="0" err="1" smtClean="0"/>
              <a:t>itim</a:t>
            </a:r>
            <a:r>
              <a:rPr lang="en-US" sz="4000" dirty="0" smtClean="0"/>
              <a:t> </a:t>
            </a:r>
            <a:r>
              <a:rPr lang="en-US" sz="4000" dirty="0" err="1" smtClean="0"/>
              <a:t>kontekstima</a:t>
            </a:r>
            <a:endParaRPr lang="sr-Latn-CS" sz="4000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6425" cy="1066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l-PL" sz="3600" b="1" dirty="0" smtClean="0"/>
              <a:t>VANBOLNIČKI</a:t>
            </a:r>
            <a:r>
              <a:rPr lang="pl-PL" sz="3200" b="1" dirty="0" smtClean="0"/>
              <a:t> TRETMAN BZ/1</a:t>
            </a:r>
            <a:endParaRPr lang="en-US" sz="3200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458200" cy="4572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None/>
              <a:defRPr/>
            </a:pPr>
            <a:r>
              <a:rPr lang="pl-PL" b="1" dirty="0" smtClean="0"/>
              <a:t>Uslovi: 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pl-PL" dirty="0" smtClean="0"/>
              <a:t>a) Pacijent može da uspostavi </a:t>
            </a:r>
            <a:r>
              <a:rPr lang="pl-PL" b="1" dirty="0" smtClean="0"/>
              <a:t>apstinenciju </a:t>
            </a:r>
            <a:r>
              <a:rPr lang="pl-PL" dirty="0" smtClean="0"/>
              <a:t>u vanbolničkim uslovima 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pl-PL" dirty="0" smtClean="0"/>
              <a:t>b) </a:t>
            </a:r>
            <a:r>
              <a:rPr lang="pl-PL" b="1" dirty="0" smtClean="0"/>
              <a:t>Psihosomatski</a:t>
            </a:r>
            <a:r>
              <a:rPr lang="pl-PL" dirty="0" smtClean="0"/>
              <a:t> </a:t>
            </a:r>
            <a:r>
              <a:rPr lang="pl-PL" b="1" dirty="0" smtClean="0"/>
              <a:t>status</a:t>
            </a:r>
            <a:r>
              <a:rPr lang="pl-PL" dirty="0" smtClean="0"/>
              <a:t> pacijenta ne zahteva hospitalizaciju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pl-PL" b="1" dirty="0" smtClean="0"/>
              <a:t>Aktivnosti </a:t>
            </a:r>
            <a:r>
              <a:rPr lang="pl-PL" dirty="0" smtClean="0"/>
              <a:t>su usmerene na:</a:t>
            </a:r>
          </a:p>
          <a:p>
            <a:pPr marL="285750" indent="-28575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pl-PL" b="1" dirty="0" smtClean="0"/>
              <a:t>Produbljivanje početne motivacije </a:t>
            </a:r>
            <a:r>
              <a:rPr lang="pl-PL" dirty="0" smtClean="0"/>
              <a:t>za nastavak lečenja kod pacijenta i osoba iz neposrednog okuženja</a:t>
            </a:r>
          </a:p>
          <a:p>
            <a:pPr marL="285750" indent="-28575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pl-PL" dirty="0" smtClean="0"/>
              <a:t>Poboljšanje</a:t>
            </a:r>
            <a:r>
              <a:rPr lang="pl-PL" b="1" dirty="0" smtClean="0"/>
              <a:t> ošteg zdravstevnog stanja </a:t>
            </a:r>
            <a:r>
              <a:rPr lang="pl-PL" dirty="0" smtClean="0"/>
              <a:t>i </a:t>
            </a:r>
            <a:r>
              <a:rPr lang="pl-PL" b="1" dirty="0" smtClean="0"/>
              <a:t>psihičkog statusa   </a:t>
            </a:r>
            <a:endParaRPr lang="en-US" b="1" dirty="0" smtClean="0"/>
          </a:p>
          <a:p>
            <a:pPr marL="628650" lvl="2" indent="-355600">
              <a:lnSpc>
                <a:spcPct val="110000"/>
              </a:lnSpc>
              <a:spcBef>
                <a:spcPts val="300"/>
              </a:spcBef>
              <a:buClr>
                <a:schemeClr val="accent3"/>
              </a:buClr>
              <a:buSzPct val="95000"/>
              <a:buFont typeface="Wingdings" pitchFamily="2" charset="2"/>
              <a:buChar char="§"/>
              <a:defRPr/>
            </a:pPr>
            <a:r>
              <a:rPr lang="sr-Latn-CS" sz="2600" b="1" dirty="0" smtClean="0"/>
              <a:t>Farmakoterapija </a:t>
            </a:r>
            <a:r>
              <a:rPr lang="sr-Latn-CS" sz="2600" dirty="0" smtClean="0"/>
              <a:t>(detoksikacija, psihofamakoterapija, terapija za telesne i neurološke posledice alkoholizm, protektivna terapija)</a:t>
            </a:r>
          </a:p>
          <a:p>
            <a:pPr marL="628650" lvl="2" indent="-355600">
              <a:lnSpc>
                <a:spcPct val="110000"/>
              </a:lnSpc>
              <a:spcBef>
                <a:spcPts val="300"/>
              </a:spcBef>
              <a:buClr>
                <a:schemeClr val="accent3"/>
              </a:buClr>
              <a:buSzPct val="95000"/>
              <a:buFont typeface="Wingdings" pitchFamily="2" charset="2"/>
              <a:buChar char="§"/>
              <a:defRPr/>
            </a:pPr>
            <a:r>
              <a:rPr lang="sr-Latn-CS" sz="2600" b="1" dirty="0" smtClean="0"/>
              <a:t>Dodatna ispitivanja</a:t>
            </a:r>
            <a:r>
              <a:rPr lang="sr-Latn-CS" sz="2600" dirty="0" smtClean="0"/>
              <a:t>: labroatorija, EEG, inte</a:t>
            </a:r>
            <a:r>
              <a:rPr lang="en-US" sz="2600" dirty="0" smtClean="0"/>
              <a:t>r</a:t>
            </a:r>
            <a:r>
              <a:rPr lang="sr-Latn-CS" sz="2600" dirty="0" smtClean="0"/>
              <a:t>nista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382000" cy="4876800"/>
          </a:xfrm>
        </p:spPr>
        <p:txBody>
          <a:bodyPr>
            <a:noAutofit/>
          </a:bodyPr>
          <a:lstStyle/>
          <a:p>
            <a:pPr marL="287338" indent="-287338">
              <a:spcBef>
                <a:spcPts val="1200"/>
              </a:spcBef>
              <a:buNone/>
            </a:pPr>
            <a:r>
              <a:rPr lang="sr-Latn-CS" sz="2400" b="1" dirty="0" smtClean="0"/>
              <a:t>Obuhvata: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Ambulantno</a:t>
            </a:r>
            <a:r>
              <a:rPr lang="sr-Latn-CS" sz="2400" dirty="0" smtClean="0"/>
              <a:t> </a:t>
            </a:r>
            <a:r>
              <a:rPr lang="sr-Latn-CS" sz="2400" i="1" dirty="0" smtClean="0"/>
              <a:t>lečenje</a:t>
            </a:r>
            <a:r>
              <a:rPr lang="sr-Latn-CS" sz="2400" dirty="0" smtClean="0"/>
              <a:t> – najmanji intenzitet i efikasnost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Dnevnu</a:t>
            </a:r>
            <a:r>
              <a:rPr lang="sr-Latn-CS" sz="2400" dirty="0" smtClean="0"/>
              <a:t> </a:t>
            </a:r>
            <a:r>
              <a:rPr lang="sr-Latn-CS" sz="2400" i="1" dirty="0" smtClean="0"/>
              <a:t>bolnicu</a:t>
            </a:r>
            <a:r>
              <a:rPr lang="sr-Latn-CS" sz="2400" dirty="0" smtClean="0"/>
              <a:t> – svaki dan po najmanje 6 sati</a:t>
            </a:r>
            <a:endParaRPr lang="sr-Latn-CS" sz="2400" b="1" dirty="0" smtClean="0"/>
          </a:p>
          <a:p>
            <a:pPr>
              <a:spcBef>
                <a:spcPts val="300"/>
              </a:spcBef>
              <a:buNone/>
            </a:pPr>
            <a:r>
              <a:rPr lang="sr-Latn-CS" sz="2400" b="1" dirty="0" smtClean="0"/>
              <a:t>Može se sprovoditi </a:t>
            </a:r>
            <a:r>
              <a:rPr lang="sr-Latn-CS" sz="2400" dirty="0" smtClean="0"/>
              <a:t>u</a:t>
            </a:r>
            <a:r>
              <a:rPr lang="sr-Latn-CS" sz="2400" b="1" dirty="0" smtClean="0"/>
              <a:t>: 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specijalnim vanbolničkim ustanovama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centrima</a:t>
            </a:r>
            <a:r>
              <a:rPr lang="sr-Latn-CS" sz="2400" dirty="0" smtClean="0"/>
              <a:t> za kontrolisanu primenu tzv. </a:t>
            </a:r>
            <a:r>
              <a:rPr lang="sr-Latn-CS" sz="2400" i="1" dirty="0" err="1" smtClean="0"/>
              <a:t>supstitucione</a:t>
            </a:r>
            <a:r>
              <a:rPr lang="sr-Latn-CS" sz="2400" i="1" dirty="0" smtClean="0"/>
              <a:t> terapije</a:t>
            </a:r>
            <a:r>
              <a:rPr lang="sr-Latn-CS" sz="2400" dirty="0" smtClean="0"/>
              <a:t> ili terapije održavanja (</a:t>
            </a:r>
            <a:r>
              <a:rPr lang="sr-Latn-CS" sz="2400" dirty="0" err="1" smtClean="0"/>
              <a:t>metadonski</a:t>
            </a:r>
            <a:r>
              <a:rPr lang="sr-Latn-CS" sz="2400" dirty="0" smtClean="0"/>
              <a:t> centri i dr.) 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savetovalištima</a:t>
            </a:r>
            <a:r>
              <a:rPr lang="sr-Latn-CS" sz="2400" dirty="0" smtClean="0"/>
              <a:t> u </a:t>
            </a:r>
            <a:r>
              <a:rPr lang="sr-Latn-CS" sz="2400" i="1" dirty="0" smtClean="0"/>
              <a:t>primarnoj</a:t>
            </a:r>
            <a:r>
              <a:rPr lang="sr-Latn-CS" sz="2400" dirty="0" smtClean="0"/>
              <a:t> zdravstvenoj zaštiti 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privatnim</a:t>
            </a:r>
            <a:r>
              <a:rPr lang="sr-Latn-CS" sz="2400" dirty="0" smtClean="0"/>
              <a:t> lekarskim ordinacijama  </a:t>
            </a:r>
          </a:p>
          <a:p>
            <a:pPr marL="287338" indent="-287338" eaLnBrk="1" hangingPunct="1">
              <a:spcBef>
                <a:spcPts val="1200"/>
              </a:spcBef>
              <a:buNone/>
            </a:pPr>
            <a:endParaRPr lang="sr-Latn-CS" sz="2400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Vanbolnički </a:t>
            </a:r>
            <a:r>
              <a:rPr lang="pl-PL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tretman BZ/2</a:t>
            </a: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/>
              <a:t>Vanbolnički </a:t>
            </a:r>
            <a:r>
              <a:rPr lang="pl-PL" sz="3600" b="1" dirty="0" smtClean="0"/>
              <a:t>tretman </a:t>
            </a:r>
            <a:r>
              <a:rPr lang="pl-PL" sz="3600" b="1" dirty="0" smtClean="0"/>
              <a:t>- A</a:t>
            </a:r>
            <a:r>
              <a:rPr lang="sr-Latn-CS" sz="3600" b="1" dirty="0" err="1" smtClean="0"/>
              <a:t>mbulantno</a:t>
            </a:r>
            <a:r>
              <a:rPr lang="sr-Latn-CS" sz="3600" b="1" dirty="0" smtClean="0"/>
              <a:t> </a:t>
            </a:r>
            <a:r>
              <a:rPr lang="sr-Latn-CS" sz="3600" b="1" dirty="0" smtClean="0"/>
              <a:t>lečenje BZ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r-Latn-CS" b="1" dirty="0" smtClean="0"/>
              <a:t>Faze ambulantnog lečenja mogu biti</a:t>
            </a:r>
            <a:r>
              <a:rPr lang="sr-Latn-CS" dirty="0" smtClean="0"/>
              <a:t>:</a:t>
            </a:r>
          </a:p>
          <a:p>
            <a:r>
              <a:rPr lang="sr-Latn-CS" b="1" dirty="0" smtClean="0"/>
              <a:t>Početna </a:t>
            </a:r>
            <a:r>
              <a:rPr lang="sr-Latn-CS" dirty="0" smtClean="0"/>
              <a:t>faza (procena, motivacija, </a:t>
            </a:r>
            <a:r>
              <a:rPr lang="sr-Latn-CS" dirty="0" err="1" smtClean="0"/>
              <a:t>psihoedukacija</a:t>
            </a:r>
            <a:r>
              <a:rPr lang="sr-Latn-CS" dirty="0" smtClean="0"/>
              <a:t>…)</a:t>
            </a:r>
          </a:p>
          <a:p>
            <a:r>
              <a:rPr lang="en-US" b="1" dirty="0" smtClean="0"/>
              <a:t>S</a:t>
            </a:r>
            <a:r>
              <a:rPr lang="sr-Latn-RS" b="1" dirty="0" smtClean="0"/>
              <a:t>rednja faza </a:t>
            </a:r>
            <a:endParaRPr lang="sr-Latn-CS" b="1" dirty="0" smtClean="0"/>
          </a:p>
          <a:p>
            <a:pPr lvl="1"/>
            <a:r>
              <a:rPr lang="en-US" b="1" dirty="0" smtClean="0"/>
              <a:t>R</a:t>
            </a:r>
            <a:r>
              <a:rPr lang="sr-Latn-RS" b="1" dirty="0" smtClean="0"/>
              <a:t>edovne kontrole </a:t>
            </a:r>
            <a:r>
              <a:rPr lang="sr-Latn-CS" dirty="0" smtClean="0"/>
              <a:t>1 -2 puta nedeljno</a:t>
            </a:r>
          </a:p>
          <a:p>
            <a:pPr lvl="1"/>
            <a:r>
              <a:rPr lang="sr-Latn-CS" b="1" dirty="0" smtClean="0"/>
              <a:t>Kratke intervencije </a:t>
            </a:r>
            <a:r>
              <a:rPr lang="sr-Latn-CS" dirty="0" smtClean="0"/>
              <a:t>za rešavanje kriznih situacija</a:t>
            </a:r>
          </a:p>
          <a:p>
            <a:pPr lvl="1"/>
            <a:r>
              <a:rPr lang="sr-Latn-CS" dirty="0" smtClean="0"/>
              <a:t>Uključivanje pacijenta i njegove porodice u </a:t>
            </a:r>
            <a:r>
              <a:rPr lang="sr-Latn-CS" b="1" dirty="0" smtClean="0"/>
              <a:t>terapijsku grupu </a:t>
            </a:r>
            <a:r>
              <a:rPr lang="sr-Latn-CS" dirty="0" err="1" smtClean="0"/>
              <a:t>zavisnika</a:t>
            </a:r>
            <a:r>
              <a:rPr lang="sr-Latn-CS" dirty="0" smtClean="0"/>
              <a:t> na lečenju (ako postoji u zajednici)</a:t>
            </a:r>
          </a:p>
          <a:p>
            <a:r>
              <a:rPr lang="sr-Latn-CS" b="1" dirty="0" smtClean="0"/>
              <a:t>Završna faza </a:t>
            </a:r>
          </a:p>
          <a:p>
            <a:pPr lvl="1"/>
            <a:r>
              <a:rPr lang="en-US" b="1" dirty="0" smtClean="0"/>
              <a:t>R</a:t>
            </a:r>
            <a:r>
              <a:rPr lang="sr-Latn-RS" b="1" dirty="0" smtClean="0"/>
              <a:t>edovne kontrole </a:t>
            </a:r>
            <a:r>
              <a:rPr lang="sr-Latn-CS" dirty="0" smtClean="0"/>
              <a:t>1-2 puta mesečno tokom 1 - 1,5 godine</a:t>
            </a:r>
          </a:p>
          <a:p>
            <a:pPr lvl="1"/>
            <a:r>
              <a:rPr lang="sr-Latn-CS" b="1" dirty="0" err="1" smtClean="0"/>
              <a:t>Socioterapijski</a:t>
            </a:r>
            <a:r>
              <a:rPr lang="sr-Latn-CS" b="1" dirty="0" smtClean="0"/>
              <a:t> klub za lečene </a:t>
            </a:r>
            <a:r>
              <a:rPr lang="sr-Latn-CS" b="1" dirty="0" err="1" smtClean="0"/>
              <a:t>zavisnike</a:t>
            </a:r>
            <a:r>
              <a:rPr lang="sr-Latn-CS" b="1" dirty="0" smtClean="0"/>
              <a:t> </a:t>
            </a:r>
            <a:r>
              <a:rPr lang="sr-Latn-CS" dirty="0" smtClean="0"/>
              <a:t>(npr. Klub lečenih alkoholičara </a:t>
            </a:r>
            <a:r>
              <a:rPr lang="sr-Latn-CS" b="1" dirty="0" smtClean="0"/>
              <a:t>KLA</a:t>
            </a:r>
            <a:r>
              <a:rPr lang="sr-Latn-CS" dirty="0" smtClean="0"/>
              <a:t>)</a:t>
            </a:r>
          </a:p>
          <a:p>
            <a:endParaRPr lang="sr-Latn-CS" dirty="0" smtClean="0"/>
          </a:p>
          <a:p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24712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/>
              <a:t>Vanbolnički </a:t>
            </a:r>
            <a:r>
              <a:rPr lang="pl-PL" sz="3600" b="1" dirty="0" smtClean="0"/>
              <a:t>tretman </a:t>
            </a:r>
            <a:r>
              <a:rPr lang="pl-PL" sz="3600" b="1" dirty="0" smtClean="0"/>
              <a:t>- d</a:t>
            </a:r>
            <a:r>
              <a:rPr lang="sr-Latn-CS" sz="3600" b="1" dirty="0" err="1" smtClean="0"/>
              <a:t>nevna</a:t>
            </a:r>
            <a:r>
              <a:rPr lang="sr-Latn-CS" sz="3600" b="1" dirty="0" smtClean="0"/>
              <a:t> </a:t>
            </a:r>
            <a:r>
              <a:rPr lang="sr-Latn-CS" sz="3600" b="1" dirty="0" smtClean="0"/>
              <a:t>bolnica (poluhospitalni tretman)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Uslovi:</a:t>
            </a:r>
            <a:endParaRPr lang="sr-Latn-CS" sz="2400" dirty="0" smtClean="0"/>
          </a:p>
          <a:p>
            <a:pPr>
              <a:spcBef>
                <a:spcPts val="600"/>
              </a:spcBef>
            </a:pPr>
            <a:r>
              <a:rPr lang="sr-Latn-CS" sz="2400" dirty="0" smtClean="0"/>
              <a:t>kvalitetno postignuta </a:t>
            </a:r>
            <a:r>
              <a:rPr lang="sr-Latn-CS" sz="2400" b="1" dirty="0" smtClean="0"/>
              <a:t>početna motivacija</a:t>
            </a:r>
            <a:r>
              <a:rPr lang="sr-Latn-CS" sz="2400" dirty="0" smtClean="0"/>
              <a:t> i /ili 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dobri</a:t>
            </a:r>
            <a:r>
              <a:rPr lang="sr-Latn-CS" sz="2400" b="1" dirty="0" smtClean="0"/>
              <a:t> potencijali porodice</a:t>
            </a:r>
            <a:r>
              <a:rPr lang="sr-Latn-CS" sz="2400" dirty="0" smtClean="0"/>
              <a:t> za promenu</a:t>
            </a:r>
          </a:p>
          <a:p>
            <a:pPr marL="457200" indent="-457200">
              <a:spcBef>
                <a:spcPts val="600"/>
              </a:spcBef>
              <a:buNone/>
            </a:pPr>
            <a:r>
              <a:rPr lang="sr-Latn-CS" sz="2400" dirty="0" smtClean="0"/>
              <a:t>Sprovodi se </a:t>
            </a:r>
            <a:r>
              <a:rPr lang="sr-Latn-CS" sz="2400" b="1" dirty="0" smtClean="0"/>
              <a:t>intenzivna faza</a:t>
            </a:r>
            <a:r>
              <a:rPr lang="sr-Latn-CS" sz="2400" dirty="0" smtClean="0"/>
              <a:t> tretmana: </a:t>
            </a:r>
            <a:endParaRPr lang="sr-Latn-CS" sz="2400" b="1" dirty="0" smtClean="0"/>
          </a:p>
          <a:p>
            <a:pPr marL="285750" indent="-285750">
              <a:spcBef>
                <a:spcPts val="600"/>
              </a:spcBef>
            </a:pPr>
            <a:r>
              <a:rPr lang="sr-Latn-CS" sz="2400" u="sng" dirty="0" smtClean="0"/>
              <a:t>Svakog radnog dana  </a:t>
            </a:r>
            <a:r>
              <a:rPr lang="sr-Latn-CS" sz="2400" dirty="0" smtClean="0"/>
              <a:t>u  toku </a:t>
            </a:r>
            <a:r>
              <a:rPr lang="sr-Latn-CS" sz="2400" u="sng" dirty="0" smtClean="0"/>
              <a:t>4 - 8 nedelja </a:t>
            </a:r>
          </a:p>
          <a:p>
            <a:pPr marL="285750" indent="-285750">
              <a:spcBef>
                <a:spcPts val="600"/>
              </a:spcBef>
            </a:pPr>
            <a:r>
              <a:rPr lang="sr-Latn-CS" sz="2400" u="sng" dirty="0" smtClean="0"/>
              <a:t>Min. 6 sati </a:t>
            </a:r>
            <a:r>
              <a:rPr lang="sr-Latn-CS" sz="2400" dirty="0" smtClean="0"/>
              <a:t>dnevnog terapijskog programa po precizno strukturisanom rasporedu (</a:t>
            </a:r>
            <a:r>
              <a:rPr lang="sr-Latn-CS" sz="2400" dirty="0" err="1" smtClean="0"/>
              <a:t>psihoedukacija</a:t>
            </a:r>
            <a:r>
              <a:rPr lang="sr-Latn-CS" sz="2400" dirty="0" smtClean="0"/>
              <a:t>, grupna terapija, rad sa porodicom, socijalizacija, rekreacija…)</a:t>
            </a:r>
          </a:p>
          <a:p>
            <a:pPr marL="457200" indent="-457200">
              <a:spcBef>
                <a:spcPts val="300"/>
              </a:spcBef>
              <a:buNone/>
            </a:pPr>
            <a:endParaRPr lang="sr-Latn-CS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Autofit/>
          </a:bodyPr>
          <a:lstStyle/>
          <a:p>
            <a:pPr marL="287338" indent="-287338">
              <a:spcBef>
                <a:spcPts val="300"/>
              </a:spcBef>
              <a:buNone/>
            </a:pPr>
            <a:r>
              <a:rPr lang="sr-Latn-CS" sz="2400" dirty="0" smtClean="0"/>
              <a:t>Nikako jedina, već </a:t>
            </a:r>
            <a:r>
              <a:rPr lang="sr-Latn-CS" sz="2400" b="1" dirty="0" smtClean="0"/>
              <a:t>samo jedna od faza u lečenju – </a:t>
            </a:r>
            <a:r>
              <a:rPr lang="sr-Latn-CS" sz="2400" dirty="0" smtClean="0"/>
              <a:t>njeno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trajanje uslovljeno dužinom trajanja </a:t>
            </a:r>
            <a:r>
              <a:rPr lang="sr-Latn-CS" sz="2400" b="1" dirty="0" smtClean="0"/>
              <a:t>akutne simptomatologije </a:t>
            </a:r>
          </a:p>
          <a:p>
            <a:pPr marL="287338" indent="-287338" eaLnBrk="1" hangingPunct="1">
              <a:spcBef>
                <a:spcPts val="300"/>
              </a:spcBef>
              <a:buNone/>
            </a:pPr>
            <a:r>
              <a:rPr lang="sr-Latn-CS" sz="2300" dirty="0" smtClean="0"/>
              <a:t>Ima više smisla i uspeha u sledećim slučajevima: </a:t>
            </a:r>
          </a:p>
          <a:p>
            <a:pPr>
              <a:spcBef>
                <a:spcPts val="300"/>
              </a:spcBef>
            </a:pPr>
            <a:r>
              <a:rPr lang="sr-Latn-CS" sz="2300" b="1" dirty="0" smtClean="0"/>
              <a:t>Vanbolničko lečenje </a:t>
            </a:r>
            <a:r>
              <a:rPr lang="sr-Latn-CS" sz="2300" dirty="0" smtClean="0"/>
              <a:t>je bilo </a:t>
            </a:r>
            <a:r>
              <a:rPr lang="sr-Latn-CS" sz="2300" b="1" dirty="0" smtClean="0"/>
              <a:t>neuspešno</a:t>
            </a:r>
          </a:p>
          <a:p>
            <a:pPr>
              <a:spcBef>
                <a:spcPts val="300"/>
              </a:spcBef>
            </a:pPr>
            <a:r>
              <a:rPr lang="sr-Latn-CS" sz="2300" b="1" dirty="0" smtClean="0"/>
              <a:t>Socijalna ili porodična situacija </a:t>
            </a:r>
            <a:r>
              <a:rPr lang="sr-Latn-CS" sz="2300" dirty="0" smtClean="0"/>
              <a:t>ne obezbeđuje osnovne uslove za apstinenciju </a:t>
            </a:r>
          </a:p>
          <a:p>
            <a:pPr>
              <a:spcBef>
                <a:spcPts val="300"/>
              </a:spcBef>
            </a:pPr>
            <a:r>
              <a:rPr lang="sr-Latn-CS" sz="2300" b="1" dirty="0" smtClean="0"/>
              <a:t>Mesto</a:t>
            </a:r>
            <a:r>
              <a:rPr lang="sr-Latn-CS" sz="2300" dirty="0" smtClean="0"/>
              <a:t> </a:t>
            </a:r>
            <a:r>
              <a:rPr lang="sr-Latn-CS" sz="2300" b="1" dirty="0" smtClean="0"/>
              <a:t>stanovanja</a:t>
            </a:r>
            <a:r>
              <a:rPr lang="sr-Latn-CS" sz="2300" dirty="0" smtClean="0"/>
              <a:t> je </a:t>
            </a:r>
            <a:r>
              <a:rPr lang="sr-Latn-CS" sz="2300" b="1" dirty="0" smtClean="0"/>
              <a:t>udaljeno</a:t>
            </a:r>
            <a:r>
              <a:rPr lang="sr-Latn-CS" sz="2300" dirty="0" smtClean="0"/>
              <a:t> od vanbolničkog terapijskog programa, pa se ne može obezbediti </a:t>
            </a:r>
            <a:r>
              <a:rPr lang="sr-Latn-CS" sz="2300" dirty="0" err="1" smtClean="0"/>
              <a:t>redovnost</a:t>
            </a:r>
            <a:r>
              <a:rPr lang="sr-Latn-CS" sz="2300" dirty="0" smtClean="0"/>
              <a:t> lečenja </a:t>
            </a:r>
          </a:p>
          <a:p>
            <a:pPr>
              <a:spcBef>
                <a:spcPts val="300"/>
              </a:spcBef>
            </a:pPr>
            <a:r>
              <a:rPr lang="sr-Latn-CS" sz="2300" dirty="0" smtClean="0"/>
              <a:t>Srednji i teški </a:t>
            </a:r>
            <a:r>
              <a:rPr lang="sr-Latn-CS" sz="2300" b="1" dirty="0" smtClean="0"/>
              <a:t>medicinski problemi </a:t>
            </a:r>
            <a:r>
              <a:rPr lang="sr-Latn-CS" sz="2300" dirty="0" smtClean="0"/>
              <a:t>– potrebna je </a:t>
            </a:r>
            <a:r>
              <a:rPr lang="sr-Latn-CS" sz="2300" dirty="0" err="1" smtClean="0"/>
              <a:t>zahtevnija</a:t>
            </a:r>
            <a:r>
              <a:rPr lang="sr-Latn-CS" sz="2300" dirty="0" smtClean="0"/>
              <a:t> dijagnostička procedura / intenzivnija stručna nega, npr. prilikom detoksikacije od opijata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</a:rPr>
              <a:t>BOLNIČKO LEČENJE BZ/1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sr-Latn-CS" sz="2300" b="1" dirty="0" smtClean="0"/>
              <a:t>Mentalni problemi </a:t>
            </a:r>
            <a:r>
              <a:rPr lang="sr-Latn-CS" sz="2300" dirty="0" smtClean="0"/>
              <a:t>su toliko </a:t>
            </a:r>
            <a:r>
              <a:rPr lang="sr-Latn-CS" sz="2300" b="1" dirty="0" smtClean="0"/>
              <a:t>intenzivni</a:t>
            </a:r>
            <a:r>
              <a:rPr lang="sr-Latn-CS" sz="2300" dirty="0" smtClean="0"/>
              <a:t> da lečenje nije bezbedno van bolnice</a:t>
            </a:r>
          </a:p>
          <a:p>
            <a:pPr>
              <a:spcBef>
                <a:spcPts val="600"/>
              </a:spcBef>
              <a:buNone/>
            </a:pPr>
            <a:r>
              <a:rPr lang="sr-Latn-RS" sz="2400" dirty="0" smtClean="0"/>
              <a:t>	Najčešć</a:t>
            </a:r>
            <a:r>
              <a:rPr lang="en-US" sz="2400" dirty="0" smtClean="0"/>
              <a:t>e</a:t>
            </a:r>
            <a:r>
              <a:rPr lang="sr-Latn-RS" sz="2400" b="1" dirty="0" smtClean="0"/>
              <a:t> </a:t>
            </a:r>
            <a:r>
              <a:rPr lang="sr-Latn-CS" sz="2400" dirty="0" smtClean="0"/>
              <a:t>za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pacijente koji imaju </a:t>
            </a:r>
            <a:r>
              <a:rPr lang="sr-Latn-CS" sz="2400" b="1" dirty="0" smtClean="0"/>
              <a:t>akutni stresni i/ili psihijatrijski sindrom </a:t>
            </a:r>
            <a:r>
              <a:rPr lang="sr-Latn-CS" sz="2400" dirty="0" smtClean="0"/>
              <a:t>u sklopu apstinencijalne faze, prinudne ili voljne</a:t>
            </a:r>
            <a:r>
              <a:rPr lang="sr-Latn-CS" sz="2400" b="1" dirty="0" smtClean="0"/>
              <a:t>: </a:t>
            </a:r>
          </a:p>
          <a:p>
            <a:pPr lvl="1">
              <a:spcBef>
                <a:spcPts val="600"/>
              </a:spcBef>
            </a:pPr>
            <a:r>
              <a:rPr lang="sr-Latn-CS" sz="2200" b="1" dirty="0" smtClean="0"/>
              <a:t>Predelirantno ili delirantno </a:t>
            </a:r>
            <a:r>
              <a:rPr lang="sr-Latn-CS" sz="2200" dirty="0" smtClean="0"/>
              <a:t>stanje</a:t>
            </a:r>
          </a:p>
          <a:p>
            <a:pPr lvl="1">
              <a:spcBef>
                <a:spcPts val="600"/>
              </a:spcBef>
            </a:pPr>
            <a:r>
              <a:rPr lang="sr-Latn-CS" sz="2200" b="1" dirty="0" smtClean="0"/>
              <a:t>Krize svesti </a:t>
            </a:r>
            <a:r>
              <a:rPr lang="sr-Latn-CS" sz="2200" dirty="0" smtClean="0"/>
              <a:t>sa pretnjom epileptičkog statusa</a:t>
            </a:r>
          </a:p>
          <a:p>
            <a:pPr lvl="1">
              <a:spcBef>
                <a:spcPts val="600"/>
              </a:spcBef>
            </a:pPr>
            <a:r>
              <a:rPr lang="sr-Latn-CS" sz="2200" dirty="0" smtClean="0"/>
              <a:t>Akutna </a:t>
            </a:r>
            <a:r>
              <a:rPr lang="sr-Latn-CS" sz="2200" b="1" dirty="0" smtClean="0"/>
              <a:t>psihotična</a:t>
            </a:r>
            <a:r>
              <a:rPr lang="sr-Latn-CS" sz="2200" dirty="0" smtClean="0"/>
              <a:t> stanja, halucinacije ili paranoidni sidrom</a:t>
            </a:r>
          </a:p>
          <a:p>
            <a:pPr lvl="1">
              <a:spcBef>
                <a:spcPts val="600"/>
              </a:spcBef>
            </a:pPr>
            <a:r>
              <a:rPr lang="sr-Latn-CS" sz="2200" b="1" dirty="0" smtClean="0"/>
              <a:t>Neurološka ili psiho-organska oštećenja</a:t>
            </a:r>
            <a:r>
              <a:rPr lang="sr-Latn-CS" sz="2200" dirty="0" smtClean="0"/>
              <a:t>  koja ugrožavaju vitalne funkcije, a ne mogu se obezbediti uslovi za pouzdanu vanbolničku apstinenciju </a:t>
            </a:r>
          </a:p>
          <a:p>
            <a:pPr>
              <a:spcBef>
                <a:spcPts val="300"/>
              </a:spcBef>
              <a:buNone/>
            </a:pPr>
            <a:endParaRPr lang="sr-Latn-CS" sz="2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</a:rPr>
              <a:t>Bolničko lečenje/2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sr-Latn-CS" sz="2400" b="1" dirty="0" smtClean="0"/>
              <a:t>Uzrast: </a:t>
            </a:r>
            <a:r>
              <a:rPr lang="sr-Latn-CS" sz="2400" dirty="0" smtClean="0"/>
              <a:t>tretman veoma mladih ili starih </a:t>
            </a:r>
            <a:r>
              <a:rPr lang="sr-Latn-CS" sz="2400" dirty="0" err="1" smtClean="0"/>
              <a:t>zavisnika</a:t>
            </a:r>
            <a:endParaRPr lang="sr-Latn-CS" sz="2400" dirty="0" smtClean="0"/>
          </a:p>
          <a:p>
            <a:pPr>
              <a:spcBef>
                <a:spcPts val="600"/>
              </a:spcBef>
            </a:pPr>
            <a:r>
              <a:rPr lang="sr-Latn-CS" sz="2400" b="1" dirty="0" smtClean="0"/>
              <a:t>Pol</a:t>
            </a:r>
            <a:r>
              <a:rPr lang="sr-Latn-CS" sz="2400" dirty="0" smtClean="0"/>
              <a:t>:  zavisnost kod žena je specifična;</a:t>
            </a:r>
          </a:p>
          <a:p>
            <a:pPr>
              <a:spcBef>
                <a:spcPts val="600"/>
              </a:spcBef>
            </a:pPr>
            <a:r>
              <a:rPr lang="sr-Latn-CS" sz="2400" b="1" dirty="0" smtClean="0"/>
              <a:t>Seksualni identitet:</a:t>
            </a:r>
            <a:r>
              <a:rPr lang="sr-Latn-CS" sz="2400" dirty="0" smtClean="0"/>
              <a:t> osobe sa nejasnim polnim identitetom,  sa interesovanjem za isti ili oba pola </a:t>
            </a:r>
          </a:p>
          <a:p>
            <a:pPr>
              <a:spcBef>
                <a:spcPts val="600"/>
              </a:spcBef>
            </a:pPr>
            <a:r>
              <a:rPr lang="sr-Latn-CS" sz="2400" b="1" dirty="0" err="1" smtClean="0"/>
              <a:t>Komorbiditet</a:t>
            </a:r>
            <a:r>
              <a:rPr lang="sr-Latn-CS" sz="2400" dirty="0" smtClean="0"/>
              <a:t>: </a:t>
            </a:r>
            <a:r>
              <a:rPr lang="sr-Latn-CS" sz="2400" dirty="0" err="1" smtClean="0"/>
              <a:t>zavisinici</a:t>
            </a:r>
            <a:r>
              <a:rPr lang="sr-Latn-CS" sz="2400" dirty="0" smtClean="0"/>
              <a:t> sa još jednim mentalnim poremećajem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(afektivni poremećaji, poremećaj ličnosti…)</a:t>
            </a:r>
          </a:p>
          <a:p>
            <a:pPr>
              <a:spcBef>
                <a:spcPts val="600"/>
              </a:spcBef>
            </a:pPr>
            <a:r>
              <a:rPr lang="sr-Latn-CS" sz="2400" b="1" dirty="0" smtClean="0"/>
              <a:t>Etničke manjine, </a:t>
            </a:r>
            <a:r>
              <a:rPr lang="sr-Latn-CS" sz="2400" dirty="0" smtClean="0"/>
              <a:t>ukoliko su marginalizovane</a:t>
            </a:r>
            <a:r>
              <a:rPr lang="sr-Latn-CS" sz="2400" b="1" dirty="0" smtClean="0"/>
              <a:t>: </a:t>
            </a:r>
            <a:r>
              <a:rPr lang="sr-Latn-CS" sz="2400" dirty="0" smtClean="0"/>
              <a:t>veća tolerancija na </a:t>
            </a:r>
            <a:r>
              <a:rPr lang="sr-Latn-CS" sz="2400" dirty="0" err="1" smtClean="0"/>
              <a:t>adikcije</a:t>
            </a:r>
            <a:r>
              <a:rPr lang="sr-Latn-CS" sz="2400" dirty="0" smtClean="0"/>
              <a:t>, veća verovatnoća prisilnog tretmana, kasniji početak tretmana…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</a:rPr>
              <a:t>POSEBNE TEME I POPULACIJE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sr-Latn-CS" sz="4000" dirty="0" smtClean="0">
                <a:latin typeface="Arial Black" pitchFamily="34" charset="0"/>
                <a:cs typeface="Aharoni" pitchFamily="2" charset="-79"/>
              </a:rPr>
              <a:t>TERAPIJSKI KONTEKSTI ALKOHOLIZMA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FARMAKOTERAPIJA ALKOHOLIZMA/1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dirty="0" err="1" smtClean="0"/>
              <a:t>Farmakoterapija</a:t>
            </a:r>
            <a:r>
              <a:rPr lang="sr-Latn-CS" sz="2400" dirty="0" smtClean="0"/>
              <a:t> se primenjuje u </a:t>
            </a:r>
            <a:r>
              <a:rPr lang="sr-Latn-CS" sz="2400" b="1" dirty="0" smtClean="0"/>
              <a:t>dve faze</a:t>
            </a:r>
            <a:r>
              <a:rPr lang="sr-Latn-CS" sz="2400" dirty="0" smtClean="0"/>
              <a:t>: </a:t>
            </a:r>
          </a:p>
          <a:p>
            <a:pPr marL="274320" lvl="2" indent="-274320"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CS" sz="2400" b="1" dirty="0" smtClean="0"/>
              <a:t>1) U fazi detoksikacije:</a:t>
            </a:r>
            <a:endParaRPr lang="sr-Latn-CS" sz="2400" dirty="0" smtClean="0"/>
          </a:p>
          <a:p>
            <a:pPr marL="548640" lvl="3" indent="-274320">
              <a:spcBef>
                <a:spcPts val="600"/>
              </a:spcBef>
              <a:buSzPct val="95000"/>
            </a:pPr>
            <a:r>
              <a:rPr lang="sr-Latn-CS" sz="2300" b="1" i="1" dirty="0" smtClean="0"/>
              <a:t>detoksikacija</a:t>
            </a:r>
            <a:r>
              <a:rPr lang="sr-Latn-CS" sz="2300" dirty="0" smtClean="0"/>
              <a:t> (“vitaminski koktel” 5-7 dana)</a:t>
            </a:r>
          </a:p>
          <a:p>
            <a:pPr marL="548640" lvl="3" indent="-274320">
              <a:spcBef>
                <a:spcPts val="600"/>
              </a:spcBef>
              <a:buSzPct val="95000"/>
            </a:pPr>
            <a:r>
              <a:rPr lang="sr-Latn-CS" sz="2400" b="1" i="1" dirty="0" err="1" smtClean="0"/>
              <a:t>psihofamakoterapija</a:t>
            </a:r>
            <a:r>
              <a:rPr lang="sr-Latn-CS" sz="2400" b="1" dirty="0" smtClean="0"/>
              <a:t>: </a:t>
            </a:r>
            <a:r>
              <a:rPr lang="sr-Latn-CS" sz="2400" dirty="0" smtClean="0"/>
              <a:t>obično</a:t>
            </a:r>
            <a:r>
              <a:rPr lang="sr-Latn-CS" sz="2400" b="1" dirty="0" smtClean="0"/>
              <a:t> </a:t>
            </a:r>
            <a:r>
              <a:rPr lang="sr-Latn-CS" sz="2400" u="sng" dirty="0" err="1" smtClean="0"/>
              <a:t>anksiolitici</a:t>
            </a:r>
            <a:r>
              <a:rPr lang="sr-Latn-CS" sz="2400" b="1" dirty="0" smtClean="0"/>
              <a:t>, </a:t>
            </a:r>
            <a:r>
              <a:rPr lang="sr-Latn-CS" sz="2400" dirty="0" smtClean="0"/>
              <a:t>da bi se ublažili izraziti simptomi apstinencijalnog simptoma, ali samo u početnoj fazi i sa velikim oprezom da se ne bi stvorila nova zavisnost</a:t>
            </a:r>
          </a:p>
          <a:p>
            <a:pPr marL="548640" lvl="3" indent="-274320">
              <a:spcBef>
                <a:spcPts val="600"/>
              </a:spcBef>
              <a:buSzPct val="95000"/>
            </a:pPr>
            <a:r>
              <a:rPr lang="sr-Latn-RS" sz="2400" dirty="0" smtClean="0"/>
              <a:t>terapija </a:t>
            </a:r>
            <a:r>
              <a:rPr lang="sr-Latn-CS" sz="2400" dirty="0" smtClean="0"/>
              <a:t>za </a:t>
            </a:r>
            <a:r>
              <a:rPr lang="sr-Latn-CS" sz="2400" b="1" i="1" dirty="0" smtClean="0"/>
              <a:t>telesne i neurološke posledice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alkoholizma</a:t>
            </a:r>
          </a:p>
          <a:p>
            <a:pPr>
              <a:spcBef>
                <a:spcPts val="600"/>
              </a:spcBef>
            </a:pP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  <a:p>
            <a:pPr>
              <a:spcBef>
                <a:spcPts val="600"/>
              </a:spcBef>
            </a:pPr>
            <a:endParaRPr lang="sr-Latn-CS" sz="2400" dirty="0" smtClean="0"/>
          </a:p>
          <a:p>
            <a:pPr>
              <a:spcBef>
                <a:spcPts val="600"/>
              </a:spcBef>
            </a:pP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>
            <a:normAutofit/>
          </a:bodyPr>
          <a:lstStyle/>
          <a:p>
            <a:pPr algn="l"/>
            <a:r>
              <a:rPr lang="sr-Latn-RS" sz="4000" dirty="0" smtClean="0">
                <a:latin typeface="Arial Black" pitchFamily="34" charset="0"/>
                <a:cs typeface="Aharoni" pitchFamily="2" charset="-79"/>
              </a:rPr>
              <a:t>TERAPIJSKI PROGRAMI U TRETMANU BOLESTI ZAVISNOSTI</a:t>
            </a:r>
            <a:endParaRPr lang="sr-Latn-CS" sz="4000" dirty="0" smtClean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Farmakoterapija alkoholizma/2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>
            <a:noAutofit/>
          </a:bodyPr>
          <a:lstStyle/>
          <a:p>
            <a:pPr marL="457200" lvl="2" indent="-457200"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CS" sz="2400" b="1" dirty="0" smtClean="0"/>
              <a:t>2)  U fazi prolongirane apstinencije</a:t>
            </a:r>
            <a:r>
              <a:rPr lang="sr-Latn-CS" sz="2400" dirty="0" smtClean="0"/>
              <a:t> (rešavanje žudnje ili psihološke</a:t>
            </a:r>
            <a:r>
              <a:rPr lang="sr-Latn-CS" sz="2400" b="1" dirty="0" smtClean="0"/>
              <a:t> zavisnosti</a:t>
            </a:r>
            <a:r>
              <a:rPr lang="sr-Latn-CS" sz="2400" dirty="0" smtClean="0"/>
              <a:t>, postizanje kontinuirane</a:t>
            </a:r>
            <a:r>
              <a:rPr lang="sr-Latn-CS" sz="2400" b="1" dirty="0" smtClean="0"/>
              <a:t> apstinencije</a:t>
            </a:r>
            <a:r>
              <a:rPr lang="sr-Latn-CS" sz="2400" dirty="0" smtClean="0"/>
              <a:t> i sprečavanje</a:t>
            </a:r>
            <a:r>
              <a:rPr lang="sr-Latn-CS" sz="2400" b="1" dirty="0" smtClean="0"/>
              <a:t> recidiva) </a:t>
            </a:r>
          </a:p>
          <a:p>
            <a:pPr marL="457200" lvl="2" indent="-338138"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CS" sz="2400" b="1" dirty="0" smtClean="0">
                <a:sym typeface="Wingdings"/>
              </a:rPr>
              <a:t></a:t>
            </a:r>
            <a:r>
              <a:rPr lang="pl-PL" sz="2400" b="1" dirty="0" smtClean="0"/>
              <a:t>Protektivna terapija </a:t>
            </a:r>
            <a:r>
              <a:rPr lang="pl-PL" sz="2400" dirty="0" smtClean="0"/>
              <a:t>– za sprečavanje recidiva</a:t>
            </a:r>
            <a:r>
              <a:rPr lang="sr-Latn-CS" sz="2400" dirty="0" smtClean="0"/>
              <a:t>. </a:t>
            </a:r>
          </a:p>
          <a:p>
            <a:pPr marL="403225" lvl="2" indent="-338138"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CS" sz="2400" dirty="0" smtClean="0"/>
              <a:t>	Tri medikamenta:</a:t>
            </a:r>
          </a:p>
          <a:p>
            <a:pPr lvl="1">
              <a:spcBef>
                <a:spcPts val="0"/>
              </a:spcBef>
            </a:pPr>
            <a:r>
              <a:rPr lang="sr-Latn-CS" sz="2200" b="1" i="1" dirty="0" err="1" smtClean="0"/>
              <a:t>disulfiram</a:t>
            </a:r>
            <a:r>
              <a:rPr lang="sr-Latn-CS" sz="2200" dirty="0" smtClean="0"/>
              <a:t> – dovodi do </a:t>
            </a:r>
            <a:r>
              <a:rPr lang="sr-Latn-CS" sz="2200" i="1" dirty="0" smtClean="0"/>
              <a:t>neprijatnih posledica </a:t>
            </a:r>
            <a:r>
              <a:rPr lang="sr-Latn-CS" sz="2200" dirty="0" smtClean="0"/>
              <a:t>prilikom unošenja alkohola</a:t>
            </a:r>
          </a:p>
          <a:p>
            <a:pPr lvl="1">
              <a:spcBef>
                <a:spcPts val="0"/>
              </a:spcBef>
            </a:pPr>
            <a:r>
              <a:rPr lang="sr-Latn-CS" sz="2200" b="1" i="1" dirty="0" err="1" smtClean="0"/>
              <a:t>nalterxon</a:t>
            </a:r>
            <a:r>
              <a:rPr lang="sr-Latn-CS" sz="2200" dirty="0" smtClean="0"/>
              <a:t> – dovodi do </a:t>
            </a:r>
            <a:r>
              <a:rPr lang="sr-Latn-CS" sz="2200" i="1" dirty="0" smtClean="0"/>
              <a:t>smanjivanja </a:t>
            </a:r>
            <a:r>
              <a:rPr lang="sr-Latn-CS" sz="2200" i="1" dirty="0" err="1" smtClean="0"/>
              <a:t>nagrađujućih</a:t>
            </a:r>
            <a:r>
              <a:rPr lang="sr-Latn-CS" sz="2200" i="1" dirty="0" smtClean="0"/>
              <a:t> dejstava </a:t>
            </a:r>
            <a:r>
              <a:rPr lang="sr-Latn-CS" sz="2200" dirty="0" smtClean="0"/>
              <a:t>alkohola</a:t>
            </a:r>
          </a:p>
          <a:p>
            <a:pPr lvl="1">
              <a:spcBef>
                <a:spcPts val="0"/>
              </a:spcBef>
            </a:pPr>
            <a:r>
              <a:rPr lang="sr-Latn-CS" sz="2200" b="1" i="1" dirty="0" smtClean="0"/>
              <a:t>acamprosate</a:t>
            </a:r>
            <a:r>
              <a:rPr lang="sr-Latn-CS" sz="2200" dirty="0" smtClean="0"/>
              <a:t> -  osim što </a:t>
            </a:r>
            <a:r>
              <a:rPr lang="sr-Latn-CS" sz="2200" i="1" dirty="0" smtClean="0"/>
              <a:t>redukuje</a:t>
            </a:r>
            <a:r>
              <a:rPr lang="sr-Latn-CS" sz="2200" dirty="0" smtClean="0"/>
              <a:t> dejstvo </a:t>
            </a:r>
            <a:r>
              <a:rPr lang="sr-Latn-CS" sz="2200" i="1" dirty="0" smtClean="0"/>
              <a:t>apstinencijalnog </a:t>
            </a:r>
            <a:r>
              <a:rPr lang="sr-Latn-CS" sz="2200" dirty="0" smtClean="0"/>
              <a:t>sindroma, ima i </a:t>
            </a:r>
            <a:r>
              <a:rPr lang="sr-Latn-CS" sz="2200" i="1" dirty="0" smtClean="0"/>
              <a:t>antidepresivno i anksiolitičko </a:t>
            </a:r>
            <a:r>
              <a:rPr lang="sr-Latn-CS" sz="2200" dirty="0" smtClean="0"/>
              <a:t>dejstvo - doprinosi smanjenju pijenja</a:t>
            </a:r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  <a:p>
            <a:pPr>
              <a:spcBef>
                <a:spcPts val="600"/>
              </a:spcBef>
            </a:pPr>
            <a:endParaRPr lang="sr-Latn-CS" sz="2400" dirty="0" smtClean="0"/>
          </a:p>
          <a:p>
            <a:pPr>
              <a:spcBef>
                <a:spcPts val="600"/>
              </a:spcBef>
            </a:pP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SOCIOTERAPIJA ALKOHOLIZMA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CS" dirty="0" smtClean="0"/>
              <a:t>Naglašava  i razvija zdrave aspekte ličnosti u kontekstu relacija</a:t>
            </a:r>
            <a:r>
              <a:rPr lang="sr-Latn-CS" b="1" dirty="0" smtClean="0"/>
              <a:t>. </a:t>
            </a:r>
          </a:p>
          <a:p>
            <a:pPr marL="0" indent="0">
              <a:buNone/>
            </a:pPr>
            <a:r>
              <a:rPr lang="sr-Latn-CS" i="1" dirty="0" smtClean="0"/>
              <a:t>Najčešće</a:t>
            </a:r>
            <a:r>
              <a:rPr lang="sr-Latn-CS" b="1" i="1" dirty="0" smtClean="0"/>
              <a:t> </a:t>
            </a:r>
            <a:r>
              <a:rPr lang="sr-Latn-CS" i="1" dirty="0" smtClean="0"/>
              <a:t>forme</a:t>
            </a:r>
            <a:r>
              <a:rPr lang="sr-Latn-CS" b="1" i="1" dirty="0" smtClean="0"/>
              <a:t> </a:t>
            </a:r>
            <a:r>
              <a:rPr lang="sr-Latn-CS" i="1" dirty="0" smtClean="0"/>
              <a:t>u terapiji alkoholizma</a:t>
            </a:r>
            <a:r>
              <a:rPr lang="sr-Latn-CS" b="1" i="1" dirty="0" smtClean="0"/>
              <a:t>: </a:t>
            </a:r>
          </a:p>
          <a:p>
            <a:r>
              <a:rPr lang="sr-Latn-CS" b="1" dirty="0" smtClean="0"/>
              <a:t>Psiho-edukativne grupe</a:t>
            </a:r>
          </a:p>
          <a:p>
            <a:pPr lvl="1"/>
            <a:r>
              <a:rPr lang="sr-Latn-CS" sz="2600" i="1" dirty="0" smtClean="0"/>
              <a:t>učenje</a:t>
            </a:r>
            <a:r>
              <a:rPr lang="sr-Latn-CS" sz="2600" dirty="0" smtClean="0"/>
              <a:t> teorije alkoholizma i promena u ponašanja</a:t>
            </a:r>
          </a:p>
          <a:p>
            <a:pPr lvl="1"/>
            <a:r>
              <a:rPr lang="sr-Latn-CS" sz="2600" i="1" dirty="0" smtClean="0"/>
              <a:t>prepoznavanje</a:t>
            </a:r>
            <a:r>
              <a:rPr lang="sr-Latn-CS" sz="2600" dirty="0" smtClean="0"/>
              <a:t> sopstvenog zavisnog ponašanja</a:t>
            </a:r>
          </a:p>
          <a:p>
            <a:r>
              <a:rPr lang="sr-Latn-CS" b="1" dirty="0" smtClean="0"/>
              <a:t>Terapijska zajednica (velika </a:t>
            </a:r>
            <a:r>
              <a:rPr lang="sr-Latn-CS" b="1" dirty="0" err="1" smtClean="0"/>
              <a:t>socioterapijska</a:t>
            </a:r>
            <a:r>
              <a:rPr lang="sr-Latn-CS" b="1" dirty="0" smtClean="0"/>
              <a:t> grupa)</a:t>
            </a:r>
            <a:r>
              <a:rPr lang="sr-Latn-CS" dirty="0" smtClean="0"/>
              <a:t> </a:t>
            </a:r>
          </a:p>
          <a:p>
            <a:pPr lvl="1"/>
            <a:r>
              <a:rPr lang="sr-Latn-CS" sz="2600" dirty="0" smtClean="0"/>
              <a:t>obuhvata pacijente, članove porodice i osoblje </a:t>
            </a:r>
            <a:r>
              <a:rPr lang="sr-Latn-CS" sz="2600" dirty="0" err="1" smtClean="0"/>
              <a:t>hospitalne</a:t>
            </a:r>
            <a:r>
              <a:rPr lang="sr-Latn-CS" sz="2600" dirty="0" smtClean="0"/>
              <a:t> ustanove u kojoj se lečenje odvija </a:t>
            </a:r>
          </a:p>
          <a:p>
            <a:pPr lvl="1"/>
            <a:r>
              <a:rPr lang="sr-Latn-CS" sz="2600" b="1" dirty="0" smtClean="0"/>
              <a:t>teme</a:t>
            </a:r>
            <a:r>
              <a:rPr lang="sr-Latn-CS" sz="2600" dirty="0" smtClean="0"/>
              <a:t>: iz domena terapije, organizacije i rada odeljenja</a:t>
            </a:r>
          </a:p>
          <a:p>
            <a:r>
              <a:rPr lang="sr-Latn-CS" b="1" dirty="0" err="1" smtClean="0"/>
              <a:t>Socioterapijski</a:t>
            </a:r>
            <a:r>
              <a:rPr lang="sr-Latn-CS" b="1" dirty="0" smtClean="0"/>
              <a:t> klubovi lečenih alkoholičara</a:t>
            </a:r>
          </a:p>
          <a:p>
            <a:r>
              <a:rPr lang="sr-Latn-CS" b="1" dirty="0" smtClean="0"/>
              <a:t>Radna i rekreativna terapija</a:t>
            </a:r>
            <a:r>
              <a:rPr lang="sr-Latn-CS" dirty="0" smtClean="0"/>
              <a:t>, druženje porodica van grupnih sastanaka: </a:t>
            </a:r>
            <a:r>
              <a:rPr lang="sr-Latn-CS" sz="2600" dirty="0" smtClean="0"/>
              <a:t>stvaranje nove životne orijentacije bez alkohola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err="1" smtClean="0"/>
              <a:t>Socioterapijski</a:t>
            </a:r>
            <a:r>
              <a:rPr lang="sr-Latn-CS" sz="3600" b="1" dirty="0" smtClean="0"/>
              <a:t> klubovi lečenih alkoholičara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CS" b="1" dirty="0" smtClean="0"/>
              <a:t>Cilj</a:t>
            </a:r>
            <a:r>
              <a:rPr lang="sr-Latn-CS" dirty="0" smtClean="0"/>
              <a:t>: osiguranje potpune i trajne </a:t>
            </a:r>
            <a:r>
              <a:rPr lang="sr-Latn-CS" b="1" dirty="0" smtClean="0"/>
              <a:t>apstinencije</a:t>
            </a:r>
          </a:p>
          <a:p>
            <a:pPr>
              <a:buNone/>
            </a:pPr>
            <a:r>
              <a:rPr lang="sr-Latn-CS" dirty="0" smtClean="0"/>
              <a:t>Mogu biti </a:t>
            </a:r>
            <a:r>
              <a:rPr lang="sr-Latn-CS" b="1" dirty="0" smtClean="0"/>
              <a:t>organizovani</a:t>
            </a:r>
            <a:r>
              <a:rPr lang="sr-Latn-CS" dirty="0" smtClean="0"/>
              <a:t>:</a:t>
            </a:r>
          </a:p>
          <a:p>
            <a:r>
              <a:rPr lang="sr-Latn-CS" dirty="0" smtClean="0"/>
              <a:t>u okviru </a:t>
            </a:r>
            <a:r>
              <a:rPr lang="sr-Latn-CS" i="1" dirty="0" smtClean="0"/>
              <a:t>institucije</a:t>
            </a:r>
            <a:r>
              <a:rPr lang="sr-Latn-CS" dirty="0" smtClean="0"/>
              <a:t>, na čelu sa socioterapeutom</a:t>
            </a:r>
          </a:p>
          <a:p>
            <a:r>
              <a:rPr lang="sr-Latn-CS" dirty="0" smtClean="0"/>
              <a:t>u okviru </a:t>
            </a:r>
            <a:r>
              <a:rPr lang="sr-Latn-CS" i="1" dirty="0" smtClean="0"/>
              <a:t>lokalne zajednice</a:t>
            </a:r>
            <a:r>
              <a:rPr lang="sr-Latn-CS" dirty="0" smtClean="0"/>
              <a:t>, često bez terapeuta - </a:t>
            </a:r>
            <a:r>
              <a:rPr lang="sr-Latn-CS" b="1" dirty="0" smtClean="0"/>
              <a:t>grupe</a:t>
            </a:r>
            <a:r>
              <a:rPr lang="sr-Latn-CS" dirty="0" smtClean="0"/>
              <a:t> </a:t>
            </a:r>
            <a:r>
              <a:rPr lang="sr-Latn-CS" b="1" dirty="0" smtClean="0"/>
              <a:t>samopomoći</a:t>
            </a:r>
          </a:p>
          <a:p>
            <a:pPr marL="0" indent="0">
              <a:buNone/>
            </a:pPr>
            <a:r>
              <a:rPr lang="sr-Latn-CS" b="1" dirty="0" smtClean="0"/>
              <a:t>Klub lečenih alkoholičara </a:t>
            </a:r>
            <a:r>
              <a:rPr lang="sr-Latn-CS" dirty="0" smtClean="0"/>
              <a:t>(</a:t>
            </a:r>
            <a:r>
              <a:rPr lang="sr-Latn-CS" b="1" dirty="0" smtClean="0"/>
              <a:t>KLA</a:t>
            </a:r>
            <a:r>
              <a:rPr lang="sr-Latn-CS" dirty="0" smtClean="0"/>
              <a:t>) je </a:t>
            </a:r>
            <a:r>
              <a:rPr lang="sr-Latn-CS" b="1" dirty="0" smtClean="0"/>
              <a:t>velika socioterapijska grupa:</a:t>
            </a:r>
            <a:r>
              <a:rPr lang="sr-Latn-CS" dirty="0" smtClean="0"/>
              <a:t> </a:t>
            </a:r>
          </a:p>
          <a:p>
            <a:r>
              <a:rPr lang="sr-Latn-CS" dirty="0" smtClean="0"/>
              <a:t>grupna dinamika u </a:t>
            </a:r>
            <a:r>
              <a:rPr lang="sr-Latn-CS" b="1" dirty="0" smtClean="0"/>
              <a:t>zaštićenim</a:t>
            </a:r>
            <a:r>
              <a:rPr lang="sr-Latn-CS" dirty="0" smtClean="0"/>
              <a:t> uslovima</a:t>
            </a:r>
          </a:p>
          <a:p>
            <a:r>
              <a:rPr lang="sr-Latn-CS" dirty="0" smtClean="0"/>
              <a:t>multiplikuje interpersonalne </a:t>
            </a:r>
            <a:r>
              <a:rPr lang="sr-Latn-CS" b="1" dirty="0" smtClean="0"/>
              <a:t>komunikacije i aktivnosti, </a:t>
            </a:r>
            <a:r>
              <a:rPr lang="sr-Latn-CS" dirty="0" smtClean="0"/>
              <a:t>kojima obogaćuje kvalitet života zavisnika i njihovih porodica</a:t>
            </a:r>
          </a:p>
          <a:p>
            <a:pPr>
              <a:buNone/>
            </a:pPr>
            <a:r>
              <a:rPr lang="sr-Latn-CS" b="1" dirty="0" smtClean="0"/>
              <a:t>1963. – </a:t>
            </a:r>
            <a:r>
              <a:rPr lang="sr-Latn-CS" dirty="0" smtClean="0"/>
              <a:t>osnovan </a:t>
            </a:r>
            <a:r>
              <a:rPr lang="sr-Latn-CS" b="1" dirty="0" smtClean="0"/>
              <a:t>KLA</a:t>
            </a:r>
            <a:r>
              <a:rPr lang="sr-Latn-CS" dirty="0" smtClean="0"/>
              <a:t> u Srbiji (Institut za mentalno zdravlje)</a:t>
            </a:r>
          </a:p>
          <a:p>
            <a:pPr>
              <a:buNone/>
            </a:pPr>
            <a:r>
              <a:rPr lang="sr-Latn-CS" b="1" dirty="0" smtClean="0"/>
              <a:t>1976</a:t>
            </a:r>
            <a:r>
              <a:rPr lang="sr-Latn-CS" dirty="0" smtClean="0"/>
              <a:t>. - osnovana </a:t>
            </a:r>
            <a:r>
              <a:rPr lang="sr-Latn-CS" b="1" dirty="0" smtClean="0"/>
              <a:t>Zajednica klubova lečenih alkoholičara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09800"/>
          </a:xfrm>
        </p:spPr>
        <p:txBody>
          <a:bodyPr/>
          <a:lstStyle/>
          <a:p>
            <a:pPr algn="l"/>
            <a:r>
              <a:rPr lang="en-US" sz="4000" dirty="0" smtClean="0">
                <a:latin typeface="Arial Black" pitchFamily="34" charset="0"/>
                <a:cs typeface="Aharoni" pitchFamily="2" charset="-79"/>
              </a:rPr>
              <a:t>PROGRAM</a:t>
            </a:r>
            <a:r>
              <a:rPr lang="en-US" sz="4000" dirty="0" smtClean="0">
                <a:latin typeface="Arial Black" pitchFamily="34" charset="0"/>
              </a:rPr>
              <a:t> </a:t>
            </a:r>
            <a:r>
              <a:rPr lang="en-US" sz="4000" dirty="0" smtClean="0">
                <a:latin typeface="Arial Black" pitchFamily="34" charset="0"/>
                <a:cs typeface="Aharoni" pitchFamily="2" charset="-79"/>
              </a:rPr>
              <a:t>OD</a:t>
            </a:r>
            <a:r>
              <a:rPr lang="en-US" sz="4000" dirty="0" smtClean="0">
                <a:latin typeface="Arial Black" pitchFamily="34" charset="0"/>
              </a:rPr>
              <a:t> 12 </a:t>
            </a:r>
            <a:r>
              <a:rPr lang="en-US" sz="4000" dirty="0" smtClean="0">
                <a:latin typeface="Arial Black" pitchFamily="34" charset="0"/>
                <a:cs typeface="Aharoni" pitchFamily="2" charset="-79"/>
              </a:rPr>
              <a:t>KORAKA</a:t>
            </a:r>
            <a:endParaRPr lang="sr-Latn-CS" sz="4000" dirty="0" smtClean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PROGRAM OD 12 KORAKA</a:t>
            </a:r>
            <a:r>
              <a:rPr lang="sr-Latn-RS" sz="3600" b="1" dirty="0" smtClean="0"/>
              <a:t>/1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2400" dirty="0" smtClean="0"/>
              <a:t>1935. - Anonimni alkoholičari (AA),Bill </a:t>
            </a:r>
            <a:r>
              <a:rPr lang="sr-Latn-CS" sz="2400" dirty="0" err="1" smtClean="0"/>
              <a:t>Wilson</a:t>
            </a:r>
            <a:r>
              <a:rPr lang="sr-Latn-CS" sz="2400" dirty="0" smtClean="0"/>
              <a:t> i dr. Bob </a:t>
            </a:r>
            <a:r>
              <a:rPr lang="sr-Latn-CS" sz="2400" dirty="0" err="1" smtClean="0"/>
              <a:t>Smith</a:t>
            </a:r>
            <a:endParaRPr lang="sr-Latn-CS" sz="2400" dirty="0" smtClean="0"/>
          </a:p>
          <a:p>
            <a:pPr marL="285750" indent="-285750"/>
            <a:r>
              <a:rPr lang="sr-Latn-CS" sz="2400" dirty="0" smtClean="0"/>
              <a:t>Uticaj hrišćanstva, podrška crkve (sastanci u podrumu crkve) </a:t>
            </a:r>
          </a:p>
          <a:p>
            <a:r>
              <a:rPr lang="sr-Latn-CS" sz="2400" dirty="0" smtClean="0"/>
              <a:t>Svaka grupa je </a:t>
            </a:r>
            <a:r>
              <a:rPr lang="sr-Latn-CS" sz="2400" b="1" dirty="0" err="1" smtClean="0"/>
              <a:t>samofinansirajuća</a:t>
            </a:r>
            <a:r>
              <a:rPr lang="sr-Latn-CS" sz="2400" b="1" dirty="0" smtClean="0"/>
              <a:t> </a:t>
            </a:r>
          </a:p>
          <a:p>
            <a:r>
              <a:rPr lang="sr-Latn-CS" sz="2400" dirty="0" smtClean="0"/>
              <a:t>Svaki sastanak ima </a:t>
            </a:r>
            <a:r>
              <a:rPr lang="sr-Latn-CS" sz="2400" b="1" dirty="0" smtClean="0"/>
              <a:t>predsedavajućeg,  sekretara i blagajnika </a:t>
            </a:r>
            <a:r>
              <a:rPr lang="sr-Latn-CS" sz="2400" dirty="0" smtClean="0"/>
              <a:t>(nadzire upravljanje dobrovoljnim prilozima) sa mandatom od 6 meseci,</a:t>
            </a:r>
          </a:p>
          <a:p>
            <a:r>
              <a:rPr lang="sr-Latn-CS" sz="2400" dirty="0" smtClean="0"/>
              <a:t>Broj prisutnih od 2 do 200</a:t>
            </a:r>
          </a:p>
          <a:p>
            <a:r>
              <a:rPr lang="sr-Latn-CS" sz="2400" dirty="0" smtClean="0"/>
              <a:t>Sastanci mogu biti: </a:t>
            </a:r>
          </a:p>
          <a:p>
            <a:pPr lvl="1"/>
            <a:r>
              <a:rPr lang="sr-Latn-CS" sz="2200" b="1" dirty="0" smtClean="0"/>
              <a:t>otvoreni</a:t>
            </a:r>
            <a:r>
              <a:rPr lang="sr-Latn-CS" sz="2200" dirty="0" smtClean="0"/>
              <a:t> (tri lične priče osoba koje su trezne barem 90 dana)</a:t>
            </a:r>
          </a:p>
          <a:p>
            <a:pPr lvl="1"/>
            <a:r>
              <a:rPr lang="sr-Latn-CS" sz="2200" b="1" dirty="0" smtClean="0"/>
              <a:t>zatvoreni</a:t>
            </a:r>
            <a:r>
              <a:rPr lang="sr-Latn-CS" sz="2200" dirty="0" smtClean="0"/>
              <a:t> (samo za članove - anonimnost se shvata vrlo ozbiljno)</a:t>
            </a:r>
          </a:p>
          <a:p>
            <a:pPr>
              <a:buNone/>
            </a:pPr>
            <a:endParaRPr lang="sr-Latn-CS" sz="2400" dirty="0" smtClean="0"/>
          </a:p>
          <a:p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Program </a:t>
            </a:r>
            <a:r>
              <a:rPr lang="en-US" sz="3600" b="1" dirty="0" err="1" smtClean="0"/>
              <a:t>od</a:t>
            </a:r>
            <a:r>
              <a:rPr lang="en-US" sz="3600" b="1" dirty="0" smtClean="0"/>
              <a:t> 12 </a:t>
            </a:r>
            <a:r>
              <a:rPr lang="en-US" sz="3600" b="1" dirty="0" err="1" smtClean="0"/>
              <a:t>koraka</a:t>
            </a:r>
            <a:r>
              <a:rPr lang="sr-Latn-RS" sz="3600" b="1" dirty="0" smtClean="0"/>
              <a:t>/2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Većina sastanaka uključuju “</a:t>
            </a:r>
            <a:r>
              <a:rPr lang="sr-Latn-CS" sz="2400" b="1" dirty="0" smtClean="0"/>
              <a:t>kvalifikaciju</a:t>
            </a:r>
            <a:r>
              <a:rPr lang="sr-Latn-CS" sz="2400" dirty="0" smtClean="0"/>
              <a:t>” – ličnu priču o opijanju, dodirivanju dna i oporavku </a:t>
            </a:r>
          </a:p>
          <a:p>
            <a:r>
              <a:rPr lang="sr-Latn-CS" sz="2400" dirty="0" smtClean="0"/>
              <a:t>Često su sastanci </a:t>
            </a:r>
            <a:r>
              <a:rPr lang="sr-Latn-CS" sz="2400" b="1" dirty="0" smtClean="0"/>
              <a:t>fokusirani</a:t>
            </a:r>
            <a:r>
              <a:rPr lang="sr-Latn-CS" sz="2400" dirty="0" smtClean="0"/>
              <a:t> na neki od 12 </a:t>
            </a:r>
            <a:r>
              <a:rPr lang="sr-Latn-CS" sz="2400" b="1" dirty="0" smtClean="0"/>
              <a:t>koraka </a:t>
            </a:r>
          </a:p>
          <a:p>
            <a:r>
              <a:rPr lang="sr-Latn-CS" sz="2400" b="1" dirty="0" smtClean="0"/>
              <a:t>Novi članovi </a:t>
            </a:r>
            <a:r>
              <a:rPr lang="sr-Latn-CS" sz="2400" dirty="0" smtClean="0"/>
              <a:t>AA su osobe koje su u </a:t>
            </a:r>
            <a:r>
              <a:rPr lang="sr-Latn-CS" sz="2400" b="1" dirty="0" smtClean="0"/>
              <a:t>akutnoj krizi </a:t>
            </a:r>
            <a:r>
              <a:rPr lang="sr-Latn-CS" sz="2400" dirty="0" smtClean="0"/>
              <a:t>koja je izazvana </a:t>
            </a:r>
            <a:r>
              <a:rPr lang="sr-Latn-CS" sz="2400" b="1" dirty="0" smtClean="0"/>
              <a:t>alkoholom </a:t>
            </a:r>
          </a:p>
          <a:p>
            <a:r>
              <a:rPr lang="sr-Latn-CS" sz="2400" b="1" dirty="0" smtClean="0"/>
              <a:t>Novi član – početnik:</a:t>
            </a:r>
          </a:p>
          <a:p>
            <a:pPr lvl="1"/>
            <a:r>
              <a:rPr lang="sr-Latn-CS" sz="2200" dirty="0" smtClean="0"/>
              <a:t>ide na </a:t>
            </a:r>
            <a:r>
              <a:rPr lang="sr-Latn-CS" sz="2200" b="1" dirty="0" smtClean="0"/>
              <a:t>90</a:t>
            </a:r>
            <a:r>
              <a:rPr lang="sr-Latn-CS" sz="2200" dirty="0" smtClean="0"/>
              <a:t> sastanaka tokom </a:t>
            </a:r>
            <a:r>
              <a:rPr lang="sr-Latn-CS" sz="2200" b="1" dirty="0" smtClean="0"/>
              <a:t>90</a:t>
            </a:r>
            <a:r>
              <a:rPr lang="sr-Latn-CS" sz="2200" dirty="0" smtClean="0"/>
              <a:t> dana, </a:t>
            </a:r>
          </a:p>
          <a:p>
            <a:pPr lvl="1"/>
            <a:r>
              <a:rPr lang="sr-Latn-CS" sz="2200" dirty="0" smtClean="0"/>
              <a:t>zatim su pohađanja </a:t>
            </a:r>
            <a:r>
              <a:rPr lang="sr-Latn-CS" sz="2200" b="1" dirty="0" smtClean="0"/>
              <a:t>ređa</a:t>
            </a:r>
            <a:r>
              <a:rPr lang="sr-Latn-CS" sz="2200" dirty="0" smtClean="0"/>
              <a:t> (obično </a:t>
            </a:r>
            <a:r>
              <a:rPr lang="sr-Latn-CS" sz="2200" i="1" dirty="0" smtClean="0"/>
              <a:t>2 puta nedeljno</a:t>
            </a:r>
            <a:r>
              <a:rPr lang="sr-Latn-CS" sz="2200" dirty="0" smtClean="0"/>
              <a:t>)</a:t>
            </a:r>
          </a:p>
          <a:p>
            <a:pPr>
              <a:buNone/>
            </a:pP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Program od 12 koraka/3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24400"/>
          </a:xfrm>
        </p:spPr>
        <p:txBody>
          <a:bodyPr>
            <a:normAutofit/>
          </a:bodyPr>
          <a:lstStyle/>
          <a:p>
            <a:r>
              <a:rPr lang="sr-Latn-CS" sz="2400" b="1" dirty="0" smtClean="0"/>
              <a:t>Dobrodošlica i bezuslovno prihvatanje </a:t>
            </a:r>
            <a:r>
              <a:rPr lang="sr-Latn-CS" sz="2400" dirty="0" smtClean="0"/>
              <a:t>članova grupe daju: </a:t>
            </a:r>
          </a:p>
          <a:p>
            <a:pPr lvl="1"/>
            <a:r>
              <a:rPr lang="sr-Latn-CS" dirty="0" smtClean="0"/>
              <a:t>osećanje </a:t>
            </a:r>
            <a:r>
              <a:rPr lang="sr-Latn-CS" i="1" dirty="0" smtClean="0"/>
              <a:t>sigurnog mesta </a:t>
            </a:r>
          </a:p>
          <a:p>
            <a:pPr lvl="1"/>
            <a:r>
              <a:rPr lang="sr-Latn-CS" dirty="0" smtClean="0"/>
              <a:t>osnov za snažno </a:t>
            </a:r>
            <a:r>
              <a:rPr lang="sr-Latn-CS" i="1" dirty="0" smtClean="0"/>
              <a:t>vezivanje  </a:t>
            </a:r>
          </a:p>
          <a:p>
            <a:r>
              <a:rPr lang="sr-Latn-CS" sz="2400" b="1" dirty="0" err="1" smtClean="0"/>
              <a:t>Sponzorstvo</a:t>
            </a:r>
            <a:r>
              <a:rPr lang="sr-Latn-CS" sz="2400" dirty="0" smtClean="0"/>
              <a:t>: </a:t>
            </a:r>
          </a:p>
          <a:p>
            <a:pPr lvl="1"/>
            <a:r>
              <a:rPr lang="sr-Latn-CS" dirty="0" smtClean="0"/>
              <a:t>početnik dobija </a:t>
            </a:r>
            <a:r>
              <a:rPr lang="sr-Latn-CS" i="1" dirty="0" smtClean="0"/>
              <a:t>sponzora istog pola </a:t>
            </a:r>
            <a:r>
              <a:rPr lang="sr-Latn-CS" dirty="0" smtClean="0"/>
              <a:t>koji ima iskustvo </a:t>
            </a:r>
            <a:r>
              <a:rPr lang="sr-Latn-CS" dirty="0" err="1" smtClean="0"/>
              <a:t>treznosti</a:t>
            </a:r>
            <a:endParaRPr lang="sr-Latn-CS" dirty="0" smtClean="0"/>
          </a:p>
          <a:p>
            <a:pPr lvl="2"/>
            <a:r>
              <a:rPr lang="sr-Latn-CS" dirty="0" smtClean="0"/>
              <a:t>(1998. godine 75% članova AA u SAD je imalo sponzora)</a:t>
            </a:r>
          </a:p>
          <a:p>
            <a:pPr lvl="1"/>
            <a:r>
              <a:rPr lang="sr-Latn-CS" dirty="0" smtClean="0"/>
              <a:t>sponzor ga </a:t>
            </a:r>
            <a:r>
              <a:rPr lang="sr-Latn-CS" i="1" dirty="0" smtClean="0"/>
              <a:t>vodi</a:t>
            </a:r>
            <a:r>
              <a:rPr lang="sr-Latn-CS" dirty="0" smtClean="0"/>
              <a:t> ka treznom životu</a:t>
            </a:r>
          </a:p>
          <a:p>
            <a:pPr lvl="1"/>
            <a:r>
              <a:rPr lang="sr-Latn-CS" i="1" dirty="0" smtClean="0"/>
              <a:t>telefonska veza </a:t>
            </a:r>
            <a:r>
              <a:rPr lang="sr-Latn-CS" dirty="0" smtClean="0"/>
              <a:t>sa sponzorom tokom 24 časa </a:t>
            </a:r>
          </a:p>
          <a:p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RS" sz="3600" b="1" dirty="0" smtClean="0"/>
              <a:t>Šira primena </a:t>
            </a:r>
            <a:r>
              <a:rPr lang="en-US" sz="3600" b="1" dirty="0" smtClean="0"/>
              <a:t>Program</a:t>
            </a:r>
            <a:r>
              <a:rPr lang="sr-Latn-RS" sz="3600" b="1" dirty="0" smtClean="0"/>
              <a:t>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od</a:t>
            </a:r>
            <a:r>
              <a:rPr lang="en-US" sz="3600" b="1" dirty="0" smtClean="0"/>
              <a:t> 12 </a:t>
            </a:r>
            <a:r>
              <a:rPr lang="en-US" sz="3600" b="1" dirty="0" err="1" smtClean="0"/>
              <a:t>koraka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 marL="285750" indent="-285750"/>
            <a:r>
              <a:rPr lang="sr-Latn-CS" sz="2400" i="1" dirty="0" smtClean="0"/>
              <a:t>CA - </a:t>
            </a:r>
            <a:r>
              <a:rPr lang="sr-Latn-CS" sz="2400" dirty="0" smtClean="0"/>
              <a:t>Anonimni uživaoci kokaina</a:t>
            </a:r>
          </a:p>
          <a:p>
            <a:pPr marL="285750" indent="-285750"/>
            <a:r>
              <a:rPr lang="sr-Latn-CS" sz="2400" i="1" dirty="0" smtClean="0"/>
              <a:t>PA - </a:t>
            </a:r>
            <a:r>
              <a:rPr lang="sr-Latn-CS" sz="2400" dirty="0" smtClean="0"/>
              <a:t>Anonimni </a:t>
            </a:r>
            <a:r>
              <a:rPr lang="sr-Latn-CS" sz="2400" dirty="0" err="1" smtClean="0"/>
              <a:t>tabletomani</a:t>
            </a:r>
            <a:endParaRPr lang="sr-Latn-CS" sz="2400" dirty="0" smtClean="0"/>
          </a:p>
          <a:p>
            <a:pPr marL="285750" indent="-285750"/>
            <a:r>
              <a:rPr lang="sr-Latn-CS" sz="2400" i="1" dirty="0" smtClean="0"/>
              <a:t>NA – </a:t>
            </a:r>
            <a:r>
              <a:rPr lang="sr-Latn-CS" sz="2400" dirty="0" smtClean="0"/>
              <a:t>Anonimni narkomani</a:t>
            </a:r>
          </a:p>
          <a:p>
            <a:pPr marL="285750" indent="-285750"/>
            <a:r>
              <a:rPr lang="sr-Latn-CS" sz="2400" i="1" dirty="0" smtClean="0"/>
              <a:t>Al-</a:t>
            </a:r>
            <a:r>
              <a:rPr lang="sr-Latn-CS" sz="2400" i="1" dirty="0" err="1" smtClean="0"/>
              <a:t>Anon</a:t>
            </a:r>
            <a:r>
              <a:rPr lang="sr-Latn-CS" sz="2400" i="1" dirty="0" smtClean="0"/>
              <a:t>, </a:t>
            </a:r>
            <a:r>
              <a:rPr lang="sr-Latn-CS" sz="2400" i="1" dirty="0" err="1" smtClean="0"/>
              <a:t>Pill</a:t>
            </a:r>
            <a:r>
              <a:rPr lang="sr-Latn-CS" sz="2400" i="1" dirty="0" smtClean="0"/>
              <a:t>-</a:t>
            </a:r>
            <a:r>
              <a:rPr lang="sr-Latn-CS" sz="2400" i="1" dirty="0" err="1" smtClean="0"/>
              <a:t>Anon</a:t>
            </a:r>
            <a:r>
              <a:rPr lang="sr-Latn-CS" sz="2400" i="1" dirty="0" smtClean="0"/>
              <a:t>, Nar-</a:t>
            </a:r>
            <a:r>
              <a:rPr lang="sr-Latn-CS" sz="2400" i="1" dirty="0" err="1" smtClean="0"/>
              <a:t>Annon</a:t>
            </a:r>
            <a:r>
              <a:rPr lang="sr-Latn-CS" sz="2400" i="1" dirty="0" smtClean="0"/>
              <a:t>  </a:t>
            </a:r>
            <a:r>
              <a:rPr lang="sr-Latn-CS" sz="2400" dirty="0" smtClean="0"/>
              <a:t>– Porodica i prijatelji (ko-</a:t>
            </a:r>
            <a:r>
              <a:rPr lang="sr-Latn-CS" sz="2400" dirty="0" err="1" smtClean="0"/>
              <a:t>zavisnici</a:t>
            </a:r>
            <a:r>
              <a:rPr lang="sr-Latn-CS" sz="2400" dirty="0" smtClean="0"/>
              <a:t>) alkoholičara, </a:t>
            </a:r>
            <a:r>
              <a:rPr lang="sr-Latn-CS" sz="2400" dirty="0" err="1" smtClean="0"/>
              <a:t>tabletomana</a:t>
            </a:r>
            <a:r>
              <a:rPr lang="sr-Latn-CS" sz="2400" dirty="0" smtClean="0"/>
              <a:t>, narkomana </a:t>
            </a:r>
          </a:p>
          <a:p>
            <a:pPr marL="285750" indent="-285750"/>
            <a:r>
              <a:rPr lang="sr-Latn-CS" sz="2400" i="1" dirty="0" err="1" smtClean="0"/>
              <a:t>Alateen</a:t>
            </a:r>
            <a:r>
              <a:rPr lang="sr-Latn-CS" sz="2400" i="1" dirty="0" smtClean="0"/>
              <a:t>, </a:t>
            </a:r>
            <a:r>
              <a:rPr lang="sr-Latn-CS" sz="2400" i="1" dirty="0" err="1" smtClean="0"/>
              <a:t>Narateen</a:t>
            </a:r>
            <a:r>
              <a:rPr lang="sr-Latn-CS" sz="2400" i="1" dirty="0" smtClean="0"/>
              <a:t> – </a:t>
            </a:r>
            <a:r>
              <a:rPr lang="sr-Latn-CS" sz="2400" dirty="0" err="1" smtClean="0"/>
              <a:t>Adolescentna</a:t>
            </a:r>
            <a:r>
              <a:rPr lang="sr-Latn-CS" sz="2400" dirty="0" smtClean="0"/>
              <a:t> deca alkoholičara, narkomana</a:t>
            </a:r>
          </a:p>
          <a:p>
            <a:pPr marL="285750" indent="-285750"/>
            <a:r>
              <a:rPr lang="sr-Latn-CS" sz="2400" i="1" dirty="0" smtClean="0"/>
              <a:t>ACOA – </a:t>
            </a:r>
            <a:r>
              <a:rPr lang="sr-Latn-CS" sz="2400" dirty="0" smtClean="0"/>
              <a:t>Odrasla deca alkoholičara</a:t>
            </a:r>
          </a:p>
          <a:p>
            <a:pPr marL="285750" indent="-285750">
              <a:buNone/>
            </a:pPr>
            <a:r>
              <a:rPr lang="sr-Latn-CS" sz="2400" i="1" dirty="0" smtClean="0"/>
              <a:t> </a:t>
            </a:r>
          </a:p>
          <a:p>
            <a:pPr marL="285750" indent="-285750"/>
            <a:endParaRPr lang="sr-Latn-CS" sz="24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305800" cy="762000"/>
          </a:xfrm>
        </p:spPr>
        <p:txBody>
          <a:bodyPr>
            <a:normAutofit/>
          </a:bodyPr>
          <a:lstStyle/>
          <a:p>
            <a:r>
              <a:rPr lang="sr-Latn-RS" sz="3600" b="1" dirty="0" smtClean="0"/>
              <a:t>Diskusija: 12 koraka </a:t>
            </a:r>
            <a:r>
              <a:rPr lang="en-US" sz="3600" b="1" dirty="0" smtClean="0"/>
              <a:t>Program</a:t>
            </a:r>
            <a:r>
              <a:rPr lang="sr-Latn-RS" sz="3600" b="1" dirty="0" smtClean="0"/>
              <a:t>a/1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dirty="0" smtClean="0"/>
              <a:t>12 koraka obezbeđuju strukturu i putokaz ka oporavku :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dirty="0" smtClean="0"/>
              <a:t>Priznanje </a:t>
            </a:r>
            <a:r>
              <a:rPr lang="sr-Latn-CS" sz="2400" i="1" dirty="0" smtClean="0"/>
              <a:t>bespomoćnosti</a:t>
            </a:r>
            <a:r>
              <a:rPr lang="sr-Latn-CS" sz="2400" dirty="0" smtClean="0"/>
              <a:t> pred alkoholom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i="1" dirty="0" smtClean="0"/>
              <a:t>Verovanje</a:t>
            </a:r>
            <a:r>
              <a:rPr lang="sr-Latn-CS" sz="2400" dirty="0" smtClean="0"/>
              <a:t> da moć veća od sebe može da oporavi sopstveno mentalno zdravlje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dirty="0" smtClean="0"/>
              <a:t>Predavanje svoje volje i života </a:t>
            </a:r>
            <a:r>
              <a:rPr lang="sr-Latn-CS" sz="2400" i="1" dirty="0" smtClean="0"/>
              <a:t>Bogu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dirty="0" smtClean="0"/>
              <a:t>Pravljenje neustrašivog moralnog </a:t>
            </a:r>
            <a:r>
              <a:rPr lang="sr-Latn-CS" sz="2400" i="1" dirty="0" smtClean="0"/>
              <a:t>inventara</a:t>
            </a:r>
            <a:r>
              <a:rPr lang="sr-Latn-CS" sz="2400" dirty="0" smtClean="0"/>
              <a:t> </a:t>
            </a:r>
            <a:r>
              <a:rPr lang="sr-Latn-CS" sz="2400" i="1" dirty="0" smtClean="0"/>
              <a:t>sebe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dirty="0" smtClean="0"/>
              <a:t>Priznanje Bogu, samom sebi i drugim ljudima tačnu prirodu </a:t>
            </a:r>
            <a:r>
              <a:rPr lang="sr-Latn-CS" sz="2400" i="1" dirty="0" smtClean="0"/>
              <a:t>nepravdi koje smo počinili 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dirty="0" smtClean="0"/>
              <a:t>Potpuna </a:t>
            </a:r>
            <a:r>
              <a:rPr lang="sr-Latn-CS" sz="2400" i="1" dirty="0" smtClean="0"/>
              <a:t>spremnost</a:t>
            </a:r>
            <a:r>
              <a:rPr lang="sr-Latn-CS" sz="2400" dirty="0" smtClean="0"/>
              <a:t> da </a:t>
            </a:r>
            <a:r>
              <a:rPr lang="sr-Latn-CS" sz="2400" i="1" dirty="0" smtClean="0"/>
              <a:t>Bog ukloni sve ove defekte </a:t>
            </a:r>
            <a:r>
              <a:rPr lang="sr-Latn-CS" sz="2400" dirty="0" smtClean="0"/>
              <a:t>karaktera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RS" sz="3600" b="1" dirty="0" smtClean="0"/>
              <a:t>Diskusija: 12 koraka </a:t>
            </a:r>
            <a:r>
              <a:rPr lang="en-US" sz="3600" b="1" dirty="0" smtClean="0"/>
              <a:t>Program</a:t>
            </a:r>
            <a:r>
              <a:rPr lang="sr-Latn-RS" sz="3600" b="1" dirty="0" smtClean="0"/>
              <a:t>a/2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Ponizna </a:t>
            </a:r>
            <a:r>
              <a:rPr lang="sr-Latn-CS" sz="2400" i="1" dirty="0" smtClean="0"/>
              <a:t>molba Bogu </a:t>
            </a:r>
            <a:r>
              <a:rPr lang="sr-Latn-CS" sz="2400" dirty="0" smtClean="0"/>
              <a:t>da </a:t>
            </a:r>
            <a:r>
              <a:rPr lang="sr-Latn-CS" sz="2400" i="1" dirty="0" smtClean="0"/>
              <a:t>ukloni mane </a:t>
            </a:r>
            <a:r>
              <a:rPr lang="sr-Latn-CS" sz="2400" dirty="0" smtClean="0"/>
              <a:t>osobe</a:t>
            </a:r>
          </a:p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Pravljenje </a:t>
            </a:r>
            <a:r>
              <a:rPr lang="sr-Latn-CS" sz="2400" i="1" dirty="0" smtClean="0"/>
              <a:t>liste osoba </a:t>
            </a:r>
            <a:r>
              <a:rPr lang="sr-Latn-CS" sz="2400" dirty="0" smtClean="0"/>
              <a:t>koje je povredio/la  i </a:t>
            </a:r>
            <a:r>
              <a:rPr lang="sr-Latn-CS" sz="2400" i="1" dirty="0" smtClean="0"/>
              <a:t>spremnost</a:t>
            </a:r>
            <a:r>
              <a:rPr lang="sr-Latn-CS" sz="2400" dirty="0" smtClean="0"/>
              <a:t> za naknadu </a:t>
            </a:r>
          </a:p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Pravljenje </a:t>
            </a:r>
            <a:r>
              <a:rPr lang="sr-Latn-CS" sz="2400" i="1" dirty="0" smtClean="0"/>
              <a:t>direktnih naknada </a:t>
            </a:r>
            <a:r>
              <a:rPr lang="sr-Latn-CS" sz="2400" dirty="0" smtClean="0"/>
              <a:t>tim ljudima koliko god je moguće </a:t>
            </a:r>
          </a:p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Nastavljanje pravljenja </a:t>
            </a:r>
            <a:r>
              <a:rPr lang="sr-Latn-CS" sz="2400" i="1" dirty="0" smtClean="0"/>
              <a:t>ličnog inventara </a:t>
            </a:r>
            <a:r>
              <a:rPr lang="sr-Latn-CS" sz="2400" dirty="0" smtClean="0"/>
              <a:t>i brzo </a:t>
            </a:r>
            <a:r>
              <a:rPr lang="sr-Latn-CS" sz="2400" i="1" dirty="0" smtClean="0"/>
              <a:t>priznavanje grešaka </a:t>
            </a:r>
          </a:p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Traženje kroz </a:t>
            </a:r>
            <a:r>
              <a:rPr lang="sr-Latn-CS" sz="2400" i="1" dirty="0" smtClean="0"/>
              <a:t>molitvu i meditaciju </a:t>
            </a:r>
            <a:r>
              <a:rPr lang="sr-Latn-CS" sz="2400" dirty="0" smtClean="0"/>
              <a:t>unapređenje svesnog kontakta sa Bogom, moli se samo za saznanje Njegove volje  i snagu da je osoba ispuni</a:t>
            </a:r>
          </a:p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Nastojanje da se </a:t>
            </a:r>
            <a:r>
              <a:rPr lang="sr-Latn-CS" sz="2400" i="1" dirty="0" smtClean="0"/>
              <a:t>prenose</a:t>
            </a:r>
            <a:r>
              <a:rPr lang="sr-Latn-CS" sz="2400" dirty="0" smtClean="0"/>
              <a:t> ovi koraci dalje </a:t>
            </a:r>
            <a:r>
              <a:rPr lang="sr-Latn-CS" sz="2400" i="1" dirty="0" smtClean="0"/>
              <a:t>alkoholičarima</a:t>
            </a:r>
            <a:r>
              <a:rPr lang="sr-Latn-CS" sz="2400" dirty="0" smtClean="0"/>
              <a:t> i da ih se pridržava </a:t>
            </a:r>
            <a:r>
              <a:rPr lang="sr-Latn-CS" sz="2400" i="1" dirty="0" smtClean="0"/>
              <a:t>u svim svojim akcijama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TERAPIJSKI PROGRAMI U TRETMANU BZ/1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pl-PL" sz="2400" b="1" dirty="0" smtClean="0"/>
              <a:t>Individualni pristupi: </a:t>
            </a:r>
          </a:p>
          <a:p>
            <a:pPr>
              <a:spcBef>
                <a:spcPts val="600"/>
              </a:spcBef>
            </a:pPr>
            <a:r>
              <a:rPr lang="pl-PL" sz="2400" b="1" i="1" dirty="0" smtClean="0"/>
              <a:t>detoksikacioni programi</a:t>
            </a:r>
            <a:r>
              <a:rPr lang="pl-PL" sz="2400" dirty="0" smtClean="0"/>
              <a:t>: vanbolnički i bolnički</a:t>
            </a:r>
            <a:endParaRPr lang="pl-PL" sz="2400" b="1" dirty="0" smtClean="0"/>
          </a:p>
          <a:p>
            <a:pPr>
              <a:spcBef>
                <a:spcPts val="600"/>
              </a:spcBef>
            </a:pPr>
            <a:r>
              <a:rPr lang="pl-PL" sz="2400" b="1" i="1" dirty="0" smtClean="0"/>
              <a:t>rehabilitacioni programi</a:t>
            </a:r>
            <a:r>
              <a:rPr lang="pl-PL" sz="2400" b="1" dirty="0" smtClean="0"/>
              <a:t>: </a:t>
            </a:r>
            <a:r>
              <a:rPr lang="pl-PL" sz="2400" dirty="0" smtClean="0"/>
              <a:t>vanbolnički i bolnički, terapijske komune, kuća na pola puta...</a:t>
            </a:r>
          </a:p>
          <a:p>
            <a:pPr>
              <a:spcBef>
                <a:spcPts val="600"/>
              </a:spcBef>
            </a:pPr>
            <a:r>
              <a:rPr lang="pl-PL" sz="2400" b="1" i="1" dirty="0" smtClean="0"/>
              <a:t>psihoedukativni programi</a:t>
            </a:r>
            <a:r>
              <a:rPr lang="pl-PL" sz="2400" b="1" dirty="0" smtClean="0"/>
              <a:t>: </a:t>
            </a:r>
            <a:r>
              <a:rPr lang="pl-PL" sz="2400" dirty="0" smtClean="0"/>
              <a:t>kognitivno razumevanje i praktične informacije</a:t>
            </a:r>
          </a:p>
          <a:p>
            <a:pPr>
              <a:spcBef>
                <a:spcPts val="600"/>
              </a:spcBef>
            </a:pPr>
            <a:r>
              <a:rPr lang="pl-PL" sz="2400" b="1" i="1" dirty="0" smtClean="0"/>
              <a:t>framakoterapija: </a:t>
            </a:r>
            <a:r>
              <a:rPr lang="pl-PL" sz="2400" dirty="0" smtClean="0"/>
              <a:t>vitaminski kokteli, anksiolitici i antidepesivi, antagonisti (koji povećavaju negativne efekte supstance- disulfiram, ili smanjuju  pozitivne efekte), substituti </a:t>
            </a:r>
            <a:r>
              <a:rPr lang="pl-PL" sz="2400" b="1" dirty="0" smtClean="0"/>
              <a:t>(</a:t>
            </a:r>
            <a:r>
              <a:rPr lang="pl-PL" sz="2400" dirty="0" smtClean="0"/>
              <a:t>metadon, buprenorfin,...</a:t>
            </a:r>
          </a:p>
          <a:p>
            <a:pPr>
              <a:spcBef>
                <a:spcPts val="600"/>
              </a:spcBef>
            </a:pPr>
            <a:r>
              <a:rPr lang="pl-PL" sz="2400" b="1" i="1" dirty="0" smtClean="0"/>
              <a:t>fokusirano individualno savetovanje</a:t>
            </a:r>
            <a:r>
              <a:rPr lang="pl-PL" sz="2400" b="1" dirty="0" smtClean="0"/>
              <a:t>: </a:t>
            </a:r>
            <a:r>
              <a:rPr lang="pl-PL" sz="2400" dirty="0" smtClean="0"/>
              <a:t>motivacioni intervju, terapija fokusirana na rešenje...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sr-Latn-CS" sz="2200" dirty="0" err="1" smtClean="0"/>
              <a:t>Nastasić</a:t>
            </a:r>
            <a:r>
              <a:rPr lang="sr-Latn-CS" sz="2200" dirty="0" smtClean="0"/>
              <a:t>, P. (2011), </a:t>
            </a:r>
            <a:r>
              <a:rPr lang="sr-Latn-CS" sz="2200" i="1" dirty="0" smtClean="0"/>
              <a:t>Bolesti zavisnosti u adolescenciji</a:t>
            </a:r>
            <a:r>
              <a:rPr lang="sr-Latn-CS" sz="2200" dirty="0" smtClean="0"/>
              <a:t>. Beograd, </a:t>
            </a:r>
            <a:r>
              <a:rPr lang="sr-Latn-CS" sz="2200" dirty="0" err="1" smtClean="0"/>
              <a:t>Publikum</a:t>
            </a:r>
            <a:r>
              <a:rPr lang="sr-Latn-CS" sz="2200" dirty="0" smtClean="0"/>
              <a:t>. </a:t>
            </a:r>
          </a:p>
          <a:p>
            <a:r>
              <a:rPr lang="sr-Latn-CS" sz="2200" dirty="0" err="1" smtClean="0"/>
              <a:t>Nastasić</a:t>
            </a:r>
            <a:r>
              <a:rPr lang="sr-Latn-CS" sz="2200" dirty="0" smtClean="0"/>
              <a:t>, P. (2011), </a:t>
            </a:r>
            <a:r>
              <a:rPr lang="sr-Latn-CS" sz="2200" i="1" dirty="0" smtClean="0"/>
              <a:t>Ekosistemski pristup alkoholizmu</a:t>
            </a:r>
            <a:r>
              <a:rPr lang="sr-Latn-CS" sz="2200" dirty="0" smtClean="0"/>
              <a:t>. Beograd, </a:t>
            </a:r>
            <a:r>
              <a:rPr lang="sr-Latn-CS" sz="2200" dirty="0" err="1" smtClean="0"/>
              <a:t>Publikum</a:t>
            </a:r>
            <a:r>
              <a:rPr lang="sr-Latn-CS" sz="2200" dirty="0" smtClean="0"/>
              <a:t>. </a:t>
            </a:r>
          </a:p>
          <a:p>
            <a:r>
              <a:rPr lang="en-US" sz="2200" dirty="0" err="1" smtClean="0"/>
              <a:t>Straussner</a:t>
            </a:r>
            <a:r>
              <a:rPr lang="en-US" sz="2200" dirty="0" smtClean="0"/>
              <a:t>,  </a:t>
            </a:r>
            <a:r>
              <a:rPr lang="en-US" sz="2200" dirty="0" err="1" smtClean="0"/>
              <a:t>Shulamith</a:t>
            </a:r>
            <a:r>
              <a:rPr lang="en-US" sz="2200" dirty="0" smtClean="0"/>
              <a:t> L. A. (2004)</a:t>
            </a:r>
            <a:r>
              <a:rPr lang="sr-Latn-RS" sz="2200" dirty="0" smtClean="0"/>
              <a:t>,</a:t>
            </a:r>
            <a:r>
              <a:rPr lang="en-US" sz="2200" dirty="0" smtClean="0"/>
              <a:t> Assessment and treatment of clients with alcohol and other drug abuse problems: an overview. U: </a:t>
            </a:r>
            <a:r>
              <a:rPr lang="en-US" sz="2200" dirty="0" err="1" smtClean="0"/>
              <a:t>Straussner</a:t>
            </a:r>
            <a:r>
              <a:rPr lang="en-US" sz="2200" dirty="0" smtClean="0"/>
              <a:t>,  </a:t>
            </a:r>
            <a:r>
              <a:rPr lang="en-US" sz="2200" dirty="0" err="1" smtClean="0"/>
              <a:t>Shulamith</a:t>
            </a:r>
            <a:r>
              <a:rPr lang="en-US" sz="2200" dirty="0" smtClean="0"/>
              <a:t> L.A: (</a:t>
            </a:r>
            <a:r>
              <a:rPr lang="en-US" sz="2200" dirty="0" err="1" smtClean="0"/>
              <a:t>ur</a:t>
            </a:r>
            <a:r>
              <a:rPr lang="en-US" sz="2200" dirty="0" smtClean="0"/>
              <a:t>.) Clinical Work with Substance-Abusing </a:t>
            </a:r>
            <a:r>
              <a:rPr lang="sr-Latn-RS" sz="2200" dirty="0" smtClean="0"/>
              <a:t>Clients</a:t>
            </a:r>
            <a:r>
              <a:rPr lang="en-US" sz="2200" dirty="0" smtClean="0"/>
              <a:t>.  New York: The Guilford Press, str. 3-35.</a:t>
            </a:r>
          </a:p>
          <a:p>
            <a:r>
              <a:rPr lang="en-US" sz="2200" dirty="0" err="1" smtClean="0"/>
              <a:t>Spegel</a:t>
            </a:r>
            <a:r>
              <a:rPr lang="en-US" sz="2200" dirty="0" smtClean="0"/>
              <a:t>, Betsy R. , </a:t>
            </a:r>
            <a:r>
              <a:rPr lang="en-US" sz="2200" dirty="0" err="1" smtClean="0"/>
              <a:t>Fewell</a:t>
            </a:r>
            <a:r>
              <a:rPr lang="en-US" sz="2200" dirty="0" smtClean="0"/>
              <a:t>, </a:t>
            </a:r>
            <a:r>
              <a:rPr lang="en-US" sz="2200" dirty="0" err="1" smtClean="0"/>
              <a:t>Cristine</a:t>
            </a:r>
            <a:r>
              <a:rPr lang="en-US" sz="2200" dirty="0" smtClean="0"/>
              <a:t> H. (2004), 12-step pro</a:t>
            </a:r>
            <a:r>
              <a:rPr lang="sr-Latn-RS" sz="2200" dirty="0" smtClean="0"/>
              <a:t>gram</a:t>
            </a:r>
            <a:r>
              <a:rPr lang="en-US" sz="2200" dirty="0" smtClean="0"/>
              <a:t> as a treatment modality. U: </a:t>
            </a:r>
            <a:r>
              <a:rPr lang="en-US" sz="2200" dirty="0" err="1" smtClean="0"/>
              <a:t>Straussner</a:t>
            </a:r>
            <a:r>
              <a:rPr lang="en-US" sz="2200" dirty="0" smtClean="0"/>
              <a:t>,  </a:t>
            </a:r>
            <a:r>
              <a:rPr lang="en-US" sz="2200" dirty="0" err="1" smtClean="0"/>
              <a:t>Shulamith</a:t>
            </a:r>
            <a:r>
              <a:rPr lang="en-US" sz="2200" dirty="0" smtClean="0"/>
              <a:t> L.A: (</a:t>
            </a:r>
            <a:r>
              <a:rPr lang="en-US" sz="2200" dirty="0" err="1" smtClean="0"/>
              <a:t>ur</a:t>
            </a:r>
            <a:r>
              <a:rPr lang="en-US" sz="2200" dirty="0" smtClean="0"/>
              <a:t>.) Clinical Work with Substance-Abusing </a:t>
            </a:r>
            <a:r>
              <a:rPr lang="sr-Latn-RS" sz="2200" dirty="0" smtClean="0"/>
              <a:t>Clients</a:t>
            </a:r>
            <a:r>
              <a:rPr lang="en-US" sz="2200" dirty="0" smtClean="0"/>
              <a:t>.  New York: The Guilford Press, str. 125-145.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Terapijski programi u tretmanu BZ/2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Grupni pristupi</a:t>
            </a:r>
          </a:p>
          <a:p>
            <a:pPr>
              <a:spcBef>
                <a:spcPts val="300"/>
              </a:spcBef>
            </a:pPr>
            <a:r>
              <a:rPr lang="sr-Latn-CS" sz="2200" b="1" i="1" dirty="0" smtClean="0"/>
              <a:t>razvoj veština</a:t>
            </a:r>
            <a:r>
              <a:rPr lang="sr-Latn-CS" sz="2200" dirty="0" smtClean="0"/>
              <a:t>: življenja, komunikacije, rešavanja problema..</a:t>
            </a:r>
          </a:p>
          <a:p>
            <a:pPr>
              <a:spcBef>
                <a:spcPts val="300"/>
              </a:spcBef>
            </a:pPr>
            <a:r>
              <a:rPr lang="sr-Latn-CS" sz="2200" b="1" i="1" dirty="0" smtClean="0"/>
              <a:t>grupna psihoterapija</a:t>
            </a:r>
            <a:r>
              <a:rPr lang="sr-Latn-CS" sz="2200" dirty="0" smtClean="0"/>
              <a:t>: </a:t>
            </a:r>
            <a:r>
              <a:rPr lang="sr-Latn-CS" sz="2200" dirty="0" err="1" smtClean="0"/>
              <a:t>art</a:t>
            </a:r>
            <a:r>
              <a:rPr lang="sr-Latn-CS" sz="2200" dirty="0" smtClean="0"/>
              <a:t> terapija, </a:t>
            </a:r>
            <a:r>
              <a:rPr lang="sr-Latn-CS" sz="2200" dirty="0" err="1" smtClean="0"/>
              <a:t>psihodrama</a:t>
            </a:r>
            <a:r>
              <a:rPr lang="sr-Latn-CS" sz="2200" dirty="0" smtClean="0"/>
              <a:t>, </a:t>
            </a:r>
            <a:r>
              <a:rPr lang="sr-Latn-CS" sz="2200" dirty="0" err="1" smtClean="0"/>
              <a:t>transakciona</a:t>
            </a:r>
            <a:r>
              <a:rPr lang="sr-Latn-CS" sz="2200" dirty="0" smtClean="0"/>
              <a:t> analiza…</a:t>
            </a:r>
          </a:p>
          <a:p>
            <a:pPr>
              <a:spcBef>
                <a:spcPts val="300"/>
              </a:spcBef>
            </a:pPr>
            <a:r>
              <a:rPr lang="sr-Latn-RS" sz="2200" b="1" dirty="0" smtClean="0"/>
              <a:t>socioterapija</a:t>
            </a:r>
            <a:endParaRPr lang="sr-Latn-CS" sz="2200" b="1" dirty="0" smtClean="0"/>
          </a:p>
          <a:p>
            <a:pPr>
              <a:spcBef>
                <a:spcPts val="300"/>
              </a:spcBef>
            </a:pPr>
            <a:r>
              <a:rPr lang="sr-Latn-CS" sz="2200" b="1" i="1" dirty="0" smtClean="0"/>
              <a:t>grupe samopomoći </a:t>
            </a:r>
            <a:r>
              <a:rPr lang="sr-Latn-CS" sz="2200" dirty="0" smtClean="0"/>
              <a:t>(Udruženje anonimnih alkoholičara, KLA)...</a:t>
            </a:r>
          </a:p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Sistemski pristupi:</a:t>
            </a:r>
          </a:p>
          <a:p>
            <a:pPr>
              <a:spcBef>
                <a:spcPts val="300"/>
              </a:spcBef>
            </a:pPr>
            <a:r>
              <a:rPr lang="sr-Latn-CS" sz="2200" b="1" i="1" dirty="0" smtClean="0"/>
              <a:t>porodična terapija</a:t>
            </a:r>
            <a:r>
              <a:rPr lang="sr-Latn-CS" sz="2200" b="1" dirty="0" smtClean="0"/>
              <a:t>: </a:t>
            </a:r>
            <a:r>
              <a:rPr lang="sr-Latn-CS" sz="2200" dirty="0" smtClean="0"/>
              <a:t>uključivanje cele porodice</a:t>
            </a:r>
          </a:p>
          <a:p>
            <a:pPr>
              <a:spcBef>
                <a:spcPts val="300"/>
              </a:spcBef>
            </a:pPr>
            <a:r>
              <a:rPr lang="sr-Latn-CS" sz="2200" b="1" i="1" dirty="0" err="1" smtClean="0"/>
              <a:t>ekosistemski</a:t>
            </a:r>
            <a:r>
              <a:rPr lang="sr-Latn-CS" sz="2200" b="1" i="1" dirty="0" smtClean="0"/>
              <a:t> pristupi</a:t>
            </a:r>
            <a:r>
              <a:rPr lang="sr-Latn-CS" sz="2200" b="1" dirty="0" smtClean="0"/>
              <a:t>: </a:t>
            </a:r>
            <a:r>
              <a:rPr lang="sr-Latn-CS" sz="2200" dirty="0" smtClean="0"/>
              <a:t>uključivanje različitih nivoa socijalnog okruženja klijenta (porodicu, vršnjačku grupu, školu/posao, susedstvo, širu zajednicu itd.) </a:t>
            </a:r>
            <a:endParaRPr lang="sr-Latn-C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>
            <a:normAutofit/>
          </a:bodyPr>
          <a:lstStyle/>
          <a:p>
            <a:pPr algn="l"/>
            <a:r>
              <a:rPr lang="pl-PL" sz="4000" dirty="0" smtClean="0"/>
              <a:t>Terapijski programi i faze u tretmanu </a:t>
            </a:r>
            <a:br>
              <a:rPr lang="pl-PL" sz="4000" dirty="0" smtClean="0"/>
            </a:br>
            <a:r>
              <a:rPr lang="en-US" sz="4000" dirty="0" err="1" smtClean="0"/>
              <a:t>bolesti</a:t>
            </a:r>
            <a:r>
              <a:rPr lang="en-US" sz="4000" dirty="0" smtClean="0"/>
              <a:t> </a:t>
            </a:r>
            <a:r>
              <a:rPr lang="sr-Latn-RS" sz="4000" dirty="0" smtClean="0"/>
              <a:t>z</a:t>
            </a:r>
            <a:r>
              <a:rPr lang="en-US" sz="4000" dirty="0" err="1" smtClean="0"/>
              <a:t>avisnosti</a:t>
            </a:r>
            <a:endParaRPr lang="sr-Latn-C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FAZE TRETMANA BZ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sr-Latn-CS" sz="2800" b="1" dirty="0" smtClean="0"/>
              <a:t>Početna faza</a:t>
            </a:r>
          </a:p>
          <a:p>
            <a:pPr>
              <a:spcBef>
                <a:spcPts val="1200"/>
              </a:spcBef>
            </a:pPr>
            <a:r>
              <a:rPr lang="sr-Latn-CS" sz="2800" b="1" dirty="0" smtClean="0"/>
              <a:t>Srednja faza</a:t>
            </a:r>
          </a:p>
          <a:p>
            <a:pPr>
              <a:spcBef>
                <a:spcPts val="1200"/>
              </a:spcBef>
            </a:pPr>
            <a:r>
              <a:rPr lang="sr-Latn-CS" sz="2800" b="1" dirty="0" smtClean="0"/>
              <a:t>Završna faza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Početna </a:t>
            </a:r>
            <a:r>
              <a:rPr lang="pl-PL" sz="3600" b="1" dirty="0" smtClean="0"/>
              <a:t>faza tretmana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</a:pPr>
            <a:r>
              <a:rPr lang="sr-Latn-CS" sz="2200" b="1" i="1" dirty="0" smtClean="0"/>
              <a:t>procena</a:t>
            </a:r>
            <a:r>
              <a:rPr lang="sr-Latn-CS" sz="2200" dirty="0" smtClean="0"/>
              <a:t> (stanja klijenta, trenutne upotrebe PAS i klijentovog okruženja) – osnov za planiranje i procenu efekata tretmana</a:t>
            </a:r>
            <a:endParaRPr lang="en-US" sz="2200" dirty="0" smtClean="0"/>
          </a:p>
          <a:p>
            <a:pPr>
              <a:spcBef>
                <a:spcPts val="300"/>
              </a:spcBef>
            </a:pPr>
            <a:r>
              <a:rPr lang="en-US" sz="2200" dirty="0" smtClean="0"/>
              <a:t>d</a:t>
            </a:r>
            <a:r>
              <a:rPr lang="sr-Latn-RS" sz="2200" dirty="0" smtClean="0"/>
              <a:t>alja </a:t>
            </a:r>
            <a:r>
              <a:rPr lang="en-US" sz="2200" b="1" dirty="0" err="1" smtClean="0"/>
              <a:t>motivacija</a:t>
            </a:r>
            <a:r>
              <a:rPr lang="en-US" sz="2200" dirty="0" smtClean="0"/>
              <a:t> </a:t>
            </a:r>
            <a:r>
              <a:rPr lang="sr-Latn-RS" sz="2200" dirty="0" smtClean="0"/>
              <a:t>za tretman </a:t>
            </a:r>
            <a:endParaRPr lang="sr-Latn-CS" sz="2200" dirty="0" smtClean="0"/>
          </a:p>
          <a:p>
            <a:pPr>
              <a:spcBef>
                <a:spcPts val="300"/>
              </a:spcBef>
            </a:pPr>
            <a:r>
              <a:rPr lang="sr-Latn-CS" sz="2200" dirty="0" smtClean="0"/>
              <a:t>postizanje </a:t>
            </a:r>
            <a:r>
              <a:rPr lang="sr-Latn-CS" sz="2200" b="1" i="1" dirty="0" smtClean="0"/>
              <a:t>apstinencije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uspostavljanje </a:t>
            </a:r>
            <a:r>
              <a:rPr lang="sr-Latn-CS" sz="2200" b="1" i="1" dirty="0" smtClean="0"/>
              <a:t>radnog </a:t>
            </a:r>
            <a:r>
              <a:rPr lang="en-US" sz="2200" b="1" i="1" dirty="0" err="1" smtClean="0"/>
              <a:t>saveza</a:t>
            </a:r>
            <a:endParaRPr lang="sr-Latn-CS" sz="2200" b="1" i="1" dirty="0" smtClean="0"/>
          </a:p>
          <a:p>
            <a:pPr>
              <a:spcBef>
                <a:spcPts val="300"/>
              </a:spcBef>
            </a:pPr>
            <a:r>
              <a:rPr lang="sr-Latn-CS" sz="2200" b="1" i="1" dirty="0" smtClean="0"/>
              <a:t>edukacija</a:t>
            </a:r>
            <a:r>
              <a:rPr lang="sr-Latn-CS" sz="2200" dirty="0" smtClean="0"/>
              <a:t> klijenta 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pravljenje </a:t>
            </a:r>
            <a:r>
              <a:rPr lang="sr-Latn-CS" sz="2200" b="1" i="1" dirty="0" smtClean="0"/>
              <a:t>plana tretmana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ako je vanbolnički tretman: podrška klijentu za </a:t>
            </a:r>
            <a:r>
              <a:rPr lang="sr-Latn-CS" sz="2200" b="1" i="1" dirty="0" smtClean="0"/>
              <a:t>korišćenje</a:t>
            </a:r>
            <a:r>
              <a:rPr lang="sr-Latn-CS" sz="2200" i="1" dirty="0" smtClean="0"/>
              <a:t> </a:t>
            </a:r>
            <a:r>
              <a:rPr lang="sr-Latn-CS" sz="2200" b="1" i="1" dirty="0" smtClean="0"/>
              <a:t>resursa</a:t>
            </a:r>
            <a:r>
              <a:rPr lang="sr-Latn-CS" sz="2200" i="1" dirty="0" smtClean="0"/>
              <a:t> u zajednici</a:t>
            </a:r>
            <a:r>
              <a:rPr lang="sr-Latn-CS" sz="2200" dirty="0" smtClean="0"/>
              <a:t> (npr. grupe samopomoći)</a:t>
            </a:r>
          </a:p>
          <a:p>
            <a:pPr>
              <a:spcBef>
                <a:spcPts val="600"/>
              </a:spcBef>
              <a:buNone/>
            </a:pPr>
            <a:r>
              <a:rPr lang="sr-Latn-CS" sz="2200" dirty="0" smtClean="0"/>
              <a:t>Klijentu je potrebna </a:t>
            </a:r>
            <a:r>
              <a:rPr lang="sr-Latn-CS" sz="2200" b="1" i="1" dirty="0" smtClean="0"/>
              <a:t>podrška i prihvatanje</a:t>
            </a:r>
            <a:r>
              <a:rPr lang="sr-Latn-CS" sz="2200" i="1" dirty="0" smtClean="0"/>
              <a:t>: </a:t>
            </a:r>
            <a:r>
              <a:rPr lang="sr-Latn-CS" sz="2200" dirty="0" smtClean="0"/>
              <a:t>veća</a:t>
            </a:r>
            <a:r>
              <a:rPr lang="sr-Latn-CS" sz="2200" i="1" dirty="0" smtClean="0"/>
              <a:t> </a:t>
            </a:r>
            <a:r>
              <a:rPr lang="sr-Latn-CS" sz="2200" dirty="0" smtClean="0"/>
              <a:t>uspešnost introspektivnih, prihvatajućih i </a:t>
            </a:r>
            <a:r>
              <a:rPr lang="sr-Latn-CS" sz="2200" dirty="0" err="1" smtClean="0"/>
              <a:t>negujućih</a:t>
            </a:r>
            <a:r>
              <a:rPr lang="sr-Latn-CS" sz="2200" dirty="0" smtClean="0"/>
              <a:t> stručnjaka</a:t>
            </a:r>
          </a:p>
          <a:p>
            <a:pPr>
              <a:spcBef>
                <a:spcPts val="0"/>
              </a:spcBef>
              <a:buNone/>
            </a:pPr>
            <a:r>
              <a:rPr lang="sr-Latn-CS" sz="2200" dirty="0" smtClean="0"/>
              <a:t>Često: stručnjak “</a:t>
            </a:r>
            <a:r>
              <a:rPr lang="sr-Latn-CS" sz="2200" b="1" dirty="0" smtClean="0"/>
              <a:t>pozajmi svoj ego</a:t>
            </a:r>
            <a:r>
              <a:rPr lang="sr-Latn-CS" sz="2200" dirty="0" smtClean="0"/>
              <a:t>” klijentu, </a:t>
            </a:r>
            <a:r>
              <a:rPr lang="sr-Latn-CS" sz="2000" dirty="0" smtClean="0"/>
              <a:t>čije je suđenje i procena realnosti smanjena zbog uticaja supstance i </a:t>
            </a:r>
            <a:r>
              <a:rPr lang="sr-Latn-CS" sz="2000" dirty="0" err="1" smtClean="0"/>
              <a:t>disfunkcionalnog</a:t>
            </a:r>
            <a:r>
              <a:rPr lang="sr-Latn-CS" sz="2000" dirty="0" smtClean="0"/>
              <a:t> sazrevanja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Srednja faza </a:t>
            </a:r>
            <a:r>
              <a:rPr lang="pl-PL" sz="3600" b="1" dirty="0" smtClean="0"/>
              <a:t>tretmana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sr-Latn-CS" sz="2200" dirty="0" smtClean="0"/>
              <a:t>podrška u prevazilaženju </a:t>
            </a:r>
            <a:r>
              <a:rPr lang="sr-Latn-CS" sz="2200" b="1" dirty="0" smtClean="0"/>
              <a:t>gubitaka</a:t>
            </a:r>
            <a:r>
              <a:rPr lang="sr-Latn-CS" sz="2200" dirty="0" smtClean="0"/>
              <a:t>: voljenih, godina izgubljenih u supstanci, same supstance</a:t>
            </a:r>
          </a:p>
          <a:p>
            <a:pPr>
              <a:spcBef>
                <a:spcPts val="600"/>
              </a:spcBef>
            </a:pPr>
            <a:r>
              <a:rPr lang="sr-Latn-CS" sz="2200" dirty="0" smtClean="0"/>
              <a:t>podrška u prevazilaženju </a:t>
            </a:r>
            <a:r>
              <a:rPr lang="sr-Latn-CS" sz="2200" b="1" dirty="0" smtClean="0"/>
              <a:t>depresije, krivice, stida  </a:t>
            </a:r>
            <a:r>
              <a:rPr lang="sr-Latn-CS" sz="2200" dirty="0" smtClean="0"/>
              <a:t>i učenje </a:t>
            </a:r>
            <a:r>
              <a:rPr lang="sr-Latn-CS" sz="2200" b="1" dirty="0" smtClean="0"/>
              <a:t>opraštanja</a:t>
            </a:r>
            <a:r>
              <a:rPr lang="sr-Latn-CS" sz="2200" dirty="0" smtClean="0"/>
              <a:t> sebi i drugima </a:t>
            </a:r>
            <a:endParaRPr lang="sr-Latn-CS" sz="2200" b="1" dirty="0" smtClean="0"/>
          </a:p>
          <a:p>
            <a:pPr>
              <a:spcBef>
                <a:spcPts val="600"/>
              </a:spcBef>
            </a:pPr>
            <a:r>
              <a:rPr lang="sr-Latn-CS" sz="2200" dirty="0" smtClean="0"/>
              <a:t>razrešavanje </a:t>
            </a:r>
            <a:r>
              <a:rPr lang="sr-Latn-CS" sz="2200" b="1" dirty="0" smtClean="0"/>
              <a:t>ranih životnih trauma</a:t>
            </a:r>
            <a:r>
              <a:rPr lang="sr-Latn-CS" sz="2200" dirty="0" smtClean="0"/>
              <a:t>, uključujući fizičko i seksualno </a:t>
            </a:r>
            <a:r>
              <a:rPr lang="sr-Latn-CS" sz="2200" dirty="0" err="1" smtClean="0"/>
              <a:t>zlostavljanje</a:t>
            </a:r>
            <a:endParaRPr lang="sr-Latn-CS" sz="2200" dirty="0" smtClean="0"/>
          </a:p>
          <a:p>
            <a:pPr>
              <a:spcBef>
                <a:spcPts val="600"/>
              </a:spcBef>
            </a:pPr>
            <a:r>
              <a:rPr lang="sr-Latn-CS" sz="2200" dirty="0" smtClean="0"/>
              <a:t>identifikacija i adekvatno korišćenje </a:t>
            </a:r>
            <a:r>
              <a:rPr lang="sr-Latn-CS" sz="2200" b="1" dirty="0" smtClean="0"/>
              <a:t>snaga klijenta</a:t>
            </a:r>
            <a:r>
              <a:rPr lang="sr-Latn-CS" sz="2200" dirty="0" smtClean="0"/>
              <a:t>,  socijalne podrške drugih i </a:t>
            </a:r>
            <a:r>
              <a:rPr lang="sr-Latn-CS" sz="2200" b="1" dirty="0" smtClean="0"/>
              <a:t>resursa</a:t>
            </a:r>
            <a:r>
              <a:rPr lang="sr-Latn-CS" sz="2200" dirty="0" smtClean="0"/>
              <a:t> u zajednici</a:t>
            </a:r>
          </a:p>
          <a:p>
            <a:pPr>
              <a:spcBef>
                <a:spcPts val="600"/>
              </a:spcBef>
            </a:pPr>
            <a:r>
              <a:rPr lang="sr-Latn-CS" sz="2200" dirty="0" smtClean="0"/>
              <a:t>unapređivanje </a:t>
            </a:r>
            <a:r>
              <a:rPr lang="sr-Latn-CS" sz="2200" b="1" dirty="0" smtClean="0"/>
              <a:t>mehanizama prevazilaženja </a:t>
            </a:r>
            <a:r>
              <a:rPr lang="sr-Latn-CS" sz="2200" dirty="0" smtClean="0"/>
              <a:t>problema i kriza</a:t>
            </a:r>
          </a:p>
          <a:p>
            <a:pPr>
              <a:spcBef>
                <a:spcPts val="600"/>
              </a:spcBef>
            </a:pPr>
            <a:r>
              <a:rPr lang="sr-Latn-CS" sz="2200" dirty="0" smtClean="0"/>
              <a:t>unapređivanje </a:t>
            </a:r>
            <a:r>
              <a:rPr lang="sr-Latn-CS" sz="2200" b="1" dirty="0" err="1" smtClean="0"/>
              <a:t>interpersonalnih</a:t>
            </a:r>
            <a:r>
              <a:rPr lang="sr-Latn-CS" sz="2200" dirty="0" smtClean="0"/>
              <a:t> odnosa</a:t>
            </a:r>
          </a:p>
          <a:p>
            <a:pPr>
              <a:spcBef>
                <a:spcPts val="600"/>
              </a:spcBef>
            </a:pPr>
            <a:r>
              <a:rPr lang="sr-Latn-CS" sz="2200" dirty="0" smtClean="0"/>
              <a:t>učenje kako da prihvati i preventira </a:t>
            </a:r>
            <a:r>
              <a:rPr lang="sr-Latn-CS" sz="2200" b="1" dirty="0" smtClean="0"/>
              <a:t>recidiv </a:t>
            </a:r>
          </a:p>
          <a:p>
            <a:pPr>
              <a:spcBef>
                <a:spcPts val="600"/>
              </a:spcBef>
            </a:pPr>
            <a:r>
              <a:rPr lang="sr-Latn-CS" sz="2200" dirty="0" smtClean="0"/>
              <a:t>učenje kao da </a:t>
            </a:r>
            <a:r>
              <a:rPr lang="sr-Latn-CS" sz="2200" b="1" dirty="0" smtClean="0"/>
              <a:t>uživa</a:t>
            </a:r>
            <a:r>
              <a:rPr lang="sr-Latn-CS" sz="2200" dirty="0" smtClean="0"/>
              <a:t>  bez upotrebe supstanci</a:t>
            </a:r>
          </a:p>
          <a:p>
            <a:pPr>
              <a:spcBef>
                <a:spcPts val="600"/>
              </a:spcBef>
            </a:pPr>
            <a:endParaRPr lang="sr-Latn-CS" sz="2200" dirty="0" smtClean="0"/>
          </a:p>
          <a:p>
            <a:pPr>
              <a:spcBef>
                <a:spcPts val="600"/>
              </a:spcBef>
            </a:pPr>
            <a:endParaRPr lang="sr-Latn-CS" sz="2200" dirty="0" smtClean="0"/>
          </a:p>
          <a:p>
            <a:pPr>
              <a:spcBef>
                <a:spcPts val="600"/>
              </a:spcBef>
            </a:pPr>
            <a:endParaRPr lang="sr-Latn-C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Završna faza </a:t>
            </a:r>
            <a:r>
              <a:rPr lang="pl-PL" sz="3600" b="1" dirty="0" smtClean="0"/>
              <a:t>tretmana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sr-Latn-CS" sz="2400" b="1" dirty="0" smtClean="0"/>
              <a:t>Plan prevencije recidiva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Identifikovanje </a:t>
            </a:r>
            <a:r>
              <a:rPr lang="sr-Latn-CS" sz="2400" b="1" dirty="0" smtClean="0"/>
              <a:t>daljih potreba </a:t>
            </a:r>
            <a:r>
              <a:rPr lang="sr-Latn-CS" sz="2400" dirty="0" smtClean="0"/>
              <a:t>za razvojem  i načina njihovog  </a:t>
            </a:r>
            <a:r>
              <a:rPr lang="sr-Latn-CS" sz="2400" b="1" dirty="0" smtClean="0"/>
              <a:t>zadovoljenja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Fokus na upotrebu </a:t>
            </a:r>
            <a:r>
              <a:rPr lang="sr-Latn-CS" sz="2400" b="1" dirty="0" smtClean="0"/>
              <a:t>resursa iz zajednice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Podrška da klijent “prođe” kroz </a:t>
            </a:r>
            <a:r>
              <a:rPr lang="sr-Latn-CS" sz="2400" b="1" dirty="0" smtClean="0"/>
              <a:t>separaciju i gubitak </a:t>
            </a:r>
            <a:r>
              <a:rPr lang="sr-Latn-CS" sz="2400" dirty="0" smtClean="0"/>
              <a:t>odnosa koje je imao na </a:t>
            </a:r>
            <a:r>
              <a:rPr lang="sr-Latn-CS" sz="2400" b="1" dirty="0" smtClean="0"/>
              <a:t>tretmanu</a:t>
            </a:r>
          </a:p>
          <a:p>
            <a:pPr>
              <a:spcBef>
                <a:spcPts val="600"/>
              </a:spcBef>
            </a:pPr>
            <a:r>
              <a:rPr lang="sr-Latn-CS" sz="2400" b="1" dirty="0" smtClean="0"/>
              <a:t>Evaluacija</a:t>
            </a: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3739</TotalTime>
  <Words>1686</Words>
  <Application>Microsoft Office PowerPoint</Application>
  <PresentationFormat>On-screen Show (4:3)</PresentationFormat>
  <Paragraphs>233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Flow</vt:lpstr>
      <vt:lpstr>10. SOCIJALNI RAD I  BOLESTI ZAVISNOSTI  April 2020. </vt:lpstr>
      <vt:lpstr>TERAPIJSKI PROGRAMI U TRETMANU BOLESTI ZAVISNOSTI</vt:lpstr>
      <vt:lpstr>TERAPIJSKI PROGRAMI U TRETMANU BZ/1</vt:lpstr>
      <vt:lpstr>Terapijski programi u tretmanu BZ/2</vt:lpstr>
      <vt:lpstr>Terapijski programi i faze u tretmanu  bolesti zavisnosti</vt:lpstr>
      <vt:lpstr>FAZE TRETMANA BZ</vt:lpstr>
      <vt:lpstr>Početna faza tretmana</vt:lpstr>
      <vt:lpstr>Srednja faza tretmana</vt:lpstr>
      <vt:lpstr>Završna faza tretmana</vt:lpstr>
      <vt:lpstr>Terapijski programi u različitim kontekstima</vt:lpstr>
      <vt:lpstr>VANBOLNIČKI TRETMAN BZ/1</vt:lpstr>
      <vt:lpstr>Slide 12</vt:lpstr>
      <vt:lpstr>Vanbolnički tretman - Ambulantno lečenje BZ</vt:lpstr>
      <vt:lpstr>Vanbolnički tretman - dnevna bolnica (poluhospitalni tretman)</vt:lpstr>
      <vt:lpstr>Slide 15</vt:lpstr>
      <vt:lpstr>Slide 16</vt:lpstr>
      <vt:lpstr>Slide 17</vt:lpstr>
      <vt:lpstr>TERAPIJSKI KONTEKSTI ALKOHOLIZMA</vt:lpstr>
      <vt:lpstr>FARMAKOTERAPIJA ALKOHOLIZMA/1</vt:lpstr>
      <vt:lpstr>Farmakoterapija alkoholizma/2</vt:lpstr>
      <vt:lpstr>SOCIOTERAPIJA ALKOHOLIZMA</vt:lpstr>
      <vt:lpstr>Socioterapijski klubovi lečenih alkoholičara</vt:lpstr>
      <vt:lpstr>PROGRAM OD 12 KORAKA</vt:lpstr>
      <vt:lpstr>PROGRAM OD 12 KORAKA/1</vt:lpstr>
      <vt:lpstr>Program od 12 koraka/2</vt:lpstr>
      <vt:lpstr>Program od 12 koraka/3</vt:lpstr>
      <vt:lpstr>Šira primena Programa od 12 koraka</vt:lpstr>
      <vt:lpstr>Diskusija: 12 koraka Programa/1</vt:lpstr>
      <vt:lpstr>Diskusija: 12 koraka Programa/2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</cp:lastModifiedBy>
  <cp:revision>239</cp:revision>
  <cp:lastPrinted>1601-01-01T00:00:00Z</cp:lastPrinted>
  <dcterms:created xsi:type="dcterms:W3CDTF">1601-01-01T00:00:00Z</dcterms:created>
  <dcterms:modified xsi:type="dcterms:W3CDTF">2020-04-30T13:24:08Z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