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1"/>
  </p:sldMasterIdLst>
  <p:notesMasterIdLst>
    <p:notesMasterId r:id="rId23"/>
  </p:notesMasterIdLst>
  <p:handoutMasterIdLst>
    <p:handoutMasterId r:id="rId24"/>
  </p:handoutMasterIdLst>
  <p:sldIdLst>
    <p:sldId id="290" r:id="rId2"/>
    <p:sldId id="257" r:id="rId3"/>
    <p:sldId id="264" r:id="rId4"/>
    <p:sldId id="306" r:id="rId5"/>
    <p:sldId id="315" r:id="rId6"/>
    <p:sldId id="267" r:id="rId7"/>
    <p:sldId id="294" r:id="rId8"/>
    <p:sldId id="261" r:id="rId9"/>
    <p:sldId id="288" r:id="rId10"/>
    <p:sldId id="307" r:id="rId11"/>
    <p:sldId id="276" r:id="rId12"/>
    <p:sldId id="289" r:id="rId13"/>
    <p:sldId id="314" r:id="rId14"/>
    <p:sldId id="318" r:id="rId15"/>
    <p:sldId id="319" r:id="rId16"/>
    <p:sldId id="302" r:id="rId17"/>
    <p:sldId id="316" r:id="rId18"/>
    <p:sldId id="310" r:id="rId19"/>
    <p:sldId id="269" r:id="rId20"/>
    <p:sldId id="320" r:id="rId21"/>
    <p:sldId id="321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sna" initials="J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47" autoAdjust="0"/>
  </p:normalViewPr>
  <p:slideViewPr>
    <p:cSldViewPr>
      <p:cViewPr varScale="1">
        <p:scale>
          <a:sx n="46" d="100"/>
          <a:sy n="46" d="100"/>
        </p:scale>
        <p:origin x="-108" y="-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F1EB7-0454-4614-9ED1-64D6FBB3058A}" type="datetimeFigureOut">
              <a:rPr lang="sr-Latn-CS" smtClean="0"/>
              <a:pPr/>
              <a:t>4.3.2020</a:t>
            </a:fld>
            <a:endParaRPr lang="sr-Latn-C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4E388C-F5DC-45EF-B11F-9A7AD7B6FBEC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8162F77D-BA84-4E8B-9BFF-C0D25FB4B808}" type="datetimeFigureOut">
              <a:rPr lang="sr-Latn-CS"/>
              <a:pPr>
                <a:defRPr/>
              </a:pPr>
              <a:t>4.3.2020</a:t>
            </a:fld>
            <a:endParaRPr lang="sr-Latn-C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r-Latn-C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sr-Latn-C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F9FEA62-6480-4DD7-874F-11A4518DB88D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78E4E2-31DB-4579-A7FF-DF804BDEEB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CB0D4-F5B5-4917-B33D-E3FFF50D58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BED49-DEA4-4283-8F82-01F9E48F7F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D7A01C-539B-4C65-A7F1-BFDD8E3984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B4AE9-496B-465D-9F83-AE51317AEE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78781E-C92F-4F23-90AD-9E158C3C74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87151-746D-4748-9F1A-79C853050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FD080-6CF6-4B2A-AC1F-0F0948E4A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31330-7B8B-4199-BFF3-A488BF7754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3CB92-30E4-41F8-80FA-12AC01D0B5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F6FB02-8948-4B49-AF23-F73222975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DEFE3871-1640-46F7-ABD8-CC131A5387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08" r:id="rId2"/>
    <p:sldLayoutId id="2147483717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8" r:id="rId9"/>
    <p:sldLayoutId id="2147483714" r:id="rId10"/>
    <p:sldLayoutId id="2147483715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209800"/>
          </a:xfrm>
        </p:spPr>
        <p:txBody>
          <a:bodyPr>
            <a:noAutofit/>
          </a:bodyPr>
          <a:lstStyle/>
          <a:p>
            <a:pPr algn="l"/>
            <a:r>
              <a:rPr lang="en-US" sz="4800" dirty="0" smtClean="0"/>
              <a:t>1. </a:t>
            </a:r>
            <a:r>
              <a:rPr lang="sr-Latn-CS" sz="4800" dirty="0" smtClean="0"/>
              <a:t>SOCIJALNI RAD I 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sr-Latn-CS" sz="4800" dirty="0" smtClean="0"/>
              <a:t>BOLESTI ZAVISNOSTI </a:t>
            </a:r>
            <a:br>
              <a:rPr lang="sr-Latn-CS" sz="4800" dirty="0" smtClean="0"/>
            </a:br>
            <a:r>
              <a:rPr lang="sr-Latn-RS" sz="4000" dirty="0" smtClean="0"/>
              <a:t>Februar 2020. </a:t>
            </a:r>
            <a:endParaRPr lang="en-US" sz="40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810000"/>
            <a:ext cx="7854696" cy="1752600"/>
          </a:xfrm>
        </p:spPr>
        <p:txBody>
          <a:bodyPr/>
          <a:lstStyle/>
          <a:p>
            <a:pPr marL="350838" indent="-350838" algn="l">
              <a:buFont typeface="Arial" pitchFamily="34" charset="0"/>
              <a:buChar char="•"/>
            </a:pPr>
            <a:r>
              <a:rPr lang="sr-Latn-CS" sz="2800" dirty="0" smtClean="0"/>
              <a:t>Osnovni pojmovi </a:t>
            </a:r>
          </a:p>
          <a:p>
            <a:pPr marL="350838" indent="-350838" algn="l">
              <a:buFont typeface="Arial" pitchFamily="34" charset="0"/>
              <a:buChar char="•"/>
            </a:pPr>
            <a:r>
              <a:rPr lang="sr-Latn-CS" sz="2800" dirty="0" smtClean="0"/>
              <a:t>Medicinski model u </a:t>
            </a:r>
            <a:r>
              <a:rPr lang="sr-Latn-CS" sz="2800" smtClean="0"/>
              <a:t>određenju bolesti </a:t>
            </a:r>
            <a:r>
              <a:rPr lang="sr-Latn-CS" sz="2800" dirty="0" smtClean="0"/>
              <a:t>zavisnosti </a:t>
            </a:r>
          </a:p>
          <a:p>
            <a:pPr algn="l"/>
            <a:endParaRPr lang="sr-Latn-CS" sz="2800" dirty="0" smtClean="0"/>
          </a:p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D976F-8CA8-40CA-A8C3-A021533F654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819150"/>
          </a:xfrm>
        </p:spPr>
        <p:txBody>
          <a:bodyPr/>
          <a:lstStyle/>
          <a:p>
            <a:r>
              <a:rPr lang="sr-Latn-CS" sz="3200" b="1" dirty="0" smtClean="0"/>
              <a:t>Dva najizrazitija simptoma TELESNE ZAVISNOSTI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229600" cy="46482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sr-Latn-CS" sz="2400" b="1" dirty="0" smtClean="0"/>
              <a:t>Promena tolerancije na uzimanje supstance: </a:t>
            </a:r>
            <a:r>
              <a:rPr lang="sr-Latn-CS" sz="2400" dirty="0" smtClean="0"/>
              <a:t>promena reagovanja organizma na unetu drogu. Najčešće iste doze droge stvaraju manji efekat pa dolazi do potrebe za </a:t>
            </a:r>
            <a:r>
              <a:rPr lang="sr-Latn-CS" sz="2400" u="sng" dirty="0" smtClean="0"/>
              <a:t>povećanjem doze </a:t>
            </a:r>
            <a:r>
              <a:rPr lang="sr-Latn-CS" sz="2400" dirty="0" smtClean="0"/>
              <a:t>da bi se postigao isti efekat; nekad i manje doze stvaraju veći efekat (završne faze alkoholizma).</a:t>
            </a:r>
          </a:p>
          <a:p>
            <a:pPr>
              <a:spcBef>
                <a:spcPts val="1200"/>
              </a:spcBef>
            </a:pPr>
            <a:r>
              <a:rPr lang="sr-Latn-CS" sz="2400" b="1" dirty="0" smtClean="0"/>
              <a:t>Apstinencijalni sindrom kada je upotreba supstance smanjena ili je prestala</a:t>
            </a:r>
            <a:r>
              <a:rPr lang="sr-Latn-CS" sz="2400" dirty="0" smtClean="0"/>
              <a:t>: </a:t>
            </a:r>
            <a:r>
              <a:rPr lang="sr-Latn-CS" sz="2400" u="sng" dirty="0" smtClean="0"/>
              <a:t>proces adaptiranja organizma na funkcionisanje bez droge</a:t>
            </a:r>
            <a:r>
              <a:rPr lang="sr-Latn-CS" sz="2400" dirty="0" smtClean="0"/>
              <a:t> – manje ili više neprijatan i bolan, do nivoa neizdržljivosti, kada je potrebna lekarska pomoć. Stoji u osnovi “potrebe” da se </a:t>
            </a:r>
            <a:r>
              <a:rPr lang="sr-Latn-CS" sz="2400" u="sng" dirty="0" smtClean="0"/>
              <a:t>droga ponovo uzme da bi se izbegla neprijatnost</a:t>
            </a:r>
            <a:r>
              <a:rPr lang="sr-Latn-CS" sz="2400" dirty="0" smtClean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D7A01C-539B-4C65-A7F1-BFDD8E3984A0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819150"/>
          </a:xfrm>
        </p:spPr>
        <p:txBody>
          <a:bodyPr/>
          <a:lstStyle/>
          <a:p>
            <a:r>
              <a:rPr lang="sr-Latn-CS" sz="3200" b="1" dirty="0" smtClean="0"/>
              <a:t>Kako odrediti da neko ima bolest zavisnosti (BZ)?</a:t>
            </a:r>
            <a:endParaRPr lang="sr-Latn-CS" sz="3400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1"/>
            <a:ext cx="8229600" cy="4724400"/>
          </a:xfrm>
        </p:spPr>
        <p:txBody>
          <a:bodyPr/>
          <a:lstStyle/>
          <a:p>
            <a:pPr marL="0" lvl="2" indent="0">
              <a:lnSpc>
                <a:spcPct val="90000"/>
              </a:lnSpc>
              <a:buClr>
                <a:srgbClr val="0BD0D9"/>
              </a:buClr>
              <a:buSzPct val="95000"/>
              <a:buNone/>
            </a:pPr>
            <a:r>
              <a:rPr lang="sr-Latn-CS" sz="2200" b="1" dirty="0" smtClean="0"/>
              <a:t>Osnovni</a:t>
            </a:r>
            <a:r>
              <a:rPr lang="sr-Latn-CS" sz="2200" dirty="0" smtClean="0"/>
              <a:t> simptom bolesti, </a:t>
            </a:r>
            <a:r>
              <a:rPr lang="sr-Latn-CS" sz="2200" b="1" dirty="0" smtClean="0"/>
              <a:t>psihološka zavisnost, </a:t>
            </a:r>
            <a:r>
              <a:rPr lang="sr-Latn-CS" sz="2200" dirty="0" smtClean="0"/>
              <a:t>se procenjuje na osnovu iskaza  klijenta. Međutim, zavisnici po pravilu nisu spremni da uvide sopstvenu zavisnost. </a:t>
            </a:r>
          </a:p>
          <a:p>
            <a:pPr marL="0" lvl="2" indent="0">
              <a:lnSpc>
                <a:spcPct val="90000"/>
              </a:lnSpc>
              <a:buClr>
                <a:srgbClr val="0BD0D9"/>
              </a:buClr>
              <a:buSzPct val="95000"/>
              <a:buNone/>
            </a:pPr>
            <a:r>
              <a:rPr lang="sr-Latn-CS" sz="2200" b="1" dirty="0" err="1" smtClean="0"/>
              <a:t>Objektivniji</a:t>
            </a:r>
            <a:r>
              <a:rPr lang="sr-Latn-CS" sz="2200" b="1" dirty="0" smtClean="0"/>
              <a:t> </a:t>
            </a:r>
            <a:r>
              <a:rPr lang="sr-Latn-CS" sz="2200" dirty="0" smtClean="0"/>
              <a:t>kriterijum  je </a:t>
            </a:r>
            <a:r>
              <a:rPr lang="sr-Latn-CS" sz="2200" b="1" dirty="0" smtClean="0"/>
              <a:t>fiziološka zavisnost. Prepreke: </a:t>
            </a:r>
          </a:p>
          <a:p>
            <a:pPr marL="403225" indent="-403225">
              <a:lnSpc>
                <a:spcPct val="90000"/>
              </a:lnSpc>
            </a:pPr>
            <a:r>
              <a:rPr lang="sr-Latn-CS" sz="2200" dirty="0" smtClean="0"/>
              <a:t>Iako je </a:t>
            </a:r>
            <a:r>
              <a:rPr lang="sr-Latn-CS" sz="2200" b="1" i="1" dirty="0" smtClean="0"/>
              <a:t>apstinencijalni sindrom </a:t>
            </a:r>
            <a:r>
              <a:rPr lang="sr-Latn-CS" sz="2200" dirty="0" smtClean="0"/>
              <a:t>pouzdan znak zavisnosti, za to je potrebno da osoba bude </a:t>
            </a:r>
            <a:r>
              <a:rPr lang="sr-Latn-CS" sz="2200" b="1" dirty="0" smtClean="0"/>
              <a:t>duže bez </a:t>
            </a:r>
            <a:r>
              <a:rPr lang="en-US" sz="2200" b="1" dirty="0" smtClean="0"/>
              <a:t>PAS</a:t>
            </a:r>
            <a:endParaRPr lang="sr-Latn-CS" sz="2200" b="1" dirty="0" smtClean="0"/>
          </a:p>
          <a:p>
            <a:pPr marL="403225" indent="-403225">
              <a:lnSpc>
                <a:spcPct val="90000"/>
              </a:lnSpc>
            </a:pPr>
            <a:r>
              <a:rPr lang="sr-Latn-CS" sz="2200" b="1" i="1" dirty="0" smtClean="0"/>
              <a:t>Povećanje tolerancije </a:t>
            </a:r>
            <a:r>
              <a:rPr lang="sr-Latn-CS" sz="2200" dirty="0" smtClean="0"/>
              <a:t>je teže odrediti:</a:t>
            </a:r>
          </a:p>
          <a:p>
            <a:pPr marL="769938" lvl="1" indent="-403225">
              <a:lnSpc>
                <a:spcPct val="90000"/>
              </a:lnSpc>
            </a:pPr>
            <a:r>
              <a:rPr lang="sr-Latn-CS" sz="2000" dirty="0" smtClean="0"/>
              <a:t>velike </a:t>
            </a:r>
            <a:r>
              <a:rPr lang="sr-Latn-CS" sz="2000" b="1" dirty="0" smtClean="0"/>
              <a:t>individualne razlike</a:t>
            </a:r>
            <a:endParaRPr lang="sr-Latn-CS" sz="2000" dirty="0" smtClean="0"/>
          </a:p>
          <a:p>
            <a:pPr marL="769938" lvl="1" indent="-403225">
              <a:lnSpc>
                <a:spcPct val="90000"/>
              </a:lnSpc>
            </a:pPr>
            <a:r>
              <a:rPr lang="sr-Latn-CS" sz="2000" b="1" dirty="0" smtClean="0"/>
              <a:t>neke droge</a:t>
            </a:r>
            <a:r>
              <a:rPr lang="sr-Latn-CS" sz="2000" dirty="0" smtClean="0"/>
              <a:t> (</a:t>
            </a:r>
            <a:r>
              <a:rPr lang="sr-Latn-CS" sz="2000" dirty="0" err="1" smtClean="0"/>
              <a:t>amfetamin</a:t>
            </a:r>
            <a:r>
              <a:rPr lang="sr-Latn-CS" sz="2000" dirty="0" smtClean="0"/>
              <a:t>, kokain)</a:t>
            </a:r>
            <a:r>
              <a:rPr lang="sr-Latn-CS" sz="2000" b="1" dirty="0" smtClean="0"/>
              <a:t> - </a:t>
            </a:r>
            <a:r>
              <a:rPr lang="sr-Latn-CS" sz="2000" dirty="0" smtClean="0"/>
              <a:t>apstinencijalni sindrom može postojati i </a:t>
            </a:r>
            <a:r>
              <a:rPr lang="sr-Latn-CS" sz="2000" b="1" dirty="0" smtClean="0"/>
              <a:t>bez povećanja tolerancije </a:t>
            </a:r>
            <a:endParaRPr lang="sr-Latn-CS" sz="2000" dirty="0" smtClean="0"/>
          </a:p>
          <a:p>
            <a:pPr marL="403225" indent="-403225">
              <a:lnSpc>
                <a:spcPct val="90000"/>
              </a:lnSpc>
              <a:buNone/>
            </a:pPr>
            <a:r>
              <a:rPr lang="sr-Latn-CS" sz="2200" dirty="0" smtClean="0"/>
              <a:t>Neophodno je uvođenje drugih kriterijuma/simptoma vezanih za  </a:t>
            </a:r>
            <a:r>
              <a:rPr lang="sr-Latn-CS" sz="2200" b="1" dirty="0" smtClean="0"/>
              <a:t>karakteristično ponašanje</a:t>
            </a:r>
            <a:endParaRPr lang="sr-Latn-CS" sz="2200" dirty="0" smtClean="0"/>
          </a:p>
          <a:p>
            <a:pPr marL="403225" lvl="1" indent="-403225" fontAlgn="auto">
              <a:spcAft>
                <a:spcPts val="0"/>
              </a:spcAft>
              <a:buClr>
                <a:schemeClr val="accent3"/>
              </a:buClr>
              <a:buSzPct val="95000"/>
              <a:buNone/>
              <a:defRPr/>
            </a:pPr>
            <a:r>
              <a:rPr lang="sr-Latn-CS" sz="2200" dirty="0" smtClean="0">
                <a:sym typeface="Wingdings"/>
              </a:rPr>
              <a:t>   </a:t>
            </a:r>
            <a:r>
              <a:rPr lang="sr-Latn-CS" sz="2200" dirty="0" smtClean="0"/>
              <a:t>Dijagnoza se vidi kao </a:t>
            </a:r>
            <a:r>
              <a:rPr lang="sr-Latn-CS" sz="2200" b="1" i="1" dirty="0" smtClean="0"/>
              <a:t>“m o z a i k”,</a:t>
            </a:r>
            <a:r>
              <a:rPr lang="sr-Latn-CS" sz="2200" dirty="0" smtClean="0"/>
              <a:t> kombinacija kognitivnih, telesnih i </a:t>
            </a:r>
            <a:r>
              <a:rPr lang="sr-Latn-CS" sz="2200" dirty="0" err="1" smtClean="0"/>
              <a:t>bihejvioralnih</a:t>
            </a:r>
            <a:r>
              <a:rPr lang="sr-Latn-CS" sz="2200" dirty="0" smtClean="0"/>
              <a:t> simptoma.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B8D1B8-7910-45C4-8150-DFA599EB44FF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42950"/>
          </a:xfrm>
        </p:spPr>
        <p:txBody>
          <a:bodyPr/>
          <a:lstStyle/>
          <a:p>
            <a:r>
              <a:rPr lang="sr-Latn-CS" sz="3200" b="1" dirty="0" smtClean="0"/>
              <a:t>KRITERIJUMI ZA UTVRĐIVANJE BZ 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686800" cy="4800600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sr-Latn-CS" sz="2200" b="1" dirty="0" smtClean="0"/>
              <a:t>Psihička zavisnost</a:t>
            </a:r>
            <a:r>
              <a:rPr lang="sr-Latn-CS" sz="2200" dirty="0" smtClean="0"/>
              <a:t>: </a:t>
            </a:r>
            <a:r>
              <a:rPr lang="sr-Latn-CS" sz="2000" dirty="0" smtClean="0"/>
              <a:t>jaka </a:t>
            </a:r>
            <a:r>
              <a:rPr lang="sr-Latn-CS" sz="2000" b="1" dirty="0" smtClean="0"/>
              <a:t>žudnja</a:t>
            </a:r>
            <a:r>
              <a:rPr lang="sr-Latn-CS" sz="2000" dirty="0" smtClean="0"/>
              <a:t> ili osećanje </a:t>
            </a:r>
            <a:r>
              <a:rPr lang="sr-Latn-CS" sz="2000" b="1" dirty="0" smtClean="0"/>
              <a:t>prinude</a:t>
            </a:r>
            <a:r>
              <a:rPr lang="sr-Latn-CS" sz="2000" dirty="0" smtClean="0"/>
              <a:t> da se droga uzme</a:t>
            </a:r>
          </a:p>
          <a:p>
            <a:pPr>
              <a:spcBef>
                <a:spcPts val="0"/>
              </a:spcBef>
              <a:buNone/>
            </a:pPr>
            <a:r>
              <a:rPr lang="sr-Latn-CS" sz="2200" b="1" dirty="0" smtClean="0"/>
              <a:t>Telesna zavisnost</a:t>
            </a:r>
            <a:r>
              <a:rPr lang="sr-Latn-CS" sz="2200" dirty="0" smtClean="0"/>
              <a:t>: </a:t>
            </a:r>
          </a:p>
          <a:p>
            <a:pPr marL="457200" indent="-457200">
              <a:spcBef>
                <a:spcPts val="0"/>
              </a:spcBef>
              <a:buAutoNum type="alphaLcParenR"/>
            </a:pPr>
            <a:r>
              <a:rPr lang="sr-Latn-CS" sz="2000" dirty="0" smtClean="0"/>
              <a:t>Dokaz o povećanoj </a:t>
            </a:r>
            <a:r>
              <a:rPr lang="sr-Latn-CS" sz="2000" b="1" dirty="0" smtClean="0"/>
              <a:t>toleranciji </a:t>
            </a:r>
            <a:r>
              <a:rPr lang="sr-Latn-CS" sz="2000" dirty="0" smtClean="0"/>
              <a:t>(izuzetno visoka u odnosu na prosek)</a:t>
            </a:r>
          </a:p>
          <a:p>
            <a:pPr marL="457200" indent="-457200">
              <a:spcBef>
                <a:spcPts val="0"/>
              </a:spcBef>
              <a:buAutoNum type="alphaLcParenR"/>
            </a:pPr>
            <a:r>
              <a:rPr lang="sr-Latn-CS" sz="2000" b="1" dirty="0" smtClean="0"/>
              <a:t>Fiziološki apstinencijalni sidrom </a:t>
            </a:r>
            <a:r>
              <a:rPr lang="sr-Latn-CS" sz="2000" dirty="0" smtClean="0"/>
              <a:t>po smanjenju ili prestanku uzimanja supstance</a:t>
            </a:r>
          </a:p>
          <a:p>
            <a:pPr>
              <a:spcBef>
                <a:spcPts val="0"/>
              </a:spcBef>
              <a:buNone/>
            </a:pPr>
            <a:r>
              <a:rPr lang="sr-Latn-CS" sz="2200" b="1" dirty="0" smtClean="0"/>
              <a:t>Karakteristična ponašanja</a:t>
            </a:r>
            <a:r>
              <a:rPr lang="sr-Latn-CS" sz="2200" dirty="0" smtClean="0"/>
              <a:t>: </a:t>
            </a:r>
          </a:p>
          <a:p>
            <a:pPr>
              <a:spcBef>
                <a:spcPts val="0"/>
              </a:spcBef>
            </a:pPr>
            <a:r>
              <a:rPr lang="sr-Latn-CS" sz="2000" b="1" dirty="0" smtClean="0"/>
              <a:t>Otežana</a:t>
            </a:r>
            <a:r>
              <a:rPr lang="sr-Latn-CS" sz="2000" dirty="0" smtClean="0"/>
              <a:t> </a:t>
            </a:r>
            <a:r>
              <a:rPr lang="sr-Latn-CS" sz="2000" b="1" dirty="0" smtClean="0"/>
              <a:t>kontrola</a:t>
            </a:r>
            <a:r>
              <a:rPr lang="sr-Latn-CS" sz="2000" dirty="0" smtClean="0"/>
              <a:t> nad ponašanjem </a:t>
            </a:r>
            <a:r>
              <a:rPr lang="sr-Latn-CS" sz="2000" b="1" dirty="0" smtClean="0"/>
              <a:t>uzimanja</a:t>
            </a:r>
            <a:r>
              <a:rPr lang="sr-Latn-CS" sz="2000" dirty="0" smtClean="0"/>
              <a:t> </a:t>
            </a:r>
            <a:r>
              <a:rPr lang="sr-Latn-CS" sz="2000" b="1" dirty="0" smtClean="0"/>
              <a:t>supstance </a:t>
            </a:r>
            <a:r>
              <a:rPr lang="sr-Latn-CS" sz="2000" dirty="0" smtClean="0"/>
              <a:t>u smislu početka, završetka i nivoa upotrebe</a:t>
            </a:r>
          </a:p>
          <a:p>
            <a:pPr>
              <a:spcBef>
                <a:spcPts val="0"/>
              </a:spcBef>
            </a:pPr>
            <a:r>
              <a:rPr lang="sr-Latn-CS" sz="2000" dirty="0" smtClean="0"/>
              <a:t>Provođenje </a:t>
            </a:r>
            <a:r>
              <a:rPr lang="sr-Latn-CS" sz="2000" b="1" dirty="0" smtClean="0"/>
              <a:t>sve više vremena </a:t>
            </a:r>
            <a:r>
              <a:rPr lang="sr-Latn-CS" sz="2000" dirty="0" smtClean="0"/>
              <a:t>u traženju, uzimanju ili pravljenju droge</a:t>
            </a:r>
          </a:p>
          <a:p>
            <a:pPr>
              <a:spcBef>
                <a:spcPts val="0"/>
              </a:spcBef>
            </a:pPr>
            <a:r>
              <a:rPr lang="sr-Latn-CS" sz="2000" dirty="0" smtClean="0"/>
              <a:t>Progresivno </a:t>
            </a:r>
            <a:r>
              <a:rPr lang="sr-Latn-CS" sz="2000" b="1" dirty="0" smtClean="0"/>
              <a:t>zanemarivanje</a:t>
            </a:r>
            <a:r>
              <a:rPr lang="sr-Latn-CS" sz="2000" dirty="0" smtClean="0"/>
              <a:t> drugih </a:t>
            </a:r>
            <a:r>
              <a:rPr lang="sr-Latn-CS" sz="2000" b="1" dirty="0" smtClean="0"/>
              <a:t>zadovljstava</a:t>
            </a:r>
            <a:r>
              <a:rPr lang="sr-Latn-CS" sz="2000" dirty="0" smtClean="0"/>
              <a:t> i </a:t>
            </a:r>
            <a:r>
              <a:rPr lang="sr-Latn-CS" sz="2000" b="1" dirty="0" smtClean="0"/>
              <a:t>interesovanja</a:t>
            </a:r>
          </a:p>
          <a:p>
            <a:pPr>
              <a:spcBef>
                <a:spcPts val="0"/>
              </a:spcBef>
            </a:pPr>
            <a:r>
              <a:rPr lang="sr-Latn-CS" sz="2000" b="1" dirty="0" smtClean="0"/>
              <a:t>Nastavljanje</a:t>
            </a:r>
            <a:r>
              <a:rPr lang="sr-Latn-CS" sz="2000" dirty="0" smtClean="0"/>
              <a:t> uzimanja i pored jasnih činjenica o direktnom i indirektnim </a:t>
            </a:r>
            <a:r>
              <a:rPr lang="sr-Latn-CS" sz="2000" b="1" dirty="0" smtClean="0"/>
              <a:t>štetnim dejstvima </a:t>
            </a:r>
            <a:r>
              <a:rPr lang="sr-Latn-CS" sz="2000" dirty="0" smtClean="0"/>
              <a:t>i </a:t>
            </a:r>
            <a:r>
              <a:rPr lang="sr-Latn-CS" sz="2000" b="1" dirty="0" smtClean="0"/>
              <a:t>posledicama</a:t>
            </a:r>
            <a:r>
              <a:rPr lang="sr-Latn-CS" sz="2000" dirty="0" smtClean="0"/>
              <a:t> uzimanja supstance</a:t>
            </a:r>
          </a:p>
          <a:p>
            <a:pPr>
              <a:spcBef>
                <a:spcPts val="0"/>
              </a:spcBef>
              <a:buNone/>
            </a:pPr>
            <a:r>
              <a:rPr lang="sr-Latn-CS" sz="2200" b="1" dirty="0" smtClean="0"/>
              <a:t>Trajanje</a:t>
            </a:r>
            <a:r>
              <a:rPr lang="sr-Latn-CS" sz="2200" dirty="0" smtClean="0"/>
              <a:t>: </a:t>
            </a:r>
          </a:p>
          <a:p>
            <a:pPr>
              <a:spcBef>
                <a:spcPts val="0"/>
              </a:spcBef>
            </a:pPr>
            <a:r>
              <a:rPr lang="sr-Latn-CS" sz="2000" dirty="0" smtClean="0"/>
              <a:t>MKB-10: neki period u prethodnoj godini</a:t>
            </a:r>
          </a:p>
          <a:p>
            <a:pPr>
              <a:spcBef>
                <a:spcPts val="0"/>
              </a:spcBef>
            </a:pPr>
            <a:r>
              <a:rPr lang="sr-Latn-CS" sz="2000" dirty="0" smtClean="0"/>
              <a:t>DSM V: min. 1  godina </a:t>
            </a:r>
            <a:endParaRPr lang="sr-Latn-CS" sz="21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D7A01C-539B-4C65-A7F1-BFDD8E3984A0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438400"/>
          </a:xfrm>
        </p:spPr>
        <p:txBody>
          <a:bodyPr/>
          <a:lstStyle/>
          <a:p>
            <a:pPr marL="350838" indent="-350838" algn="l"/>
            <a:r>
              <a:rPr lang="sl-SI" sz="4000" dirty="0" smtClean="0"/>
              <a:t>UTICAJI U RAZVOJU </a:t>
            </a:r>
            <a:r>
              <a:rPr lang="sr-Latn-CS" sz="4000" dirty="0" smtClean="0"/>
              <a:t>ZAVISNOSTI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r>
              <a:rPr lang="sl-SI" sz="3200" b="1" dirty="0" smtClean="0"/>
              <a:t>Uticaji u razvoju zavisnosti </a:t>
            </a:r>
            <a:r>
              <a:rPr lang="sl-SI" sz="2400" b="1" dirty="0" smtClean="0"/>
              <a:t>(Nastasić, EPA, str. 19)</a:t>
            </a:r>
            <a:endParaRPr lang="en-US" sz="2400" b="1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458200" cy="4876800"/>
          </a:xfrm>
        </p:spPr>
        <p:txBody>
          <a:bodyPr>
            <a:noAutofit/>
          </a:bodyPr>
          <a:lstStyle/>
          <a:p>
            <a:pPr marL="0" indent="0">
              <a:buClr>
                <a:srgbClr val="FF0000"/>
              </a:buClr>
              <a:buSzPct val="100000"/>
              <a:buNone/>
            </a:pPr>
            <a:r>
              <a:rPr lang="sr-Latn-CS" sz="2400" dirty="0" smtClean="0"/>
              <a:t>Do koje će tačke na ovom kontinuumu će doći pojedinac/porodica /grupa /zajednica  je određeno delovanjem sistemskih procesa u kojima učestuju: </a:t>
            </a:r>
            <a:endParaRPr lang="en-US" sz="2400" dirty="0" smtClean="0"/>
          </a:p>
          <a:p>
            <a:pPr marL="279400" indent="-279400">
              <a:buClr>
                <a:srgbClr val="FF0000"/>
              </a:buClr>
              <a:buSzPct val="100000"/>
            </a:pPr>
            <a:r>
              <a:rPr lang="sr-Latn-CS" sz="2400" b="1" dirty="0" smtClean="0"/>
              <a:t>Faktori rizika: </a:t>
            </a:r>
            <a:r>
              <a:rPr lang="sr-Latn-CS" sz="2400" dirty="0" smtClean="0"/>
              <a:t>uticaji koji povećavaju verovatnoću da dođe do nepovoljnog ishoda</a:t>
            </a:r>
            <a:endParaRPr lang="sr-Latn-RS" sz="2400" dirty="0" smtClean="0"/>
          </a:p>
          <a:p>
            <a:pPr marL="279400" indent="-279400">
              <a:buClr>
                <a:srgbClr val="FF0000"/>
              </a:buClr>
              <a:buSzPct val="100000"/>
            </a:pPr>
            <a:r>
              <a:rPr lang="sr-Latn-CS" sz="2400" b="1" dirty="0" smtClean="0"/>
              <a:t>Faktori zaštite  ili protektivni faktori: </a:t>
            </a:r>
            <a:r>
              <a:rPr lang="sr-Latn-CS" sz="2400" dirty="0" smtClean="0"/>
              <a:t>uticaji koji smanjuju verovatnoću pojavljivanja negativnog ishoda.</a:t>
            </a:r>
          </a:p>
          <a:p>
            <a:pPr marL="279400" indent="-279400">
              <a:buClr>
                <a:srgbClr val="FF0000"/>
              </a:buClr>
              <a:buSzPct val="100000"/>
            </a:pPr>
            <a:r>
              <a:rPr lang="sr-Latn-CS" sz="2400" b="1" smtClean="0"/>
              <a:t>Mehanizmi </a:t>
            </a:r>
            <a:r>
              <a:rPr lang="sr-Latn-CS" sz="2400" b="1" dirty="0" smtClean="0"/>
              <a:t>održanja homeostaze</a:t>
            </a:r>
            <a:r>
              <a:rPr lang="sr-Latn-CS" sz="2400" dirty="0" smtClean="0">
                <a:solidFill>
                  <a:schemeClr val="accent1"/>
                </a:solidFill>
              </a:rPr>
              <a:t> </a:t>
            </a:r>
            <a:r>
              <a:rPr lang="sr-Latn-CS" sz="2400" b="1" dirty="0" smtClean="0"/>
              <a:t>sistema</a:t>
            </a:r>
            <a:r>
              <a:rPr lang="sr-Latn-CS" sz="2400" dirty="0" smtClean="0"/>
              <a:t> kojima osoba pripada (regulatorni mehanizmi)</a:t>
            </a:r>
          </a:p>
          <a:p>
            <a:pPr marL="279400" indent="-279400">
              <a:buClr>
                <a:srgbClr val="FF0000"/>
              </a:buClr>
              <a:buSzPct val="100000"/>
              <a:buNone/>
            </a:pPr>
            <a:endParaRPr lang="sr-Latn-CS" sz="2400" dirty="0" smtClean="0"/>
          </a:p>
          <a:p>
            <a:pPr marL="279400" indent="-279400">
              <a:buClr>
                <a:srgbClr val="FF0000"/>
              </a:buClr>
              <a:buSzPct val="100000"/>
            </a:pPr>
            <a:endParaRPr lang="sr-Latn-CS" sz="2400" dirty="0" smtClean="0"/>
          </a:p>
          <a:p>
            <a:pPr marL="609600" indent="-609600">
              <a:buFont typeface="Wingdings" pitchFamily="2" charset="2"/>
              <a:buNone/>
            </a:pPr>
            <a:endParaRPr lang="sr-Latn-CS" sz="2400" dirty="0" smtClean="0"/>
          </a:p>
          <a:p>
            <a:pPr marL="609600" indent="-609600">
              <a:buFont typeface="Wingdings" pitchFamily="2" charset="2"/>
              <a:buNone/>
            </a:pPr>
            <a:endParaRPr lang="sr-Latn-C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438400"/>
          </a:xfrm>
        </p:spPr>
        <p:txBody>
          <a:bodyPr/>
          <a:lstStyle/>
          <a:p>
            <a:pPr marL="350838" indent="-350838" algn="l"/>
            <a:r>
              <a:rPr lang="sr-Latn-CS" sz="4000" dirty="0" smtClean="0"/>
              <a:t>Individualni faktori rizika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04850"/>
            <a:ext cx="8077200" cy="59055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sr-Latn-CS" sz="3200" b="1" dirty="0" smtClean="0"/>
              <a:t>Individualni faktori rizika/1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447800"/>
            <a:ext cx="8120062" cy="5105400"/>
          </a:xfrm>
        </p:spPr>
        <p:txBody>
          <a:bodyPr/>
          <a:lstStyle/>
          <a:p>
            <a:pPr marL="284163" indent="-284163">
              <a:spcBef>
                <a:spcPts val="0"/>
              </a:spcBef>
              <a:spcAft>
                <a:spcPts val="0"/>
              </a:spcAft>
              <a:buNone/>
            </a:pPr>
            <a:r>
              <a:rPr lang="sr-Latn-CS" sz="2400" b="1" dirty="0" smtClean="0"/>
              <a:t>Genetski faktori: </a:t>
            </a:r>
            <a:r>
              <a:rPr lang="sr-Latn-CS" sz="2400" dirty="0" smtClean="0"/>
              <a:t>kod nekih slučajeva alkoholizma</a:t>
            </a:r>
          </a:p>
          <a:p>
            <a:pPr marL="284163" indent="-284163">
              <a:spcBef>
                <a:spcPts val="600"/>
              </a:spcBef>
              <a:spcAft>
                <a:spcPts val="0"/>
              </a:spcAft>
              <a:buNone/>
            </a:pPr>
            <a:r>
              <a:rPr lang="sr-Latn-CS" sz="2400" b="1" dirty="0" smtClean="0"/>
              <a:t>Biohemijski</a:t>
            </a:r>
            <a:r>
              <a:rPr lang="sr-Latn-CS" sz="2400" dirty="0" smtClean="0"/>
              <a:t> </a:t>
            </a:r>
            <a:r>
              <a:rPr lang="sr-Latn-CS" sz="2400" b="1" dirty="0" smtClean="0"/>
              <a:t>faktori: </a:t>
            </a:r>
            <a:r>
              <a:rPr lang="sr-Latn-CS" sz="2400" dirty="0" smtClean="0"/>
              <a:t>kod zavisnosti od opijata, kokaina</a:t>
            </a:r>
          </a:p>
          <a:p>
            <a:pPr>
              <a:spcBef>
                <a:spcPts val="600"/>
              </a:spcBef>
              <a:buNone/>
              <a:defRPr/>
            </a:pPr>
            <a:r>
              <a:rPr lang="sr-Latn-CS" sz="2400" b="1" dirty="0" err="1" smtClean="0"/>
              <a:t>Adolescentni</a:t>
            </a:r>
            <a:r>
              <a:rPr lang="sr-Latn-CS" sz="2400" b="1" dirty="0" smtClean="0"/>
              <a:t> uzrast</a:t>
            </a:r>
            <a:r>
              <a:rPr lang="sr-Latn-CS" sz="2400" dirty="0" smtClean="0"/>
              <a:t>: </a:t>
            </a:r>
            <a:r>
              <a:rPr lang="sr-Latn-CS" sz="2400" dirty="0" err="1" smtClean="0"/>
              <a:t>Baley</a:t>
            </a:r>
            <a:r>
              <a:rPr lang="sr-Latn-CS" sz="2400" dirty="0" smtClean="0"/>
              <a:t>: sva deca i </a:t>
            </a:r>
            <a:r>
              <a:rPr lang="sr-Latn-CS" sz="2400" dirty="0" err="1" smtClean="0"/>
              <a:t>adolescenti</a:t>
            </a:r>
            <a:r>
              <a:rPr lang="sr-Latn-CS" sz="2400" dirty="0" smtClean="0"/>
              <a:t> su pod rizikom za nastanak zloupotrebe  supstanci, ali su neka od njih pod znatno većim rizikom …</a:t>
            </a:r>
          </a:p>
          <a:p>
            <a:pPr>
              <a:spcBef>
                <a:spcPts val="600"/>
              </a:spcBef>
              <a:buNone/>
            </a:pPr>
            <a:endParaRPr lang="sr-Latn-CS" sz="2400" dirty="0" smtClean="0"/>
          </a:p>
          <a:p>
            <a:pPr>
              <a:spcBef>
                <a:spcPts val="300"/>
              </a:spcBef>
            </a:pPr>
            <a:endParaRPr lang="sr-Latn-RS" sz="2400" dirty="0" smtClean="0"/>
          </a:p>
          <a:p>
            <a:pPr>
              <a:spcBef>
                <a:spcPts val="300"/>
              </a:spcBef>
            </a:pPr>
            <a:endParaRPr lang="sr-Latn-RS" sz="2400" dirty="0" smtClean="0"/>
          </a:p>
          <a:p>
            <a:pPr marL="547687" lvl="2" indent="-273050">
              <a:spcBef>
                <a:spcPts val="300"/>
              </a:spcBef>
              <a:buClr>
                <a:srgbClr val="0BD0D9"/>
              </a:buClr>
              <a:buSzPct val="95000"/>
            </a:pPr>
            <a:endParaRPr lang="sr-Latn-RS" sz="2400" dirty="0" smtClean="0"/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</a:pPr>
            <a:endParaRPr lang="sr-Latn-CS" dirty="0" smtClean="0"/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</a:pPr>
            <a:endParaRPr lang="sr-Latn-CS" dirty="0" smtClean="0"/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</a:pPr>
            <a:endParaRPr lang="sr-Latn-CS" dirty="0" smtClean="0"/>
          </a:p>
          <a:p>
            <a:pPr>
              <a:spcBef>
                <a:spcPts val="300"/>
              </a:spcBef>
              <a:buNone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0C94DE-3B85-4A79-AFFC-6F054047EB36}" type="slidenum">
              <a:rPr lang="en-US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04850"/>
            <a:ext cx="8077200" cy="59055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sr-Latn-CS" sz="3200" b="1" dirty="0" smtClean="0"/>
              <a:t>Individualni faktori rizika/</a:t>
            </a:r>
            <a:r>
              <a:rPr lang="en-US" sz="3200" b="1" dirty="0" smtClean="0"/>
              <a:t>2</a:t>
            </a:r>
            <a:endParaRPr lang="sr-Latn-CS" sz="3200" b="1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447800"/>
            <a:ext cx="8120062" cy="5105400"/>
          </a:xfrm>
        </p:spPr>
        <p:txBody>
          <a:bodyPr/>
          <a:lstStyle/>
          <a:p>
            <a:pPr>
              <a:spcBef>
                <a:spcPts val="600"/>
              </a:spcBef>
              <a:buNone/>
            </a:pPr>
            <a:r>
              <a:rPr lang="en-US" sz="2400" b="1" dirty="0" err="1" smtClean="0"/>
              <a:t>Psihološki</a:t>
            </a:r>
            <a:r>
              <a:rPr lang="sr-Latn-RS" sz="2400" b="1" dirty="0" smtClean="0"/>
              <a:t> faktori</a:t>
            </a:r>
            <a:endParaRPr lang="sr-Latn-RS" sz="2400" dirty="0" smtClean="0"/>
          </a:p>
          <a:p>
            <a:pPr marL="273050" lvl="1" indent="-273050">
              <a:spcBef>
                <a:spcPts val="300"/>
              </a:spcBef>
              <a:buClr>
                <a:srgbClr val="0BD0D9"/>
              </a:buClr>
              <a:buSzPct val="95000"/>
            </a:pPr>
            <a:r>
              <a:rPr lang="sr-Latn-RS" dirty="0" smtClean="0"/>
              <a:t>Zavisnost od polja /nizak </a:t>
            </a:r>
            <a:r>
              <a:rPr lang="sr-Latn-CS" dirty="0" smtClean="0"/>
              <a:t>nivo diferencijacije</a:t>
            </a:r>
            <a:endParaRPr lang="sr-Latn-RS" dirty="0" smtClean="0"/>
          </a:p>
          <a:p>
            <a:pPr>
              <a:spcBef>
                <a:spcPts val="300"/>
              </a:spcBef>
            </a:pPr>
            <a:r>
              <a:rPr lang="sr-Latn-RS" sz="2400" dirty="0" smtClean="0"/>
              <a:t>Niska tolerancija na frustraciju, anksioznost ili tenziju</a:t>
            </a:r>
          </a:p>
          <a:p>
            <a:pPr>
              <a:spcBef>
                <a:spcPts val="300"/>
              </a:spcBef>
            </a:pPr>
            <a:r>
              <a:rPr lang="sr-Latn-RS" sz="2400" dirty="0" smtClean="0"/>
              <a:t>Niska samokontrola i afektivna samoregulacija</a:t>
            </a:r>
          </a:p>
          <a:p>
            <a:pPr marL="273050" lvl="1" indent="-273050">
              <a:spcBef>
                <a:spcPts val="300"/>
              </a:spcBef>
              <a:buClr>
                <a:srgbClr val="0BD0D9"/>
              </a:buClr>
              <a:buSzPct val="95000"/>
            </a:pPr>
            <a:r>
              <a:rPr lang="sr-Latn-CS" dirty="0" smtClean="0"/>
              <a:t>Nerazvijeni </a:t>
            </a:r>
            <a:r>
              <a:rPr lang="sr-Latn-CS" dirty="0" err="1" smtClean="0"/>
              <a:t>mehanizimi</a:t>
            </a:r>
            <a:r>
              <a:rPr lang="sr-Latn-CS" dirty="0" smtClean="0"/>
              <a:t> prevazilaženja problema </a:t>
            </a:r>
          </a:p>
          <a:p>
            <a:pPr marL="273050" lvl="1" indent="-273050">
              <a:spcBef>
                <a:spcPts val="300"/>
              </a:spcBef>
              <a:buClr>
                <a:srgbClr val="0BD0D9"/>
              </a:buClr>
              <a:buSzPct val="95000"/>
            </a:pPr>
            <a:r>
              <a:rPr lang="sr-Latn-CS" dirty="0" smtClean="0"/>
              <a:t>Niske socijalne kompetencije</a:t>
            </a:r>
          </a:p>
          <a:p>
            <a:pPr>
              <a:spcBef>
                <a:spcPts val="300"/>
              </a:spcBef>
            </a:pPr>
            <a:r>
              <a:rPr lang="sr-Latn-CS" sz="2400" dirty="0" smtClean="0"/>
              <a:t>Nisko samopoštovanje </a:t>
            </a:r>
          </a:p>
          <a:p>
            <a:pPr>
              <a:spcBef>
                <a:spcPts val="300"/>
              </a:spcBef>
            </a:pPr>
            <a:r>
              <a:rPr lang="sr-Latn-RS" sz="2400" dirty="0" smtClean="0"/>
              <a:t>Traženje uzbuđenja (“sensation seeking”)</a:t>
            </a:r>
          </a:p>
          <a:p>
            <a:pPr>
              <a:spcBef>
                <a:spcPts val="300"/>
              </a:spcBef>
            </a:pPr>
            <a:r>
              <a:rPr lang="sr-Latn-RS" sz="2400" dirty="0" smtClean="0"/>
              <a:t>P</a:t>
            </a:r>
            <a:r>
              <a:rPr lang="en-US" sz="2400" dirty="0" smtClean="0"/>
              <a:t>o</a:t>
            </a:r>
            <a:r>
              <a:rPr lang="sr-Latn-RS" sz="2400" dirty="0" smtClean="0"/>
              <a:t>remećaj pažnje, hiperaktivnost</a:t>
            </a:r>
          </a:p>
          <a:p>
            <a:pPr>
              <a:spcBef>
                <a:spcPts val="300"/>
              </a:spcBef>
            </a:pPr>
            <a:r>
              <a:rPr lang="sr-Latn-CS" sz="2400" dirty="0" smtClean="0"/>
              <a:t>Korišćenje rizičnih </a:t>
            </a:r>
            <a:r>
              <a:rPr lang="sr-Latn-CS" sz="2400" b="1" dirty="0" smtClean="0"/>
              <a:t>mehanizama odbrane</a:t>
            </a:r>
            <a:endParaRPr lang="sr-Latn-CS" sz="2400" dirty="0" smtClean="0"/>
          </a:p>
          <a:p>
            <a:pPr>
              <a:spcBef>
                <a:spcPts val="300"/>
              </a:spcBef>
            </a:pPr>
            <a:endParaRPr lang="sr-Latn-RS" sz="2000" dirty="0" smtClean="0"/>
          </a:p>
          <a:p>
            <a:pPr>
              <a:spcBef>
                <a:spcPts val="300"/>
              </a:spcBef>
            </a:pPr>
            <a:endParaRPr lang="sr-Latn-RS" sz="2000" dirty="0" smtClean="0"/>
          </a:p>
          <a:p>
            <a:pPr marL="547687" lvl="2" indent="-273050">
              <a:spcBef>
                <a:spcPts val="300"/>
              </a:spcBef>
              <a:buClr>
                <a:srgbClr val="0BD0D9"/>
              </a:buClr>
              <a:buSzPct val="95000"/>
            </a:pPr>
            <a:endParaRPr lang="sr-Latn-RS" sz="2000" dirty="0" smtClean="0"/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</a:pPr>
            <a:endParaRPr lang="sr-Latn-CS" sz="2000" dirty="0" smtClean="0"/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</a:pPr>
            <a:endParaRPr lang="sr-Latn-CS" sz="2000" dirty="0" smtClean="0"/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</a:pPr>
            <a:endParaRPr lang="sr-Latn-CS" sz="2000" dirty="0" smtClean="0"/>
          </a:p>
          <a:p>
            <a:pPr>
              <a:spcBef>
                <a:spcPts val="300"/>
              </a:spcBef>
              <a:buNone/>
            </a:pP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0C94DE-3B85-4A79-AFFC-6F054047EB36}" type="slidenum">
              <a:rPr lang="en-US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sr-Latn-CS" sz="3200" b="1" dirty="0" smtClean="0"/>
              <a:t>Individualni faktori rizika/</a:t>
            </a:r>
            <a:r>
              <a:rPr lang="en-US" sz="3200" b="1" dirty="0" smtClean="0"/>
              <a:t>3</a:t>
            </a:r>
            <a:r>
              <a:rPr lang="sr-Latn-CS" sz="3200" b="1" dirty="0" smtClean="0"/>
              <a:t> </a:t>
            </a:r>
            <a:endParaRPr lang="en-US" sz="3200" b="1" dirty="0" smtClean="0"/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686800" cy="4800600"/>
          </a:xfrm>
        </p:spPr>
        <p:txBody>
          <a:bodyPr>
            <a:noAutofit/>
          </a:bodyPr>
          <a:lstStyle/>
          <a:p>
            <a:pPr>
              <a:buNone/>
              <a:defRPr/>
            </a:pPr>
            <a:r>
              <a:rPr lang="sr-Latn-CS" sz="2400" b="1" dirty="0" smtClean="0"/>
              <a:t>Postojanje nekog primarnog  psihijatrijskog poremećaja</a:t>
            </a:r>
          </a:p>
          <a:p>
            <a:pPr marL="285750" lvl="1" indent="-285750">
              <a:defRPr/>
            </a:pPr>
            <a:r>
              <a:rPr lang="sr-Latn-CS" sz="2200" b="1" dirty="0" smtClean="0"/>
              <a:t>Odnos</a:t>
            </a:r>
            <a:r>
              <a:rPr lang="sr-Latn-CS" sz="2200" dirty="0" smtClean="0"/>
              <a:t> između psihijatrijskog poremećaja i upotrebe droga može biti različit: </a:t>
            </a:r>
          </a:p>
          <a:p>
            <a:pPr marL="628650" lvl="2" indent="-228600"/>
            <a:r>
              <a:rPr lang="sr-Latn-CS" sz="2200" dirty="0" smtClean="0"/>
              <a:t>Droga kao </a:t>
            </a:r>
            <a:r>
              <a:rPr lang="sr-Latn-CS" sz="2200" b="1" i="1" dirty="0" smtClean="0"/>
              <a:t>pogoršavajući</a:t>
            </a:r>
            <a:r>
              <a:rPr lang="sr-Latn-CS" sz="2200" dirty="0" smtClean="0"/>
              <a:t> faktor mentalnog oboljenja</a:t>
            </a:r>
          </a:p>
          <a:p>
            <a:pPr marL="628650" lvl="2" indent="-228600"/>
            <a:r>
              <a:rPr lang="sr-Latn-CS" sz="2200" dirty="0" smtClean="0"/>
              <a:t>Droga kao “</a:t>
            </a:r>
            <a:r>
              <a:rPr lang="sr-Latn-CS" sz="2200" b="1" i="1" dirty="0" smtClean="0"/>
              <a:t>okidač</a:t>
            </a:r>
            <a:r>
              <a:rPr lang="sr-Latn-CS" sz="2200" dirty="0" smtClean="0"/>
              <a:t>” za pojavu psihoze</a:t>
            </a:r>
          </a:p>
          <a:p>
            <a:pPr marL="628650" lvl="2" indent="-228600"/>
            <a:r>
              <a:rPr lang="sr-Latn-CS" sz="2200" dirty="0" smtClean="0"/>
              <a:t>Zavisnost kao </a:t>
            </a:r>
            <a:r>
              <a:rPr lang="sr-Latn-CS" sz="2200" b="1" i="1" dirty="0" smtClean="0"/>
              <a:t>sekundarna</a:t>
            </a:r>
            <a:r>
              <a:rPr lang="sr-Latn-CS" sz="2200" dirty="0" smtClean="0"/>
              <a:t> drugom mentalnom </a:t>
            </a:r>
            <a:r>
              <a:rPr lang="sr-Latn-RS" sz="2200" dirty="0" smtClean="0"/>
              <a:t>poremećaju </a:t>
            </a:r>
            <a:r>
              <a:rPr lang="sr-Latn-CS" sz="2200" dirty="0" smtClean="0"/>
              <a:t>(bekstvo od psihičkog bola)</a:t>
            </a:r>
          </a:p>
          <a:p>
            <a:pPr>
              <a:defRPr/>
            </a:pPr>
            <a:r>
              <a:rPr lang="sr-Latn-CS" sz="2200" b="1" dirty="0" smtClean="0"/>
              <a:t>Depresija</a:t>
            </a:r>
            <a:r>
              <a:rPr lang="sr-Latn-CS" sz="2200" dirty="0" smtClean="0"/>
              <a:t> </a:t>
            </a:r>
            <a:r>
              <a:rPr lang="en-US" sz="2200" dirty="0" smtClean="0"/>
              <a:t>je </a:t>
            </a:r>
            <a:r>
              <a:rPr lang="sr-Latn-CS" sz="2200" dirty="0" smtClean="0"/>
              <a:t>često povezana sa BZ</a:t>
            </a:r>
          </a:p>
          <a:p>
            <a:pPr>
              <a:defRPr/>
            </a:pPr>
            <a:r>
              <a:rPr lang="sr-Latn-CS" sz="2200" dirty="0" smtClean="0"/>
              <a:t>60-80% </a:t>
            </a:r>
            <a:r>
              <a:rPr lang="sr-Latn-CS" sz="2200" b="1" dirty="0" smtClean="0"/>
              <a:t>mladih</a:t>
            </a:r>
            <a:r>
              <a:rPr lang="sr-Latn-CS" sz="2200" dirty="0" smtClean="0"/>
              <a:t> </a:t>
            </a:r>
            <a:r>
              <a:rPr lang="sr-Latn-CS" sz="2200" b="1" dirty="0" smtClean="0"/>
              <a:t>na lečenju </a:t>
            </a:r>
            <a:r>
              <a:rPr lang="sr-Latn-CS" sz="2200" dirty="0" smtClean="0"/>
              <a:t>BZ zadovoljavaju kriterijume za neku od sledećih dijagnoza: </a:t>
            </a:r>
          </a:p>
          <a:p>
            <a:pPr lvl="1">
              <a:spcBef>
                <a:spcPts val="0"/>
              </a:spcBef>
              <a:defRPr/>
            </a:pPr>
            <a:r>
              <a:rPr lang="sr-Latn-CS" sz="2200" dirty="0" smtClean="0"/>
              <a:t>poremećaji </a:t>
            </a:r>
            <a:r>
              <a:rPr lang="sr-Latn-CS" sz="2200" i="1" dirty="0" smtClean="0"/>
              <a:t>ponašanja i emocija </a:t>
            </a:r>
            <a:r>
              <a:rPr lang="sr-Latn-CS" sz="2200" dirty="0" smtClean="0"/>
              <a:t>u detinjstvu i </a:t>
            </a:r>
            <a:r>
              <a:rPr lang="sr-Latn-CS" sz="2200" dirty="0" err="1" smtClean="0"/>
              <a:t>adolescenciji</a:t>
            </a:r>
            <a:r>
              <a:rPr lang="sr-Latn-CS" sz="2200" dirty="0" smtClean="0"/>
              <a:t> </a:t>
            </a:r>
          </a:p>
          <a:p>
            <a:pPr lvl="1">
              <a:spcBef>
                <a:spcPts val="0"/>
              </a:spcBef>
              <a:defRPr/>
            </a:pPr>
            <a:r>
              <a:rPr lang="sr-Latn-CS" sz="2200" i="1" dirty="0" smtClean="0"/>
              <a:t>afektivni</a:t>
            </a:r>
            <a:r>
              <a:rPr lang="sr-Latn-CS" sz="2200" dirty="0" smtClean="0"/>
              <a:t> poremećaji</a:t>
            </a:r>
          </a:p>
          <a:p>
            <a:pPr lvl="1">
              <a:spcBef>
                <a:spcPts val="0"/>
              </a:spcBef>
              <a:defRPr/>
            </a:pPr>
            <a:r>
              <a:rPr lang="sr-Latn-CS" sz="2200" i="1" dirty="0" smtClean="0"/>
              <a:t>post-traumatski</a:t>
            </a:r>
            <a:r>
              <a:rPr lang="sr-Latn-CS" sz="2200" dirty="0" smtClean="0"/>
              <a:t> stresni poremećaj</a:t>
            </a:r>
          </a:p>
          <a:p>
            <a:pPr>
              <a:buNone/>
              <a:defRPr/>
            </a:pPr>
            <a:endParaRPr lang="sr-Latn-CS" sz="2200" b="1" u="sng" dirty="0" smtClean="0"/>
          </a:p>
        </p:txBody>
      </p:sp>
      <p:sp>
        <p:nvSpPr>
          <p:cNvPr id="65541" name="Rectangle 5"/>
          <p:cNvSpPr>
            <a:spLocks noChangeArrowheads="1"/>
          </p:cNvSpPr>
          <p:nvPr/>
        </p:nvSpPr>
        <p:spPr bwMode="auto">
          <a:xfrm>
            <a:off x="-381000" y="3352800"/>
            <a:ext cx="250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s-MX" b="1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F008EA-1B6A-40D8-A563-823CA34F20EF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04850"/>
            <a:ext cx="8077200" cy="742950"/>
          </a:xfrm>
        </p:spPr>
        <p:txBody>
          <a:bodyPr/>
          <a:lstStyle/>
          <a:p>
            <a:r>
              <a:rPr lang="sr-Latn-RS" sz="3200" b="1" dirty="0" smtClean="0"/>
              <a:t>FUNKCIJA </a:t>
            </a:r>
            <a:r>
              <a:rPr lang="sr-Latn-CS" sz="3200" b="1" dirty="0" smtClean="0"/>
              <a:t>BZ</a:t>
            </a:r>
            <a:endParaRPr lang="en-US" sz="3200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600200"/>
            <a:ext cx="8577262" cy="4876800"/>
          </a:xfrm>
        </p:spPr>
        <p:txBody>
          <a:bodyPr/>
          <a:lstStyle/>
          <a:p>
            <a:pPr>
              <a:spcBef>
                <a:spcPts val="300"/>
              </a:spcBef>
              <a:buNone/>
            </a:pPr>
            <a:r>
              <a:rPr lang="sr-Latn-RS" sz="2400" b="1" dirty="0" smtClean="0"/>
              <a:t>Na individualnom nivou:</a:t>
            </a:r>
            <a:endParaRPr lang="sr-Latn-RS" sz="2400" dirty="0" smtClean="0"/>
          </a:p>
          <a:p>
            <a:pPr marL="290513" lvl="1" indent="-290513">
              <a:spcBef>
                <a:spcPts val="300"/>
              </a:spcBef>
            </a:pPr>
            <a:r>
              <a:rPr lang="sr-Latn-RS" dirty="0" smtClean="0"/>
              <a:t>Način nošenja sa situacionim </a:t>
            </a:r>
            <a:r>
              <a:rPr lang="sr-Latn-RS" b="1" dirty="0" smtClean="0"/>
              <a:t>stresom </a:t>
            </a:r>
          </a:p>
          <a:p>
            <a:pPr marL="290513" lvl="1" indent="-290513">
              <a:spcBef>
                <a:spcPts val="300"/>
              </a:spcBef>
            </a:pPr>
            <a:r>
              <a:rPr lang="sr-Latn-RS" dirty="0" smtClean="0"/>
              <a:t>Popunjavanje praznine nastale </a:t>
            </a:r>
            <a:r>
              <a:rPr lang="sr-Latn-RS" b="1" dirty="0" smtClean="0"/>
              <a:t>gubitkom</a:t>
            </a:r>
            <a:endParaRPr lang="en-US" b="1" dirty="0" smtClean="0"/>
          </a:p>
          <a:p>
            <a:pPr marL="290513" lvl="1" indent="-290513">
              <a:spcBef>
                <a:spcPts val="300"/>
              </a:spcBef>
            </a:pPr>
            <a:r>
              <a:rPr lang="sr-Latn-RS" dirty="0" smtClean="0"/>
              <a:t>Pokušaj da se </a:t>
            </a:r>
            <a:r>
              <a:rPr lang="sr-Latn-RS" b="1" dirty="0" smtClean="0"/>
              <a:t>leči</a:t>
            </a:r>
            <a:r>
              <a:rPr lang="sr-Latn-RS" dirty="0" smtClean="0"/>
              <a:t> od prethodnih </a:t>
            </a:r>
            <a:r>
              <a:rPr lang="sr-Latn-RS" b="1" dirty="0" smtClean="0"/>
              <a:t>emotivnih</a:t>
            </a:r>
            <a:r>
              <a:rPr lang="sr-Latn-RS" dirty="0" smtClean="0"/>
              <a:t> problema </a:t>
            </a:r>
          </a:p>
          <a:p>
            <a:pPr marL="290513" lvl="1" indent="-290513">
              <a:spcBef>
                <a:spcPts val="300"/>
              </a:spcBef>
            </a:pPr>
            <a:r>
              <a:rPr lang="sr-Latn-RS" dirty="0" smtClean="0"/>
              <a:t>Fikasacija i li regresija na </a:t>
            </a:r>
            <a:r>
              <a:rPr lang="sr-Latn-RS" b="1" dirty="0" smtClean="0"/>
              <a:t>oralnu fazu </a:t>
            </a:r>
            <a:r>
              <a:rPr lang="sr-Latn-RS" dirty="0" smtClean="0"/>
              <a:t>razvoja</a:t>
            </a:r>
          </a:p>
          <a:p>
            <a:pPr marL="290513" lvl="1" indent="-290513">
              <a:spcBef>
                <a:spcPts val="300"/>
              </a:spcBef>
            </a:pPr>
            <a:r>
              <a:rPr lang="sr-Latn-RS" dirty="0" smtClean="0"/>
              <a:t>Pokušaj da se smanji anksioznost oko osećanja </a:t>
            </a:r>
            <a:r>
              <a:rPr lang="sr-Latn-RS" b="1" dirty="0" smtClean="0"/>
              <a:t>bezvrednosti, bespomoćnosti </a:t>
            </a:r>
          </a:p>
          <a:p>
            <a:pPr marL="290513" lvl="1" indent="-290513">
              <a:spcBef>
                <a:spcPts val="300"/>
              </a:spcBef>
            </a:pPr>
            <a:r>
              <a:rPr lang="en-US" dirty="0" smtClean="0"/>
              <a:t>N</a:t>
            </a:r>
            <a:r>
              <a:rPr lang="sr-Latn-RS" dirty="0" smtClean="0"/>
              <a:t>ačin da se iskažu neprihvatljive </a:t>
            </a:r>
            <a:r>
              <a:rPr lang="sr-Latn-RS" b="1" dirty="0" smtClean="0"/>
              <a:t>želje za zavisnošću </a:t>
            </a:r>
          </a:p>
          <a:p>
            <a:pPr marL="290513" lvl="1" indent="-290513">
              <a:spcBef>
                <a:spcPts val="300"/>
              </a:spcBef>
            </a:pPr>
            <a:r>
              <a:rPr lang="sr-Latn-RS" dirty="0" smtClean="0"/>
              <a:t>Odbrana od neprihvatljivih </a:t>
            </a:r>
            <a:r>
              <a:rPr lang="sr-Latn-RS" b="1" dirty="0" smtClean="0"/>
              <a:t>seksualnih ili agresivnih </a:t>
            </a:r>
            <a:r>
              <a:rPr lang="sr-Latn-RS" dirty="0" smtClean="0"/>
              <a:t>poriva </a:t>
            </a:r>
          </a:p>
          <a:p>
            <a:pPr marL="290513" lvl="1" indent="-290513">
              <a:spcBef>
                <a:spcPts val="300"/>
              </a:spcBef>
            </a:pPr>
            <a:r>
              <a:rPr lang="sr-Latn-RS" dirty="0" smtClean="0"/>
              <a:t>Spori način s</a:t>
            </a:r>
            <a:r>
              <a:rPr lang="en-US" dirty="0" smtClean="0"/>
              <a:t>u</a:t>
            </a:r>
            <a:r>
              <a:rPr lang="sr-Latn-RS" b="1" dirty="0" smtClean="0"/>
              <a:t>icida</a:t>
            </a:r>
          </a:p>
          <a:p>
            <a:pPr marL="395288" lvl="1" indent="-333375">
              <a:spcBef>
                <a:spcPts val="1200"/>
              </a:spcBef>
              <a:buNone/>
            </a:pPr>
            <a:r>
              <a:rPr lang="sr-Latn-RS" b="1" dirty="0" smtClean="0"/>
              <a:t>Na nivou sistema: </a:t>
            </a:r>
            <a:r>
              <a:rPr lang="pl-PL" b="1" dirty="0" smtClean="0"/>
              <a:t>održanje homeostaze sistema </a:t>
            </a:r>
            <a:r>
              <a:rPr lang="pl-PL" dirty="0" smtClean="0"/>
              <a:t>- simptom  kao sistemska adaptacija osobe na njegov totalni kontekst</a:t>
            </a:r>
          </a:p>
          <a:p>
            <a:pPr lvl="1">
              <a:spcBef>
                <a:spcPts val="300"/>
              </a:spcBef>
              <a:buNone/>
            </a:pPr>
            <a:endParaRPr lang="sr-Latn-RS" dirty="0" smtClean="0"/>
          </a:p>
          <a:p>
            <a:pPr>
              <a:spcBef>
                <a:spcPts val="300"/>
              </a:spcBef>
              <a:buNone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0C94DE-3B85-4A79-AFFC-6F054047EB36}" type="slidenum">
              <a:rPr lang="en-US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895350"/>
          </a:xfrm>
        </p:spPr>
        <p:txBody>
          <a:bodyPr/>
          <a:lstStyle/>
          <a:p>
            <a:r>
              <a:rPr lang="it-IT" sz="3600" b="1" dirty="0" smtClean="0"/>
              <a:t>ZAVISNOST je</a:t>
            </a:r>
            <a:r>
              <a:rPr lang="sr-Latn-CS" sz="3600" b="1" dirty="0" smtClean="0"/>
              <a:t>…</a:t>
            </a:r>
            <a:endParaRPr lang="en-US" sz="3600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6482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it-IT" sz="2400" dirty="0" smtClean="0"/>
              <a:t>Naj</a:t>
            </a:r>
            <a:r>
              <a:rPr lang="hr-HR" sz="2400" dirty="0" smtClean="0"/>
              <a:t>š</a:t>
            </a:r>
            <a:r>
              <a:rPr lang="it-IT" sz="2400" dirty="0" smtClean="0"/>
              <a:t>ire definisano</a:t>
            </a:r>
            <a:r>
              <a:rPr lang="hr-HR" sz="2400" dirty="0" smtClean="0"/>
              <a:t>, </a:t>
            </a:r>
            <a:r>
              <a:rPr lang="it-IT" sz="2400" dirty="0" smtClean="0"/>
              <a:t>ZAVISNOST je</a:t>
            </a:r>
            <a:r>
              <a:rPr lang="sr-Latn-CS" sz="2400" dirty="0" smtClean="0"/>
              <a:t>:</a:t>
            </a:r>
            <a:r>
              <a:rPr lang="it-IT" sz="2400" dirty="0" smtClean="0"/>
              <a:t> </a:t>
            </a:r>
          </a:p>
          <a:p>
            <a:r>
              <a:rPr lang="it-IT" sz="2400" b="1" dirty="0" smtClean="0"/>
              <a:t>samovoljn</a:t>
            </a:r>
            <a:r>
              <a:rPr lang="sr-Latn-CS" sz="2400" b="1" dirty="0" smtClean="0"/>
              <a:t>o</a:t>
            </a:r>
            <a:r>
              <a:rPr lang="it-IT" sz="2400" b="1" dirty="0" smtClean="0"/>
              <a:t> p o n a </a:t>
            </a:r>
            <a:r>
              <a:rPr lang="hr-HR" sz="2400" b="1" dirty="0" smtClean="0"/>
              <a:t>š </a:t>
            </a:r>
            <a:r>
              <a:rPr lang="it-IT" sz="2400" b="1" dirty="0" smtClean="0"/>
              <a:t>a nj e</a:t>
            </a:r>
            <a:r>
              <a:rPr lang="hr-HR" sz="2400" dirty="0" smtClean="0"/>
              <a:t>,  </a:t>
            </a:r>
            <a:endParaRPr lang="en-US" sz="2400" dirty="0" smtClean="0">
              <a:solidFill>
                <a:srgbClr val="FF0000"/>
              </a:solidFill>
            </a:endParaRPr>
          </a:p>
          <a:p>
            <a:r>
              <a:rPr lang="it-IT" sz="2400" dirty="0" smtClean="0"/>
              <a:t>koje se </a:t>
            </a:r>
            <a:r>
              <a:rPr lang="it-IT" sz="2400" b="1" dirty="0" smtClean="0"/>
              <a:t>regularno ponavlja </a:t>
            </a:r>
            <a:r>
              <a:rPr lang="it-IT" sz="2400" dirty="0" smtClean="0"/>
              <a:t>i pored toga</a:t>
            </a:r>
            <a:r>
              <a:rPr lang="hr-HR" sz="2400" dirty="0" smtClean="0"/>
              <a:t> š</a:t>
            </a:r>
            <a:r>
              <a:rPr lang="it-IT" sz="2400" dirty="0" smtClean="0"/>
              <a:t>to</a:t>
            </a:r>
          </a:p>
          <a:p>
            <a:r>
              <a:rPr lang="it-IT" sz="2400" dirty="0" smtClean="0"/>
              <a:t>dovodi do</a:t>
            </a:r>
            <a:r>
              <a:rPr lang="hr-HR" sz="2400" dirty="0" smtClean="0"/>
              <a:t> </a:t>
            </a:r>
            <a:r>
              <a:rPr lang="hr-HR" sz="2400" b="1" dirty="0" smtClean="0"/>
              <a:t>š</a:t>
            </a:r>
            <a:r>
              <a:rPr lang="it-IT" sz="2400" b="1" dirty="0" smtClean="0"/>
              <a:t>tetnih</a:t>
            </a:r>
            <a:r>
              <a:rPr lang="hr-HR" sz="2400" b="1" dirty="0" smtClean="0"/>
              <a:t>, </a:t>
            </a:r>
            <a:r>
              <a:rPr lang="it-IT" sz="2400" b="1" dirty="0" smtClean="0"/>
              <a:t>neprijatnih</a:t>
            </a:r>
            <a:r>
              <a:rPr lang="hr-HR" sz="2400" dirty="0" smtClean="0"/>
              <a:t>, </a:t>
            </a:r>
            <a:r>
              <a:rPr lang="it-IT" sz="2400" dirty="0" smtClean="0"/>
              <a:t>pa</a:t>
            </a:r>
            <a:r>
              <a:rPr lang="hr-HR" sz="2400" dirty="0" smtClean="0"/>
              <a:t>  </a:t>
            </a:r>
            <a:r>
              <a:rPr lang="it-IT" sz="2400" dirty="0" smtClean="0"/>
              <a:t>progresivno</a:t>
            </a:r>
            <a:r>
              <a:rPr lang="hr-HR" sz="2400" dirty="0" smtClean="0"/>
              <a:t> č</a:t>
            </a:r>
            <a:r>
              <a:rPr lang="it-IT" sz="2400" dirty="0" smtClean="0"/>
              <a:t>ak i </a:t>
            </a:r>
            <a:r>
              <a:rPr lang="it-IT" sz="2400" b="1" dirty="0" smtClean="0"/>
              <a:t>opasnih</a:t>
            </a:r>
            <a:r>
              <a:rPr lang="it-IT" sz="2400" dirty="0" smtClean="0"/>
              <a:t> posledic</a:t>
            </a:r>
            <a:r>
              <a:rPr lang="sr-Latn-CS" sz="2400" dirty="0" smtClean="0"/>
              <a:t>a</a:t>
            </a:r>
            <a:r>
              <a:rPr lang="hr-HR" sz="2400" dirty="0" smtClean="0"/>
              <a:t> po </a:t>
            </a:r>
            <a:r>
              <a:rPr lang="it-IT" sz="2400" dirty="0" smtClean="0"/>
              <a:t>sebe</a:t>
            </a:r>
            <a:r>
              <a:rPr lang="hr-HR" sz="2400" dirty="0" smtClean="0"/>
              <a:t>  </a:t>
            </a:r>
            <a:r>
              <a:rPr lang="it-IT" sz="2400" dirty="0" smtClean="0"/>
              <a:t>i drug</a:t>
            </a:r>
            <a:r>
              <a:rPr lang="sr-Latn-CS" sz="2400" dirty="0" smtClean="0"/>
              <a:t>e</a:t>
            </a:r>
            <a:r>
              <a:rPr lang="hr-HR" sz="2400" dirty="0" smtClean="0"/>
              <a:t>.</a:t>
            </a:r>
          </a:p>
          <a:p>
            <a:pPr marL="0" indent="0">
              <a:buNone/>
            </a:pPr>
            <a:r>
              <a:rPr lang="sr-Latn-CS" sz="2400" dirty="0" smtClean="0"/>
              <a:t>Zavisnici po pravilu imaju </a:t>
            </a:r>
            <a:r>
              <a:rPr lang="sr-Latn-CS" sz="2400" b="1" dirty="0" smtClean="0"/>
              <a:t>pogrešna uverenja o štetnosti </a:t>
            </a:r>
            <a:r>
              <a:rPr lang="it-IT" sz="2400" b="1" dirty="0" smtClean="0"/>
              <a:t>i opasnost</a:t>
            </a:r>
            <a:r>
              <a:rPr lang="sr-Latn-CS" sz="2400" b="1" dirty="0" smtClean="0"/>
              <a:t>i</a:t>
            </a:r>
            <a:r>
              <a:rPr lang="it-IT" sz="2400" b="1" dirty="0" smtClean="0"/>
              <a:t> </a:t>
            </a:r>
            <a:r>
              <a:rPr lang="sr-Latn-CS" sz="2400" dirty="0" smtClean="0"/>
              <a:t>od</a:t>
            </a:r>
            <a:r>
              <a:rPr lang="sr-Latn-CS" sz="2400" b="1" dirty="0" smtClean="0"/>
              <a:t> </a:t>
            </a:r>
            <a:r>
              <a:rPr lang="sr-Latn-CS" sz="2400" dirty="0" smtClean="0"/>
              <a:t>svoje zavisnosti</a:t>
            </a:r>
            <a:r>
              <a:rPr lang="sr-Latn-CS" sz="2400" b="1" dirty="0" smtClean="0"/>
              <a:t>. </a:t>
            </a:r>
            <a:r>
              <a:rPr lang="sr-Latn-CS" sz="2400" dirty="0" smtClean="0"/>
              <a:t>Smatraju</a:t>
            </a:r>
            <a:r>
              <a:rPr lang="sr-Latn-CS" sz="2400" b="1" dirty="0" smtClean="0"/>
              <a:t>: </a:t>
            </a:r>
          </a:p>
          <a:p>
            <a:r>
              <a:rPr lang="it-IT" sz="2200" dirty="0" smtClean="0"/>
              <a:t>da</a:t>
            </a:r>
            <a:r>
              <a:rPr lang="hr-HR" sz="2200" dirty="0" smtClean="0"/>
              <a:t> </a:t>
            </a:r>
            <a:r>
              <a:rPr lang="sr-Latn-CS" sz="2200" dirty="0" smtClean="0"/>
              <a:t>šteta </a:t>
            </a:r>
            <a:r>
              <a:rPr lang="it-IT" sz="2200" dirty="0" smtClean="0"/>
              <a:t>i opasnost </a:t>
            </a:r>
            <a:r>
              <a:rPr lang="it-IT" sz="2200" b="1" dirty="0" smtClean="0"/>
              <a:t>ne postoj</a:t>
            </a:r>
            <a:r>
              <a:rPr lang="sr-Latn-CS" sz="2200" b="1" dirty="0" smtClean="0"/>
              <a:t>i, </a:t>
            </a:r>
            <a:r>
              <a:rPr lang="sr-Latn-CS" sz="2200" dirty="0" smtClean="0"/>
              <a:t>ili </a:t>
            </a:r>
          </a:p>
          <a:p>
            <a:r>
              <a:rPr lang="sr-Latn-CS" sz="2200" dirty="0" smtClean="0"/>
              <a:t>da se šteta </a:t>
            </a:r>
            <a:r>
              <a:rPr lang="it-IT" sz="2200" dirty="0" smtClean="0"/>
              <a:t>i opasnost </a:t>
            </a:r>
            <a:r>
              <a:rPr lang="sr-Latn-CS" sz="2200" b="1" dirty="0" smtClean="0"/>
              <a:t>mogu kontrolisati</a:t>
            </a:r>
            <a:r>
              <a:rPr lang="sr-Latn-CS" sz="2200" dirty="0" smtClean="0"/>
              <a:t>, i/ili </a:t>
            </a:r>
          </a:p>
          <a:p>
            <a:r>
              <a:rPr lang="sr-Latn-CS" sz="2200" dirty="0" smtClean="0"/>
              <a:t>da je šteta </a:t>
            </a:r>
            <a:r>
              <a:rPr lang="it-IT" sz="2200" dirty="0" smtClean="0"/>
              <a:t>i opasnost </a:t>
            </a:r>
            <a:r>
              <a:rPr lang="it-IT" sz="2200" b="1" dirty="0" smtClean="0"/>
              <a:t>cen</a:t>
            </a:r>
            <a:r>
              <a:rPr lang="sr-Latn-CS" sz="2200" b="1" dirty="0" smtClean="0"/>
              <a:t>a</a:t>
            </a:r>
            <a:r>
              <a:rPr lang="it-IT" sz="2200" b="1" dirty="0" smtClean="0"/>
              <a:t> koju vredi platiti</a:t>
            </a:r>
            <a:r>
              <a:rPr lang="hr-HR" sz="2200" dirty="0" smtClean="0"/>
              <a:t>, </a:t>
            </a:r>
            <a:r>
              <a:rPr lang="it-IT" sz="2200" dirty="0" smtClean="0"/>
              <a:t>da </a:t>
            </a:r>
            <a:r>
              <a:rPr lang="it-IT" sz="2200" b="1" dirty="0" smtClean="0"/>
              <a:t>nije prevelika </a:t>
            </a:r>
            <a:r>
              <a:rPr lang="it-IT" sz="2200" dirty="0" smtClean="0"/>
              <a:t>za ono</a:t>
            </a:r>
            <a:r>
              <a:rPr lang="hr-HR" sz="2200" dirty="0" smtClean="0"/>
              <a:t> š</a:t>
            </a:r>
            <a:r>
              <a:rPr lang="it-IT" sz="2200" dirty="0" smtClean="0"/>
              <a:t>to dobija</a:t>
            </a:r>
            <a:r>
              <a:rPr lang="sr-Latn-CS" sz="2200" dirty="0" smtClean="0"/>
              <a:t>ju</a:t>
            </a:r>
            <a:r>
              <a:rPr lang="hr-HR" sz="2200" dirty="0" smtClean="0"/>
              <a:t>. </a:t>
            </a:r>
            <a:endParaRPr lang="en-US" sz="2200" dirty="0" smtClean="0"/>
          </a:p>
          <a:p>
            <a:pPr>
              <a:buNone/>
            </a:pPr>
            <a:endParaRPr lang="hr-HR" sz="2400" dirty="0" smtClean="0"/>
          </a:p>
          <a:p>
            <a:pPr>
              <a:buFont typeface="Wingdings 2" pitchFamily="18" charset="2"/>
              <a:buNone/>
            </a:pPr>
            <a:endParaRPr lang="hr-HR" sz="2400" dirty="0" smtClean="0"/>
          </a:p>
          <a:p>
            <a:pPr>
              <a:buFont typeface="Wingdings 2" pitchFamily="18" charset="2"/>
              <a:buNone/>
            </a:pPr>
            <a:endParaRPr lang="hr-HR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5C5A7E-94B1-4E41-9777-B1B1ECCD241B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Rizični mehanizmi odbrane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sr-Latn-CS" dirty="0" smtClean="0"/>
              <a:t>Neki mehanizmi odbrane znatno povećavaju rizik za BZ</a:t>
            </a:r>
            <a:r>
              <a:rPr lang="sr-Latn-CS" b="1" dirty="0" smtClean="0"/>
              <a:t>:</a:t>
            </a:r>
            <a:endParaRPr lang="sr-Latn-CS" dirty="0" smtClean="0"/>
          </a:p>
          <a:p>
            <a:r>
              <a:rPr lang="sr-Latn-CS" b="1" dirty="0" smtClean="0"/>
              <a:t>negacija</a:t>
            </a:r>
            <a:r>
              <a:rPr lang="sr-Latn-CS" dirty="0" smtClean="0"/>
              <a:t> </a:t>
            </a:r>
            <a:r>
              <a:rPr lang="sr-Latn-RS" dirty="0" smtClean="0"/>
              <a:t>(</a:t>
            </a:r>
            <a:r>
              <a:rPr lang="sr-Latn-CS" dirty="0" smtClean="0"/>
              <a:t>izuzetno česta)</a:t>
            </a:r>
          </a:p>
          <a:p>
            <a:r>
              <a:rPr lang="sr-Latn-CS" b="1" dirty="0" smtClean="0"/>
              <a:t>minimalizacija</a:t>
            </a:r>
          </a:p>
          <a:p>
            <a:r>
              <a:rPr lang="sr-Latn-CS" b="1" dirty="0" smtClean="0"/>
              <a:t>racionalizacija</a:t>
            </a:r>
          </a:p>
          <a:p>
            <a:r>
              <a:rPr lang="sr-Latn-CS" b="1" dirty="0" smtClean="0"/>
              <a:t>projekcija</a:t>
            </a:r>
            <a:r>
              <a:rPr lang="sr-Latn-CS" dirty="0" smtClean="0"/>
              <a:t> problema tj. optuživanje drugih – socijalno najštetnija </a:t>
            </a:r>
          </a:p>
          <a:p>
            <a:pPr>
              <a:buNone/>
            </a:pPr>
            <a:r>
              <a:rPr lang="sr-Latn-CS" dirty="0" smtClean="0"/>
              <a:t>Ovo su faktori rizika za bolesti zavisnosti kada ih koriste ne samo korisnici PAS već i </a:t>
            </a:r>
            <a:r>
              <a:rPr lang="sr-Latn-RS" dirty="0" smtClean="0"/>
              <a:t>članovi </a:t>
            </a:r>
            <a:r>
              <a:rPr lang="sr-Latn-CS" dirty="0" smtClean="0"/>
              <a:t>njihove </a:t>
            </a:r>
            <a:r>
              <a:rPr lang="sr-Latn-CS" b="1" i="1" dirty="0" smtClean="0"/>
              <a:t>porodice</a:t>
            </a:r>
            <a:r>
              <a:rPr lang="sr-Latn-CS" dirty="0" smtClean="0"/>
              <a:t>  i druge značajne osobe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F008EA-1B6A-40D8-A563-823CA34F20EF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Literatura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sr-Latn-CS" dirty="0" smtClean="0"/>
              <a:t>Nastasić, P. (2011), Ekosistemski pristup alkoholizmu. Beograd, Publikum</a:t>
            </a:r>
            <a:r>
              <a:rPr lang="en-US" dirty="0" smtClean="0"/>
              <a:t>.</a:t>
            </a:r>
            <a:r>
              <a:rPr lang="sr-Latn-CS" dirty="0" smtClean="0"/>
              <a:t> </a:t>
            </a:r>
            <a:endParaRPr lang="en-US" dirty="0" smtClean="0"/>
          </a:p>
          <a:p>
            <a:pPr lvl="1"/>
            <a:r>
              <a:rPr lang="sr-Latn-CS" dirty="0" smtClean="0"/>
              <a:t>odabrana poglavljavlja navedna na slajdovima - skraćenica </a:t>
            </a:r>
            <a:r>
              <a:rPr lang="sr-Latn-CS" i="1" dirty="0" smtClean="0"/>
              <a:t>EPA</a:t>
            </a:r>
            <a:endParaRPr lang="en-US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819150"/>
          </a:xfrm>
        </p:spPr>
        <p:txBody>
          <a:bodyPr/>
          <a:lstStyle/>
          <a:p>
            <a:r>
              <a:rPr lang="sr-Latn-CS" sz="3200" b="1" dirty="0" smtClean="0"/>
              <a:t>ZAVISNOST OD ČEGA?</a:t>
            </a:r>
            <a:endParaRPr lang="en-US" sz="3200" b="1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4648199"/>
          </a:xfrm>
        </p:spPr>
        <p:txBody>
          <a:bodyPr>
            <a:noAutofit/>
          </a:bodyPr>
          <a:lstStyle/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sr-Latn-CS" sz="2400" dirty="0" smtClean="0"/>
              <a:t>Zavisnost može biti </a:t>
            </a:r>
            <a:r>
              <a:rPr lang="sr-Latn-CS" sz="2400" b="1" dirty="0" smtClean="0"/>
              <a:t>od psihoaktivnih</a:t>
            </a:r>
            <a:r>
              <a:rPr lang="sr-Latn-CS" sz="2400" dirty="0" smtClean="0"/>
              <a:t> </a:t>
            </a:r>
            <a:r>
              <a:rPr lang="sr-Latn-CS" sz="2400" b="1" dirty="0" smtClean="0"/>
              <a:t>supstanci.  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sr-Latn-CS" sz="2400" dirty="0" smtClean="0"/>
              <a:t>Spisak </a:t>
            </a:r>
            <a:r>
              <a:rPr lang="sr-Latn-CS" sz="2400" b="1" dirty="0" smtClean="0"/>
              <a:t>supstanci </a:t>
            </a:r>
            <a:r>
              <a:rPr lang="sr-Latn-CS" sz="2400" dirty="0" smtClean="0"/>
              <a:t>od kojih se stvara zavisnost je ogroman:</a:t>
            </a:r>
          </a:p>
          <a:p>
            <a:pPr marL="641033" lvl="1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dirty="0" smtClean="0"/>
              <a:t>u opticaju je preko </a:t>
            </a:r>
            <a:r>
              <a:rPr lang="sr-Latn-CS" b="1" dirty="0" smtClean="0"/>
              <a:t>250 hemijskih jedinjenja, </a:t>
            </a:r>
            <a:r>
              <a:rPr lang="sr-Latn-CS" dirty="0" smtClean="0"/>
              <a:t>a spisak nije konačan</a:t>
            </a:r>
          </a:p>
          <a:p>
            <a:pPr marL="641033" lvl="1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dirty="0" smtClean="0"/>
              <a:t>taj broj je još veći ako se tome doda mogućnost kombinovanja u “uličnim pakovanjima”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976B3C-9E65-450A-95E2-E80B66CD4E6C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819150"/>
          </a:xfrm>
        </p:spPr>
        <p:txBody>
          <a:bodyPr/>
          <a:lstStyle/>
          <a:p>
            <a:r>
              <a:rPr lang="sr-Latn-CS" sz="3200" b="1" dirty="0" smtClean="0"/>
              <a:t>ZAVISNOST OD ČEGA?/2</a:t>
            </a:r>
            <a:endParaRPr lang="en-US" sz="3200" b="1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4648199"/>
          </a:xfrm>
        </p:spPr>
        <p:txBody>
          <a:bodyPr>
            <a:noAutofit/>
          </a:bodyPr>
          <a:lstStyle/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sr-Latn-CS" sz="2400" dirty="0" smtClean="0"/>
              <a:t>Zavisnost može postojati i kada nema unošenja psihoaktivnih supstanci u organizam.  </a:t>
            </a:r>
          </a:p>
          <a:p>
            <a:pPr marL="274320" lvl="2" indent="-274320" fontAlgn="auto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SzPct val="95000"/>
              <a:buNone/>
              <a:defRPr/>
            </a:pPr>
            <a:r>
              <a:rPr lang="sr-Latn-CS" sz="2400" dirty="0" smtClean="0"/>
              <a:t>Nazivaju se i </a:t>
            </a:r>
            <a:r>
              <a:rPr lang="sr-Latn-CS" sz="2400" b="1" dirty="0" err="1" smtClean="0"/>
              <a:t>nehemijske</a:t>
            </a:r>
            <a:r>
              <a:rPr lang="sr-Latn-CS" sz="2400" b="1" dirty="0" smtClean="0"/>
              <a:t> zavisnosti, bihejvioralne zavisnosti</a:t>
            </a:r>
            <a:r>
              <a:rPr lang="sr-Latn-CS" sz="2400" dirty="0" smtClean="0"/>
              <a:t>.... 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sr-Latn-CS" sz="2400" dirty="0" smtClean="0"/>
              <a:t>Radi </a:t>
            </a:r>
            <a:r>
              <a:rPr lang="sr-Latn-CS" sz="2400" dirty="0" smtClean="0"/>
              <a:t>se o zavisnosti od </a:t>
            </a:r>
            <a:r>
              <a:rPr lang="sr-Latn-CS" sz="2400" b="1" dirty="0" smtClean="0"/>
              <a:t>određenih aktivnosti i situacija:</a:t>
            </a:r>
            <a:r>
              <a:rPr lang="sr-Latn-CS" sz="2400" dirty="0" smtClean="0"/>
              <a:t> </a:t>
            </a:r>
          </a:p>
          <a:p>
            <a:pPr marL="641033" lvl="1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dirty="0" smtClean="0"/>
              <a:t>koje </a:t>
            </a:r>
            <a:r>
              <a:rPr lang="sr-Latn-RS" dirty="0" smtClean="0"/>
              <a:t>primarno</a:t>
            </a:r>
            <a:r>
              <a:rPr lang="en-US" dirty="0" smtClean="0"/>
              <a:t> </a:t>
            </a:r>
            <a:r>
              <a:rPr lang="sr-Latn-CS" dirty="0" smtClean="0"/>
              <a:t>povećavaju</a:t>
            </a:r>
            <a:r>
              <a:rPr lang="sr-Latn-CS" b="1" dirty="0" smtClean="0"/>
              <a:t> </a:t>
            </a:r>
            <a:r>
              <a:rPr lang="sr-Latn-CS" b="1" dirty="0" smtClean="0"/>
              <a:t>uzbuđenje:  </a:t>
            </a:r>
            <a:r>
              <a:rPr lang="sr-Latn-CS" dirty="0" smtClean="0"/>
              <a:t>zavisnost od uključivanja u </a:t>
            </a:r>
            <a:r>
              <a:rPr lang="sr-Latn-CS" b="1" dirty="0" smtClean="0"/>
              <a:t>situacija sa visokim rizikom </a:t>
            </a:r>
            <a:r>
              <a:rPr lang="sr-Latn-CS" dirty="0" smtClean="0"/>
              <a:t>(kockanje;  po život opasne situacije), od </a:t>
            </a:r>
            <a:r>
              <a:rPr lang="sr-Latn-CS" b="1" dirty="0" smtClean="0"/>
              <a:t>seksualnih</a:t>
            </a:r>
            <a:r>
              <a:rPr lang="sr-Latn-CS" dirty="0" smtClean="0"/>
              <a:t> aktivnosti…</a:t>
            </a:r>
          </a:p>
          <a:p>
            <a:pPr marL="558800" lvl="2" indent="-284163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sz="2400" smtClean="0"/>
              <a:t>koje </a:t>
            </a:r>
            <a:r>
              <a:rPr lang="sr-Latn-RS" sz="2400" smtClean="0"/>
              <a:t>primarno</a:t>
            </a:r>
            <a:r>
              <a:rPr lang="en-US" sz="2400" smtClean="0"/>
              <a:t> </a:t>
            </a:r>
            <a:r>
              <a:rPr lang="sr-Latn-CS" sz="2400" dirty="0" smtClean="0"/>
              <a:t>omogućavaju</a:t>
            </a:r>
            <a:r>
              <a:rPr lang="sr-Latn-CS" sz="2400" b="1" dirty="0" smtClean="0"/>
              <a:t> </a:t>
            </a:r>
            <a:r>
              <a:rPr lang="sr-Latn-CS" sz="2400" b="1" dirty="0" smtClean="0"/>
              <a:t>otklon ili isključenje iz realnog sveta:  </a:t>
            </a:r>
            <a:r>
              <a:rPr lang="sr-Latn-CS" sz="2400" dirty="0" smtClean="0"/>
              <a:t>zavisnost od </a:t>
            </a:r>
            <a:r>
              <a:rPr lang="sr-Latn-CS" sz="2400" b="1" dirty="0" smtClean="0"/>
              <a:t>interneta, mobilnog telefona, video-igrica, televizije…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976B3C-9E65-450A-95E2-E80B66CD4E6C}" type="slidenum">
              <a:rPr lang="en-US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438400"/>
          </a:xfrm>
        </p:spPr>
        <p:txBody>
          <a:bodyPr/>
          <a:lstStyle/>
          <a:p>
            <a:pPr marL="350838" indent="-350838" algn="l"/>
            <a:r>
              <a:rPr lang="sr-Latn-CS" sz="4000" dirty="0" smtClean="0"/>
              <a:t>ZAVISNOST OD PSIHOAKTIVNIH </a:t>
            </a:r>
            <a:r>
              <a:rPr lang="it-IT" sz="4000" dirty="0" smtClean="0"/>
              <a:t>SUPSTANC</a:t>
            </a:r>
            <a:r>
              <a:rPr lang="sr-Latn-CS" sz="4000" dirty="0" smtClean="0"/>
              <a:t>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819150"/>
          </a:xfrm>
        </p:spPr>
        <p:txBody>
          <a:bodyPr/>
          <a:lstStyle/>
          <a:p>
            <a:r>
              <a:rPr lang="sr-Latn-CS" sz="3200" b="1" dirty="0" smtClean="0"/>
              <a:t>ZAVISNOST OD PSIHOAKTIVNIH</a:t>
            </a:r>
            <a:r>
              <a:rPr lang="sr-Latn-CS" sz="3200" dirty="0" smtClean="0"/>
              <a:t> </a:t>
            </a:r>
            <a:r>
              <a:rPr lang="it-IT" sz="3200" b="1" dirty="0" smtClean="0"/>
              <a:t>SUPSTANC</a:t>
            </a:r>
            <a:r>
              <a:rPr lang="sr-Latn-CS" sz="3200" b="1" dirty="0" smtClean="0"/>
              <a:t>I</a:t>
            </a:r>
            <a:endParaRPr lang="en-US" sz="3200" b="1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648199"/>
          </a:xfrm>
        </p:spPr>
        <p:txBody>
          <a:bodyPr>
            <a:normAutofit fontScale="77500" lnSpcReduction="20000"/>
          </a:bodyPr>
          <a:lstStyle/>
          <a:p>
            <a:pPr marL="0" indent="0" fontAlgn="auto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sr-Latn-CS" sz="2800" dirty="0" smtClean="0"/>
              <a:t>Najčešća je</a:t>
            </a:r>
            <a:r>
              <a:rPr lang="sr-Latn-CS" sz="2800" b="1" dirty="0" smtClean="0"/>
              <a:t> ZAVISNOST OD PSIHOAKTIVNIH</a:t>
            </a:r>
            <a:r>
              <a:rPr lang="sr-Latn-CS" sz="2800" dirty="0" smtClean="0"/>
              <a:t> </a:t>
            </a:r>
            <a:r>
              <a:rPr lang="it-IT" sz="2800" b="1" dirty="0" smtClean="0"/>
              <a:t>SUPSTANC</a:t>
            </a:r>
            <a:r>
              <a:rPr lang="sr-Latn-CS" sz="2800" b="1" dirty="0" smtClean="0"/>
              <a:t>I.</a:t>
            </a:r>
            <a:endParaRPr lang="en-US" sz="2800" dirty="0" smtClean="0"/>
          </a:p>
          <a:p>
            <a:pPr marL="290513" lvl="1" indent="-290513" fontAlgn="auto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sr-Latn-CS" dirty="0" smtClean="0"/>
              <a:t>Spada u </a:t>
            </a:r>
            <a:r>
              <a:rPr lang="sr-Latn-CS" b="1" dirty="0" smtClean="0"/>
              <a:t>MENTALNE POREMEĆAJE (</a:t>
            </a:r>
            <a:r>
              <a:rPr lang="sr-Latn-CS" dirty="0" smtClean="0"/>
              <a:t>MKB-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sr-Latn-CS" dirty="0" smtClean="0"/>
              <a:t>: Mentalni poremećaji i poremećaji ponašanja zbog upotrebe psihoaktivnih supstanci, Sindrom zavisnosti – </a:t>
            </a:r>
            <a:r>
              <a:rPr lang="sr-Latn-CS" b="1" dirty="0" smtClean="0"/>
              <a:t>F</a:t>
            </a:r>
            <a:r>
              <a:rPr lang="sr-Latn-CS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CS" b="1" dirty="0" smtClean="0"/>
              <a:t>x.</a:t>
            </a:r>
            <a:r>
              <a:rPr lang="sr-Latn-CS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CS" b="1" dirty="0" smtClean="0"/>
              <a:t>). </a:t>
            </a:r>
            <a:endParaRPr lang="sr-Latn-CS" dirty="0" smtClean="0"/>
          </a:p>
          <a:p>
            <a:pPr marL="0" indent="0" fontAlgn="auto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sr-Latn-CS" sz="2800" b="1" dirty="0" smtClean="0"/>
              <a:t>PSIHOAKTIVNE SUPSTANCE - </a:t>
            </a:r>
            <a:r>
              <a:rPr lang="sr-Latn-CS" sz="2800" b="1" dirty="0" smtClean="0">
                <a:solidFill>
                  <a:srgbClr val="FF0000"/>
                </a:solidFill>
              </a:rPr>
              <a:t>PAS</a:t>
            </a:r>
            <a:r>
              <a:rPr lang="sr-Latn-CS" sz="2800" b="1" dirty="0" smtClean="0"/>
              <a:t> - </a:t>
            </a:r>
            <a:r>
              <a:rPr lang="sr-Latn-CS" sz="2800" dirty="0" smtClean="0"/>
              <a:t>su hemijske supstance, koje unete u sistem deluju primarno na </a:t>
            </a:r>
            <a:r>
              <a:rPr lang="sr-Latn-CS" sz="2800" b="1" dirty="0" smtClean="0"/>
              <a:t>funkcije centralnog nervnog sistema - </a:t>
            </a:r>
            <a:r>
              <a:rPr lang="sr-Latn-CS" sz="2800" dirty="0" smtClean="0"/>
              <a:t>stanje svesti, opažanje, raspoloženje, mišljenje i ponašanje.</a:t>
            </a:r>
          </a:p>
          <a:p>
            <a:pPr marL="0" indent="0" fontAlgn="auto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sr-Latn-CS" sz="2800" b="1" dirty="0" smtClean="0"/>
              <a:t>DROGE</a:t>
            </a:r>
            <a:r>
              <a:rPr lang="sr-Latn-CS" sz="2800" dirty="0" smtClean="0"/>
              <a:t>: </a:t>
            </a:r>
            <a:r>
              <a:rPr lang="sr-Latn-CS" sz="2800" dirty="0" err="1" smtClean="0"/>
              <a:t>psihoaktivne</a:t>
            </a:r>
            <a:r>
              <a:rPr lang="sr-Latn-CS" sz="2800" dirty="0" smtClean="0"/>
              <a:t> supstance (PAS) koje izazivaju </a:t>
            </a:r>
            <a:r>
              <a:rPr lang="sr-Latn-CS" sz="2800" b="1" dirty="0" smtClean="0"/>
              <a:t>psihičku i fizičku zavisnost </a:t>
            </a:r>
            <a:r>
              <a:rPr lang="sr-Latn-CS" sz="2800" dirty="0" smtClean="0"/>
              <a:t>(nije naučni termin). </a:t>
            </a:r>
          </a:p>
          <a:p>
            <a:pPr marL="290513" indent="-290513" fontAlgn="auto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sr-Latn-CS" sz="2800" dirty="0" smtClean="0"/>
              <a:t>Obično </a:t>
            </a:r>
            <a:r>
              <a:rPr lang="sr-Latn-CS" sz="2800" i="1" dirty="0" smtClean="0"/>
              <a:t>isključuju alkohol </a:t>
            </a:r>
            <a:r>
              <a:rPr lang="sr-Latn-CS" sz="2800" dirty="0" smtClean="0"/>
              <a:t>(da bi se obuhvatila zavisnost od psihoaktivnih supstanci obično se navode “alkohol i droge”)</a:t>
            </a:r>
          </a:p>
          <a:p>
            <a:pPr marL="0" indent="0" fontAlgn="auto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sr-Latn-CS" sz="2800" dirty="0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5055EA-A7EC-4E82-9F94-16C901D58F7A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819150"/>
          </a:xfrm>
        </p:spPr>
        <p:txBody>
          <a:bodyPr/>
          <a:lstStyle/>
          <a:p>
            <a:r>
              <a:rPr lang="sr-Latn-CS" sz="3200" b="1" dirty="0" err="1" smtClean="0"/>
              <a:t>Psihoaktivna</a:t>
            </a:r>
            <a:r>
              <a:rPr lang="sr-Latn-CS" sz="3200" b="1" dirty="0" smtClean="0"/>
              <a:t> svojstva supstanci</a:t>
            </a:r>
            <a:endParaRPr lang="en-US" sz="3200" b="1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648199"/>
          </a:xfr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sr-Latn-CS" dirty="0" err="1" smtClean="0"/>
              <a:t>Psihoaktivna</a:t>
            </a:r>
            <a:r>
              <a:rPr lang="sr-Latn-CS" dirty="0" smtClean="0"/>
              <a:t> i potkrepljujuća (</a:t>
            </a:r>
            <a:r>
              <a:rPr lang="sr-Latn-CS" dirty="0" err="1" smtClean="0"/>
              <a:t>pojačavajuća</a:t>
            </a:r>
            <a:r>
              <a:rPr lang="sr-Latn-CS" dirty="0" smtClean="0"/>
              <a:t>) svojstva raznih supstanci su zasnovana na </a:t>
            </a:r>
            <a:r>
              <a:rPr lang="sr-Latn-CS" b="1" dirty="0" smtClean="0"/>
              <a:t>vrlo</a:t>
            </a:r>
            <a:r>
              <a:rPr lang="sr-Latn-CS" dirty="0" smtClean="0"/>
              <a:t> </a:t>
            </a:r>
            <a:r>
              <a:rPr lang="sr-Latn-CS" b="1" dirty="0" smtClean="0"/>
              <a:t>različitim</a:t>
            </a:r>
            <a:r>
              <a:rPr lang="sr-Latn-CS" dirty="0" smtClean="0"/>
              <a:t>, vrlo </a:t>
            </a:r>
            <a:r>
              <a:rPr lang="sr-Latn-CS" b="1" dirty="0" smtClean="0"/>
              <a:t>kompleksnim</a:t>
            </a:r>
            <a:r>
              <a:rPr lang="sr-Latn-CS" dirty="0" smtClean="0"/>
              <a:t> i često </a:t>
            </a:r>
            <a:r>
              <a:rPr lang="sr-Latn-CS" b="1" dirty="0" smtClean="0"/>
              <a:t>nejasnim ili neuhvatljivim mehanizmima</a:t>
            </a:r>
            <a:r>
              <a:rPr lang="sr-Latn-CS" dirty="0" smtClean="0"/>
              <a:t>.</a:t>
            </a:r>
          </a:p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dirty="0" smtClean="0"/>
              <a:t>Delovanje </a:t>
            </a:r>
            <a:r>
              <a:rPr lang="sr-Latn-CS" dirty="0" err="1" smtClean="0"/>
              <a:t>psihoaktivnih</a:t>
            </a:r>
            <a:r>
              <a:rPr lang="sr-Latn-CS" dirty="0" smtClean="0"/>
              <a:t> hemijskih supstanci po formuli </a:t>
            </a:r>
            <a:r>
              <a:rPr lang="sr-Latn-CS" b="1" dirty="0" smtClean="0"/>
              <a:t>“jedna droga - jedno dejstvo”</a:t>
            </a:r>
            <a:r>
              <a:rPr lang="sr-Latn-CS" dirty="0" smtClean="0"/>
              <a:t> pouzdano se može </a:t>
            </a:r>
            <a:r>
              <a:rPr lang="sr-Latn-CS" b="1" dirty="0" smtClean="0"/>
              <a:t>odbaciti</a:t>
            </a:r>
            <a:r>
              <a:rPr lang="sr-Latn-CS" dirty="0" smtClean="0"/>
              <a:t>. </a:t>
            </a:r>
          </a:p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dirty="0" smtClean="0"/>
              <a:t>Postoji telesna reakcija na </a:t>
            </a:r>
            <a:r>
              <a:rPr lang="sr-Latn-CS" b="1" dirty="0" smtClean="0"/>
              <a:t>nedostatak </a:t>
            </a:r>
            <a:r>
              <a:rPr lang="sr-Latn-CS" sz="2400" b="1" dirty="0" err="1" smtClean="0"/>
              <a:t>psihoaktivne</a:t>
            </a:r>
            <a:r>
              <a:rPr lang="sr-Latn-CS" sz="2400" b="1" dirty="0" smtClean="0"/>
              <a:t> </a:t>
            </a:r>
            <a:r>
              <a:rPr lang="sr-Latn-CS" b="1" dirty="0" smtClean="0"/>
              <a:t>supstance na koje se telo naviklo</a:t>
            </a:r>
            <a:r>
              <a:rPr lang="sr-Latn-CS" dirty="0" smtClean="0"/>
              <a:t>, tzv. </a:t>
            </a:r>
            <a:r>
              <a:rPr lang="sr-Latn-CS" b="1" dirty="0" smtClean="0"/>
              <a:t>apstinencijalni sindrom</a:t>
            </a:r>
            <a:r>
              <a:rPr lang="sr-Latn-CS" dirty="0" smtClean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5055EA-A7EC-4E82-9F94-16C901D58F7A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819150"/>
          </a:xfrm>
        </p:spPr>
        <p:txBody>
          <a:bodyPr/>
          <a:lstStyle/>
          <a:p>
            <a:r>
              <a:rPr lang="sr-Latn-CS" sz="3200" b="1" dirty="0" smtClean="0"/>
              <a:t>Efekat PAS i zavisnost</a:t>
            </a:r>
            <a:endParaRPr lang="en-US" sz="3200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1"/>
            <a:ext cx="8229600" cy="4572000"/>
          </a:xfrm>
        </p:spPr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it-IT" dirty="0" smtClean="0"/>
              <a:t>Sam</a:t>
            </a:r>
            <a:r>
              <a:rPr lang="it-IT" b="1" dirty="0" smtClean="0"/>
              <a:t> efekat</a:t>
            </a:r>
            <a:r>
              <a:rPr lang="hr-HR" b="1" dirty="0" smtClean="0"/>
              <a:t> </a:t>
            </a:r>
            <a:r>
              <a:rPr lang="sr-Latn-CS" b="1" dirty="0" smtClean="0"/>
              <a:t>č</a:t>
            </a:r>
            <a:r>
              <a:rPr lang="it-IT" b="1" dirty="0" smtClean="0"/>
              <a:t>arobnosti </a:t>
            </a:r>
            <a:r>
              <a:rPr lang="it-IT" dirty="0" smtClean="0"/>
              <a:t>ili </a:t>
            </a:r>
            <a:r>
              <a:rPr lang="it-IT" b="1" dirty="0" smtClean="0"/>
              <a:t>bla</a:t>
            </a:r>
            <a:r>
              <a:rPr lang="sr-Latn-CS" b="1" dirty="0" smtClean="0"/>
              <a:t>ž</a:t>
            </a:r>
            <a:r>
              <a:rPr lang="it-IT" b="1" dirty="0" smtClean="0"/>
              <a:t>enstva </a:t>
            </a:r>
            <a:r>
              <a:rPr lang="it-IT" dirty="0" smtClean="0"/>
              <a:t>koji se opisuje za </a:t>
            </a:r>
            <a:r>
              <a:rPr lang="sr-Latn-RS" b="1" dirty="0" smtClean="0"/>
              <a:t>PAS</a:t>
            </a:r>
            <a:r>
              <a:rPr lang="sr-Latn-CS" b="1" dirty="0" smtClean="0"/>
              <a:t>,</a:t>
            </a:r>
            <a:r>
              <a:rPr lang="hr-HR" b="1" dirty="0" smtClean="0"/>
              <a:t> </a:t>
            </a:r>
            <a:r>
              <a:rPr lang="it-IT" dirty="0" smtClean="0"/>
              <a:t>bez obzira na opise</a:t>
            </a:r>
            <a:r>
              <a:rPr lang="hr-HR" dirty="0" smtClean="0"/>
              <a:t>, </a:t>
            </a:r>
            <a:r>
              <a:rPr lang="it-IT" b="1" dirty="0" smtClean="0"/>
              <a:t>nije najbitniji</a:t>
            </a:r>
            <a:r>
              <a:rPr lang="hr-HR" dirty="0" smtClean="0"/>
              <a:t>. 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dirty="0" smtClean="0"/>
              <a:t>Iako na </a:t>
            </a:r>
            <a:r>
              <a:rPr lang="sr-Latn-CS" b="1" dirty="0" smtClean="0"/>
              <a:t>početku</a:t>
            </a:r>
            <a:r>
              <a:rPr lang="sr-Latn-CS" dirty="0" smtClean="0"/>
              <a:t> </a:t>
            </a:r>
            <a:r>
              <a:rPr lang="it-IT" dirty="0" smtClean="0"/>
              <a:t> uno</a:t>
            </a:r>
            <a:r>
              <a:rPr lang="sr-Latn-CS" dirty="0" smtClean="0"/>
              <a:t>š</a:t>
            </a:r>
            <a:r>
              <a:rPr lang="it-IT" dirty="0" smtClean="0"/>
              <a:t>enj</a:t>
            </a:r>
            <a:r>
              <a:rPr lang="sr-Latn-CS" dirty="0" smtClean="0"/>
              <a:t>e</a:t>
            </a:r>
            <a:r>
              <a:rPr lang="it-IT" dirty="0" smtClean="0"/>
              <a:t> supstanc</a:t>
            </a:r>
            <a:r>
              <a:rPr lang="sr-Latn-CS" dirty="0" smtClean="0"/>
              <a:t>e</a:t>
            </a:r>
            <a:r>
              <a:rPr lang="it-IT" dirty="0" smtClean="0"/>
              <a:t> ili praktikovanj</a:t>
            </a:r>
            <a:r>
              <a:rPr lang="sr-Latn-CS" dirty="0" smtClean="0"/>
              <a:t>e</a:t>
            </a:r>
            <a:r>
              <a:rPr lang="it-IT" dirty="0" smtClean="0"/>
              <a:t> odredjenog pona</a:t>
            </a:r>
            <a:r>
              <a:rPr lang="sr-Latn-CS" dirty="0" smtClean="0"/>
              <a:t>š</a:t>
            </a:r>
            <a:r>
              <a:rPr lang="it-IT" dirty="0" smtClean="0"/>
              <a:t>anja</a:t>
            </a:r>
            <a:r>
              <a:rPr lang="sr-Latn-CS" dirty="0" smtClean="0"/>
              <a:t> donosi </a:t>
            </a:r>
            <a:r>
              <a:rPr lang="sr-Latn-CS" b="1" dirty="0" smtClean="0"/>
              <a:t>zadovoljstvo</a:t>
            </a:r>
            <a:r>
              <a:rPr lang="sr-Latn-CS" dirty="0" smtClean="0"/>
              <a:t>, sa </a:t>
            </a:r>
            <a:r>
              <a:rPr lang="sr-Latn-CS" b="1" dirty="0" smtClean="0"/>
              <a:t>dužim</a:t>
            </a:r>
            <a:r>
              <a:rPr lang="sr-Latn-CS" dirty="0" smtClean="0"/>
              <a:t> unošenjem supstance ovo </a:t>
            </a:r>
            <a:r>
              <a:rPr lang="sr-Latn-CS" b="1" dirty="0" smtClean="0"/>
              <a:t>zadovoljstvo izostaje </a:t>
            </a:r>
            <a:r>
              <a:rPr lang="hr-HR" b="1" dirty="0" smtClean="0"/>
              <a:t> </a:t>
            </a:r>
            <a:endParaRPr lang="sr-Latn-CS" b="1" dirty="0" smtClean="0"/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b="1" dirty="0" smtClean="0"/>
              <a:t>N</a:t>
            </a:r>
            <a:r>
              <a:rPr lang="sr-Latn-RS" b="1" dirty="0" smtClean="0"/>
              <a:t>ehemiijske ili bihejvioralne zavisnosti</a:t>
            </a:r>
            <a:r>
              <a:rPr lang="hr-HR" dirty="0" smtClean="0"/>
              <a:t> </a:t>
            </a:r>
            <a:r>
              <a:rPr lang="it-IT" dirty="0" smtClean="0"/>
              <a:t>od </a:t>
            </a:r>
            <a:r>
              <a:rPr lang="sr-Latn-CS" sz="2800" b="1" dirty="0" smtClean="0"/>
              <a:t>aktivnosti i situacija</a:t>
            </a:r>
            <a:r>
              <a:rPr lang="en-US" sz="2800" b="1" dirty="0" smtClean="0"/>
              <a:t>:</a:t>
            </a:r>
            <a:endParaRPr lang="hr-HR" dirty="0" smtClean="0"/>
          </a:p>
          <a:p>
            <a:pPr marL="640080" lvl="1" indent="-246888" fontAlgn="auto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it-IT" b="1" dirty="0" smtClean="0"/>
              <a:t>Ne </a:t>
            </a:r>
            <a:r>
              <a:rPr lang="sr-Latn-CS" dirty="0" smtClean="0"/>
              <a:t>karakteriše ih </a:t>
            </a:r>
            <a:r>
              <a:rPr lang="sr-Latn-CS" b="1" dirty="0" smtClean="0"/>
              <a:t>unošenje </a:t>
            </a:r>
            <a:r>
              <a:rPr lang="en-US" b="1" dirty="0" err="1" smtClean="0"/>
              <a:t>psihoaktivne</a:t>
            </a:r>
            <a:r>
              <a:rPr lang="en-US" b="1" dirty="0" smtClean="0"/>
              <a:t> substance</a:t>
            </a:r>
            <a:endParaRPr lang="it-IT" dirty="0" smtClean="0"/>
          </a:p>
          <a:p>
            <a:pPr marL="640080" lvl="1" indent="-246888" fontAlgn="auto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it-IT" dirty="0" smtClean="0"/>
              <a:t>Postoje gotovo svi elementi </a:t>
            </a:r>
            <a:r>
              <a:rPr lang="it-IT" b="1" dirty="0" smtClean="0"/>
              <a:t>zavisni</a:t>
            </a:r>
            <a:r>
              <a:rPr lang="hr-HR" b="1" dirty="0" smtClean="0"/>
              <a:t>č</a:t>
            </a:r>
            <a:r>
              <a:rPr lang="it-IT" b="1" dirty="0" smtClean="0"/>
              <a:t>kog pona</a:t>
            </a:r>
            <a:r>
              <a:rPr lang="hr-HR" b="1" dirty="0" smtClean="0"/>
              <a:t>š</a:t>
            </a:r>
            <a:r>
              <a:rPr lang="it-IT" b="1" dirty="0" smtClean="0"/>
              <a:t>anja</a:t>
            </a:r>
            <a:r>
              <a:rPr lang="en-US" dirty="0" smtClean="0"/>
              <a:t>.</a:t>
            </a:r>
            <a:endParaRPr lang="sr-Latn-C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914292-A9BF-410D-850C-056482FDFF43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819150"/>
          </a:xfrm>
        </p:spPr>
        <p:txBody>
          <a:bodyPr/>
          <a:lstStyle/>
          <a:p>
            <a:r>
              <a:rPr lang="sr-Latn-CS" sz="3200" b="1" dirty="0" smtClean="0"/>
              <a:t>Šta je to zavisnost od psihoaktivnih supstanci?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229600" cy="4648200"/>
          </a:xfrm>
        </p:spPr>
        <p:txBody>
          <a:bodyPr/>
          <a:lstStyle/>
          <a:p>
            <a:pPr marL="354013" indent="-354013">
              <a:buNone/>
            </a:pPr>
            <a:r>
              <a:rPr lang="sr-Latn-CS" sz="2400" dirty="0" smtClean="0"/>
              <a:t>Prvo nastaje </a:t>
            </a:r>
            <a:r>
              <a:rPr lang="sr-Latn-CS" sz="2400" b="1" dirty="0" smtClean="0"/>
              <a:t>PSIHOLOŠKA/PSIHIČKA  ZAVISNOST</a:t>
            </a:r>
            <a:r>
              <a:rPr lang="sr-Latn-CS" sz="2400" dirty="0" smtClean="0"/>
              <a:t>: </a:t>
            </a:r>
          </a:p>
          <a:p>
            <a:pPr marL="354013" indent="-354013"/>
            <a:r>
              <a:rPr lang="sr-Latn-CS" sz="2400" b="1" i="1" dirty="0" smtClean="0"/>
              <a:t>jaka želja ili  osećanje prinude  da se droga uzme </a:t>
            </a:r>
            <a:r>
              <a:rPr lang="sr-Latn-CS" sz="2400" dirty="0" smtClean="0"/>
              <a:t>zbog osećanja zadovoljstva, </a:t>
            </a:r>
            <a:r>
              <a:rPr lang="sr-Latn-CS" sz="2400" dirty="0" err="1" smtClean="0"/>
              <a:t>rasterećenja</a:t>
            </a:r>
            <a:r>
              <a:rPr lang="sr-Latn-CS" sz="2400" dirty="0" smtClean="0"/>
              <a:t> ili otklanjanja osećanja nelagodnosti.</a:t>
            </a:r>
          </a:p>
          <a:p>
            <a:pPr marL="395288" indent="-395288">
              <a:buNone/>
            </a:pPr>
            <a:r>
              <a:rPr lang="sr-Latn-CS" sz="2400" dirty="0" smtClean="0"/>
              <a:t>Zatim može doći do </a:t>
            </a:r>
            <a:r>
              <a:rPr lang="sr-Latn-CS" sz="2400" b="1" dirty="0" smtClean="0"/>
              <a:t>TELESNE ZAVISNOSTI</a:t>
            </a:r>
            <a:r>
              <a:rPr lang="sr-Latn-CS" sz="2400" dirty="0" smtClean="0"/>
              <a:t>: </a:t>
            </a:r>
          </a:p>
          <a:p>
            <a:pPr marL="395288" indent="-395288"/>
            <a:r>
              <a:rPr lang="sr-Latn-CS" sz="2400" dirty="0" smtClean="0"/>
              <a:t>Stanje </a:t>
            </a:r>
            <a:r>
              <a:rPr lang="sr-Latn-CS" sz="2400" b="1" i="1" dirty="0" smtClean="0"/>
              <a:t>adaptacije</a:t>
            </a:r>
            <a:r>
              <a:rPr lang="sr-Latn-CS" sz="2400" i="1" dirty="0" smtClean="0"/>
              <a:t> </a:t>
            </a:r>
            <a:r>
              <a:rPr lang="sr-Latn-CS" sz="2400" dirty="0" smtClean="0"/>
              <a:t>celog organizma na drogu, a posebno </a:t>
            </a:r>
            <a:r>
              <a:rPr lang="sr-Latn-CS" sz="2400" dirty="0" err="1" smtClean="0"/>
              <a:t>neuroadaptacije</a:t>
            </a:r>
            <a:r>
              <a:rPr lang="sr-Latn-CS" sz="2400" dirty="0" smtClean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D7A01C-539B-4C65-A7F1-BFDD8E3984A0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1773</TotalTime>
  <Words>1314</Words>
  <Application>Microsoft Office PowerPoint</Application>
  <PresentationFormat>On-screen Show (4:3)</PresentationFormat>
  <Paragraphs>161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Flow</vt:lpstr>
      <vt:lpstr>1. SOCIJALNI RAD I  BOLESTI ZAVISNOSTI  Februar 2020. </vt:lpstr>
      <vt:lpstr>ZAVISNOST je…</vt:lpstr>
      <vt:lpstr>ZAVISNOST OD ČEGA?</vt:lpstr>
      <vt:lpstr>ZAVISNOST OD ČEGA?/2</vt:lpstr>
      <vt:lpstr>ZAVISNOST OD PSIHOAKTIVNIH SUPSTANCI</vt:lpstr>
      <vt:lpstr>ZAVISNOST OD PSIHOAKTIVNIH SUPSTANCI</vt:lpstr>
      <vt:lpstr>Psihoaktivna svojstva supstanci</vt:lpstr>
      <vt:lpstr>Efekat PAS i zavisnost</vt:lpstr>
      <vt:lpstr>Šta je to zavisnost od psihoaktivnih supstanci?</vt:lpstr>
      <vt:lpstr>Dva najizrazitija simptoma TELESNE ZAVISNOSTI</vt:lpstr>
      <vt:lpstr>Kako odrediti da neko ima bolest zavisnosti (BZ)?</vt:lpstr>
      <vt:lpstr>KRITERIJUMI ZA UTVRĐIVANJE BZ </vt:lpstr>
      <vt:lpstr>UTICAJI U RAZVOJU ZAVISNOSTI</vt:lpstr>
      <vt:lpstr>Uticaji u razvoju zavisnosti (Nastasić, EPA, str. 19)</vt:lpstr>
      <vt:lpstr>Individualni faktori rizika</vt:lpstr>
      <vt:lpstr>Individualni faktori rizika/1</vt:lpstr>
      <vt:lpstr>Individualni faktori rizika/2</vt:lpstr>
      <vt:lpstr>Individualni faktori rizika/3 </vt:lpstr>
      <vt:lpstr>FUNKCIJA BZ</vt:lpstr>
      <vt:lpstr>Rizični mehanizmi odbrane</vt:lpstr>
      <vt:lpstr>Literatura</vt:lpstr>
    </vt:vector>
  </TitlesOfParts>
  <Company>fpn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fpn</dc:creator>
  <cp:lastModifiedBy>Jasna</cp:lastModifiedBy>
  <cp:revision>176</cp:revision>
  <dcterms:created xsi:type="dcterms:W3CDTF">2009-10-12T20:21:38Z</dcterms:created>
  <dcterms:modified xsi:type="dcterms:W3CDTF">2020-03-04T08:51:01Z</dcterms:modified>
</cp:coreProperties>
</file>